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Lst>
  <p:notesMasterIdLst>
    <p:notesMasterId r:id="rId86"/>
  </p:notesMasterIdLst>
  <p:sldIdLst>
    <p:sldId id="348" r:id="rId3"/>
    <p:sldId id="411" r:id="rId4"/>
    <p:sldId id="262" r:id="rId5"/>
    <p:sldId id="265" r:id="rId6"/>
    <p:sldId id="264" r:id="rId7"/>
    <p:sldId id="291" r:id="rId8"/>
    <p:sldId id="263" r:id="rId9"/>
    <p:sldId id="290" r:id="rId10"/>
    <p:sldId id="292" r:id="rId11"/>
    <p:sldId id="266" r:id="rId12"/>
    <p:sldId id="889" r:id="rId13"/>
    <p:sldId id="901" r:id="rId14"/>
    <p:sldId id="259" r:id="rId15"/>
    <p:sldId id="902" r:id="rId16"/>
    <p:sldId id="903" r:id="rId17"/>
    <p:sldId id="257" r:id="rId18"/>
    <p:sldId id="904" r:id="rId19"/>
    <p:sldId id="293" r:id="rId20"/>
    <p:sldId id="905" r:id="rId21"/>
    <p:sldId id="906" r:id="rId22"/>
    <p:sldId id="907" r:id="rId23"/>
    <p:sldId id="908" r:id="rId24"/>
    <p:sldId id="909" r:id="rId25"/>
    <p:sldId id="915" r:id="rId26"/>
    <p:sldId id="910" r:id="rId27"/>
    <p:sldId id="911" r:id="rId28"/>
    <p:sldId id="912" r:id="rId29"/>
    <p:sldId id="913" r:id="rId30"/>
    <p:sldId id="914" r:id="rId31"/>
    <p:sldId id="916" r:id="rId32"/>
    <p:sldId id="300" r:id="rId33"/>
    <p:sldId id="917" r:id="rId34"/>
    <p:sldId id="918" r:id="rId35"/>
    <p:sldId id="919" r:id="rId36"/>
    <p:sldId id="920" r:id="rId37"/>
    <p:sldId id="922" r:id="rId38"/>
    <p:sldId id="410" r:id="rId39"/>
    <p:sldId id="923" r:id="rId40"/>
    <p:sldId id="322" r:id="rId41"/>
    <p:sldId id="270" r:id="rId42"/>
    <p:sldId id="926" r:id="rId43"/>
    <p:sldId id="329" r:id="rId44"/>
    <p:sldId id="330" r:id="rId45"/>
    <p:sldId id="275" r:id="rId46"/>
    <p:sldId id="893" r:id="rId47"/>
    <p:sldId id="890" r:id="rId48"/>
    <p:sldId id="271" r:id="rId49"/>
    <p:sldId id="272" r:id="rId50"/>
    <p:sldId id="323" r:id="rId51"/>
    <p:sldId id="896" r:id="rId52"/>
    <p:sldId id="320" r:id="rId53"/>
    <p:sldId id="321" r:id="rId54"/>
    <p:sldId id="898" r:id="rId55"/>
    <p:sldId id="316" r:id="rId56"/>
    <p:sldId id="317" r:id="rId57"/>
    <p:sldId id="324" r:id="rId58"/>
    <p:sldId id="325" r:id="rId59"/>
    <p:sldId id="326" r:id="rId60"/>
    <p:sldId id="327" r:id="rId61"/>
    <p:sldId id="328" r:id="rId62"/>
    <p:sldId id="892" r:id="rId63"/>
    <p:sldId id="277" r:id="rId64"/>
    <p:sldId id="308" r:id="rId65"/>
    <p:sldId id="309" r:id="rId66"/>
    <p:sldId id="310" r:id="rId67"/>
    <p:sldId id="311" r:id="rId68"/>
    <p:sldId id="312" r:id="rId69"/>
    <p:sldId id="313" r:id="rId70"/>
    <p:sldId id="314" r:id="rId71"/>
    <p:sldId id="894" r:id="rId72"/>
    <p:sldId id="332" r:id="rId73"/>
    <p:sldId id="333" r:id="rId74"/>
    <p:sldId id="334" r:id="rId75"/>
    <p:sldId id="895" r:id="rId76"/>
    <p:sldId id="335" r:id="rId77"/>
    <p:sldId id="318" r:id="rId78"/>
    <p:sldId id="307" r:id="rId79"/>
    <p:sldId id="285" r:id="rId80"/>
    <p:sldId id="287" r:id="rId81"/>
    <p:sldId id="288" r:id="rId82"/>
    <p:sldId id="276" r:id="rId83"/>
    <p:sldId id="281" r:id="rId84"/>
    <p:sldId id="924" r:id="rId8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C1A4"/>
    <a:srgbClr val="4BACC6"/>
    <a:srgbClr val="D9D9D9"/>
    <a:srgbClr val="F39800"/>
    <a:srgbClr val="1F2B61"/>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95250" autoAdjust="0"/>
  </p:normalViewPr>
  <p:slideViewPr>
    <p:cSldViewPr snapToGrid="0">
      <p:cViewPr varScale="1">
        <p:scale>
          <a:sx n="82" d="100"/>
          <a:sy n="82" d="100"/>
        </p:scale>
        <p:origin x="81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tableStyles" Target="tableStyle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Office_Excel_2007____.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339490522757499"/>
          <c:y val="0.12101282051282"/>
          <c:w val="0.71908728721477699"/>
          <c:h val="0.76361538461538503"/>
        </c:manualLayout>
      </c:layout>
      <c:radarChart>
        <c:radarStyle val="filled"/>
        <c:varyColors val="0"/>
        <c:ser>
          <c:idx val="0"/>
          <c:order val="0"/>
          <c:tx>
            <c:strRef>
              <c:f>Sheet1!$B$1</c:f>
              <c:strCache>
                <c:ptCount val="1"/>
                <c:pt idx="0">
                  <c:v>好客户</c:v>
                </c:pt>
              </c:strCache>
            </c:strRef>
          </c:tx>
          <c:spPr>
            <a:solidFill>
              <a:srgbClr val="C98D01">
                <a:alpha val="50000"/>
              </a:srgbClr>
            </a:solidFill>
            <a:ln w="25400">
              <a:solidFill>
                <a:srgbClr val="725000"/>
              </a:solidFill>
              <a:prstDash val="sysDot"/>
            </a:ln>
            <a:effectLst/>
          </c:spPr>
          <c:cat>
            <c:strRef>
              <c:f>Sheet1!$A$2:$A$8</c:f>
              <c:strCache>
                <c:ptCount val="7"/>
                <c:pt idx="0">
                  <c:v>交易风险</c:v>
                </c:pt>
                <c:pt idx="1">
                  <c:v>时间风险</c:v>
                </c:pt>
                <c:pt idx="2">
                  <c:v>地域风险</c:v>
                </c:pt>
                <c:pt idx="3">
                  <c:v>欺诈风险</c:v>
                </c:pt>
                <c:pt idx="4">
                  <c:v>关联风险</c:v>
                </c:pt>
                <c:pt idx="5">
                  <c:v>设备风险</c:v>
                </c:pt>
                <c:pt idx="6">
                  <c:v>团伙风险</c:v>
                </c:pt>
              </c:strCache>
            </c:strRef>
          </c:cat>
          <c:val>
            <c:numRef>
              <c:f>Sheet1!$B$2:$B$8</c:f>
              <c:numCache>
                <c:formatCode>General</c:formatCode>
                <c:ptCount val="7"/>
                <c:pt idx="0">
                  <c:v>60</c:v>
                </c:pt>
                <c:pt idx="1">
                  <c:v>60</c:v>
                </c:pt>
                <c:pt idx="2">
                  <c:v>60</c:v>
                </c:pt>
                <c:pt idx="3">
                  <c:v>60</c:v>
                </c:pt>
                <c:pt idx="4">
                  <c:v>60</c:v>
                </c:pt>
                <c:pt idx="5">
                  <c:v>60</c:v>
                </c:pt>
                <c:pt idx="6">
                  <c:v>60</c:v>
                </c:pt>
              </c:numCache>
            </c:numRef>
          </c:val>
          <c:extLst>
            <c:ext xmlns:c16="http://schemas.microsoft.com/office/drawing/2014/chart" uri="{C3380CC4-5D6E-409C-BE32-E72D297353CC}">
              <c16:uniqueId val="{00000000-B12E-4A4C-A28E-9D071C502710}"/>
            </c:ext>
          </c:extLst>
        </c:ser>
        <c:ser>
          <c:idx val="1"/>
          <c:order val="1"/>
          <c:tx>
            <c:strRef>
              <c:f>Sheet1!$C$1</c:f>
              <c:strCache>
                <c:ptCount val="1"/>
                <c:pt idx="0">
                  <c:v>坏客户</c:v>
                </c:pt>
              </c:strCache>
            </c:strRef>
          </c:tx>
          <c:spPr>
            <a:solidFill>
              <a:srgbClr val="DDC84D">
                <a:alpha val="50000"/>
              </a:srgbClr>
            </a:solidFill>
            <a:ln w="25400">
              <a:solidFill>
                <a:srgbClr val="725000"/>
              </a:solidFill>
              <a:prstDash val="sysDot"/>
            </a:ln>
            <a:effectLst/>
          </c:spPr>
          <c:cat>
            <c:strRef>
              <c:f>Sheet1!$A$2:$A$8</c:f>
              <c:strCache>
                <c:ptCount val="7"/>
                <c:pt idx="0">
                  <c:v>交易风险</c:v>
                </c:pt>
                <c:pt idx="1">
                  <c:v>时间风险</c:v>
                </c:pt>
                <c:pt idx="2">
                  <c:v>地域风险</c:v>
                </c:pt>
                <c:pt idx="3">
                  <c:v>欺诈风险</c:v>
                </c:pt>
                <c:pt idx="4">
                  <c:v>关联风险</c:v>
                </c:pt>
                <c:pt idx="5">
                  <c:v>设备风险</c:v>
                </c:pt>
                <c:pt idx="6">
                  <c:v>团伙风险</c:v>
                </c:pt>
              </c:strCache>
            </c:strRef>
          </c:cat>
          <c:val>
            <c:numRef>
              <c:f>Sheet1!$C$2:$C$8</c:f>
              <c:numCache>
                <c:formatCode>General</c:formatCode>
                <c:ptCount val="7"/>
                <c:pt idx="0">
                  <c:v>30</c:v>
                </c:pt>
                <c:pt idx="1">
                  <c:v>42</c:v>
                </c:pt>
                <c:pt idx="2">
                  <c:v>87</c:v>
                </c:pt>
                <c:pt idx="3">
                  <c:v>74</c:v>
                </c:pt>
                <c:pt idx="4">
                  <c:v>20</c:v>
                </c:pt>
                <c:pt idx="5">
                  <c:v>87</c:v>
                </c:pt>
                <c:pt idx="6">
                  <c:v>43</c:v>
                </c:pt>
              </c:numCache>
            </c:numRef>
          </c:val>
          <c:extLst>
            <c:ext xmlns:c16="http://schemas.microsoft.com/office/drawing/2014/chart" uri="{C3380CC4-5D6E-409C-BE32-E72D297353CC}">
              <c16:uniqueId val="{00000001-B12E-4A4C-A28E-9D071C502710}"/>
            </c:ext>
          </c:extLst>
        </c:ser>
        <c:dLbls>
          <c:showLegendKey val="0"/>
          <c:showVal val="0"/>
          <c:showCatName val="0"/>
          <c:showSerName val="0"/>
          <c:showPercent val="0"/>
          <c:showBubbleSize val="0"/>
        </c:dLbls>
        <c:axId val="191328352"/>
        <c:axId val="191328912"/>
      </c:radarChart>
      <c:catAx>
        <c:axId val="191328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 spcFirstLastPara="0" vertOverflow="ellipsis" wrap="square" anchor="ctr" anchorCtr="1"/>
          <a:lstStyle/>
          <a:p>
            <a:pPr>
              <a:defRPr lang="zh-CN" sz="2000" b="0" i="0" u="none" strike="noStrike" kern="1200" baseline="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191328912"/>
        <c:crosses val="autoZero"/>
        <c:auto val="1"/>
        <c:lblAlgn val="ctr"/>
        <c:lblOffset val="100"/>
        <c:noMultiLvlLbl val="0"/>
      </c:catAx>
      <c:valAx>
        <c:axId val="191328912"/>
        <c:scaling>
          <c:orientation val="minMax"/>
          <c:max val="1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191328352"/>
        <c:crosses val="autoZero"/>
        <c:crossBetween val="between"/>
        <c:majorUnit val="50"/>
        <c:minorUnit val="50"/>
      </c:valAx>
      <c:spPr>
        <a:noFill/>
        <a:ln>
          <a:noFill/>
        </a:ln>
        <a:effectLst/>
      </c:spPr>
    </c:plotArea>
    <c:plotVisOnly val="1"/>
    <c:dispBlanksAs val="gap"/>
    <c:showDLblsOverMax val="0"/>
  </c:chart>
  <c:spPr>
    <a:noFill/>
    <a:ln>
      <a:noFill/>
    </a:ln>
    <a:effectLst/>
  </c:spPr>
  <c:txPr>
    <a:bodyPr/>
    <a:lstStyle/>
    <a:p>
      <a:pPr>
        <a:defRPr lang="zh-CN" sz="1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BB3274-2ACE-493A-BACA-E3C6C3A2B0D0}"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zh-CN" altLang="en-US"/>
        </a:p>
      </dgm:t>
    </dgm:pt>
    <dgm:pt modelId="{6E11C08F-D6C9-43FD-8A2E-C8E296DA829D}">
      <dgm:prSet/>
      <dgm:spPr>
        <a:solidFill>
          <a:srgbClr val="4BACC6"/>
        </a:solidFill>
      </dgm:spPr>
      <dgm:t>
        <a:bodyPr/>
        <a:lstStyle/>
        <a:p>
          <a:r>
            <a:rPr lang="zh-CN"/>
            <a:t>美国</a:t>
          </a:r>
        </a:p>
      </dgm:t>
    </dgm:pt>
    <dgm:pt modelId="{FDAB9902-F3CF-4547-870C-AD71B5747D7D}" type="parTrans" cxnId="{472C62B0-A2A8-4617-93DF-7689383E26E7}">
      <dgm:prSet/>
      <dgm:spPr/>
      <dgm:t>
        <a:bodyPr/>
        <a:lstStyle/>
        <a:p>
          <a:endParaRPr lang="zh-CN" altLang="en-US"/>
        </a:p>
      </dgm:t>
    </dgm:pt>
    <dgm:pt modelId="{858FF5A4-BE21-47C5-883F-CAD83D3C5F85}" type="sibTrans" cxnId="{472C62B0-A2A8-4617-93DF-7689383E26E7}">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dgm:spPr>
      <dgm:t>
        <a:bodyPr/>
        <a:lstStyle/>
        <a:p>
          <a:endParaRPr lang="zh-CN" altLang="en-US"/>
        </a:p>
      </dgm:t>
    </dgm:pt>
    <dgm:pt modelId="{D5CA062C-BECA-4824-B8FB-2B0BA1EAFA64}">
      <dgm:prSet/>
      <dgm:spPr>
        <a:solidFill>
          <a:srgbClr val="4BACC6"/>
        </a:solidFill>
      </dgm:spPr>
      <dgm:t>
        <a:bodyPr/>
        <a:lstStyle/>
        <a:p>
          <a:r>
            <a:rPr lang="zh-CN"/>
            <a:t>英国</a:t>
          </a:r>
        </a:p>
      </dgm:t>
    </dgm:pt>
    <dgm:pt modelId="{18F88A9C-3EE9-4E58-87DF-5C737CB6B3DD}" type="parTrans" cxnId="{22498EBF-E7EE-435E-B1C4-9800D8A2C80B}">
      <dgm:prSet/>
      <dgm:spPr/>
      <dgm:t>
        <a:bodyPr/>
        <a:lstStyle/>
        <a:p>
          <a:endParaRPr lang="zh-CN" altLang="en-US"/>
        </a:p>
      </dgm:t>
    </dgm:pt>
    <dgm:pt modelId="{56FC7F47-B471-4C15-89B6-4E8FD6CA2CA7}" type="sibTrans" cxnId="{22498EBF-E7EE-435E-B1C4-9800D8A2C80B}">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t>
        <a:bodyPr/>
        <a:lstStyle/>
        <a:p>
          <a:endParaRPr lang="zh-CN" altLang="en-US"/>
        </a:p>
      </dgm:t>
    </dgm:pt>
    <dgm:pt modelId="{8130768C-C2F0-415F-86C9-9235C0B3BCD2}">
      <dgm:prSet/>
      <dgm:spPr>
        <a:solidFill>
          <a:srgbClr val="45C1A4"/>
        </a:solidFill>
        <a:ln>
          <a:solidFill>
            <a:srgbClr val="45C1A4"/>
          </a:solidFill>
        </a:ln>
      </dgm:spPr>
      <dgm:t>
        <a:bodyPr/>
        <a:lstStyle/>
        <a:p>
          <a:r>
            <a:rPr lang="zh-CN"/>
            <a:t>欧盟</a:t>
          </a:r>
        </a:p>
      </dgm:t>
    </dgm:pt>
    <dgm:pt modelId="{65B79237-7A78-4D68-9D61-312C2E3617B0}" type="parTrans" cxnId="{409A0F3F-6DCB-49DD-A0B0-333C7480ED28}">
      <dgm:prSet/>
      <dgm:spPr/>
      <dgm:t>
        <a:bodyPr/>
        <a:lstStyle/>
        <a:p>
          <a:endParaRPr lang="zh-CN" altLang="en-US"/>
        </a:p>
      </dgm:t>
    </dgm:pt>
    <dgm:pt modelId="{68AD4B76-208C-4AF0-AB7E-5E358DB6DEB6}" type="sibTrans" cxnId="{409A0F3F-6DCB-49DD-A0B0-333C7480ED28}">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t>
        <a:bodyPr/>
        <a:lstStyle/>
        <a:p>
          <a:endParaRPr lang="zh-CN" altLang="en-US"/>
        </a:p>
      </dgm:t>
    </dgm:pt>
    <dgm:pt modelId="{C572D51E-E3E7-4ADE-909E-3B8A00D93847}">
      <dgm:prSet/>
      <dgm:spPr>
        <a:solidFill>
          <a:srgbClr val="45C1A4"/>
        </a:solidFill>
        <a:ln>
          <a:solidFill>
            <a:srgbClr val="45C1A4"/>
          </a:solidFill>
        </a:ln>
      </dgm:spPr>
      <dgm:t>
        <a:bodyPr/>
        <a:lstStyle/>
        <a:p>
          <a:r>
            <a:rPr lang="zh-CN" dirty="0"/>
            <a:t>日本</a:t>
          </a:r>
        </a:p>
      </dgm:t>
    </dgm:pt>
    <dgm:pt modelId="{3C644413-D98C-4211-8F2C-3DC87C32A6F6}" type="parTrans" cxnId="{B4349359-ED06-4C2F-A6BA-B5E94FAC3253}">
      <dgm:prSet/>
      <dgm:spPr/>
      <dgm:t>
        <a:bodyPr/>
        <a:lstStyle/>
        <a:p>
          <a:endParaRPr lang="zh-CN" altLang="en-US"/>
        </a:p>
      </dgm:t>
    </dgm:pt>
    <dgm:pt modelId="{069B42AA-A64D-4FEF-A65A-8C5B02D86CD7}" type="sibTrans" cxnId="{B4349359-ED06-4C2F-A6BA-B5E94FAC3253}">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dgm:spPr>
      <dgm:t>
        <a:bodyPr/>
        <a:lstStyle/>
        <a:p>
          <a:endParaRPr lang="zh-CN" altLang="en-US"/>
        </a:p>
      </dgm:t>
    </dgm:pt>
    <dgm:pt modelId="{8CACA768-2899-468D-93E5-2AD118A01660}">
      <dgm:prSet/>
      <dgm:spPr>
        <a:solidFill>
          <a:srgbClr val="4BACC6"/>
        </a:solidFill>
      </dgm:spPr>
      <dgm:t>
        <a:bodyPr/>
        <a:lstStyle/>
        <a:p>
          <a:r>
            <a:rPr lang="zh-CN"/>
            <a:t>中国</a:t>
          </a:r>
        </a:p>
      </dgm:t>
    </dgm:pt>
    <dgm:pt modelId="{1FE71BA7-5810-4D01-94FD-219EFF028CC3}" type="parTrans" cxnId="{272254CD-36A4-4621-82C6-E3AC11CC7ED8}">
      <dgm:prSet/>
      <dgm:spPr/>
      <dgm:t>
        <a:bodyPr/>
        <a:lstStyle/>
        <a:p>
          <a:endParaRPr lang="zh-CN" altLang="en-US"/>
        </a:p>
      </dgm:t>
    </dgm:pt>
    <dgm:pt modelId="{72530C55-415B-4A45-B3BD-EB5488D880AE}" type="sibTrans" cxnId="{272254CD-36A4-4621-82C6-E3AC11CC7ED8}">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t="-8000" b="-8000"/>
          </a:stretch>
        </a:blipFill>
      </dgm:spPr>
      <dgm:t>
        <a:bodyPr/>
        <a:lstStyle/>
        <a:p>
          <a:endParaRPr lang="zh-CN" altLang="en-US"/>
        </a:p>
      </dgm:t>
    </dgm:pt>
    <dgm:pt modelId="{3A739FA9-5853-4534-AE06-D2D63B7DE896}" type="pres">
      <dgm:prSet presAssocID="{0ABB3274-2ACE-493A-BACA-E3C6C3A2B0D0}" presName="Name0" presStyleCnt="0">
        <dgm:presLayoutVars>
          <dgm:chMax val="21"/>
          <dgm:chPref val="21"/>
        </dgm:presLayoutVars>
      </dgm:prSet>
      <dgm:spPr/>
    </dgm:pt>
    <dgm:pt modelId="{CD3B2679-D715-4CBC-8EFC-299069F2C2D1}" type="pres">
      <dgm:prSet presAssocID="{6E11C08F-D6C9-43FD-8A2E-C8E296DA829D}" presName="text1" presStyleCnt="0"/>
      <dgm:spPr/>
    </dgm:pt>
    <dgm:pt modelId="{C02E7705-2502-45F5-B7BC-5CED08709681}" type="pres">
      <dgm:prSet presAssocID="{6E11C08F-D6C9-43FD-8A2E-C8E296DA829D}" presName="textRepeatNode" presStyleLbl="alignNode1" presStyleIdx="0" presStyleCnt="5">
        <dgm:presLayoutVars>
          <dgm:chMax val="0"/>
          <dgm:chPref val="0"/>
          <dgm:bulletEnabled val="1"/>
        </dgm:presLayoutVars>
      </dgm:prSet>
      <dgm:spPr/>
    </dgm:pt>
    <dgm:pt modelId="{49BADB03-89FF-489C-BA5D-506985326E34}" type="pres">
      <dgm:prSet presAssocID="{6E11C08F-D6C9-43FD-8A2E-C8E296DA829D}" presName="textaccent1" presStyleCnt="0"/>
      <dgm:spPr/>
    </dgm:pt>
    <dgm:pt modelId="{FB1DCE83-4AD9-405A-8124-07DB05845B0A}" type="pres">
      <dgm:prSet presAssocID="{6E11C08F-D6C9-43FD-8A2E-C8E296DA829D}" presName="accentRepeatNode" presStyleLbl="solidAlignAcc1" presStyleIdx="0" presStyleCnt="10"/>
      <dgm:spPr/>
    </dgm:pt>
    <dgm:pt modelId="{CCD75FA8-2DD0-4F33-A38D-85C986CB87A0}" type="pres">
      <dgm:prSet presAssocID="{858FF5A4-BE21-47C5-883F-CAD83D3C5F85}" presName="image1" presStyleCnt="0"/>
      <dgm:spPr/>
    </dgm:pt>
    <dgm:pt modelId="{0710B3F6-86C9-4B70-A8B8-2E4DF6DE73C1}" type="pres">
      <dgm:prSet presAssocID="{858FF5A4-BE21-47C5-883F-CAD83D3C5F85}" presName="imageRepeatNode" presStyleLbl="alignAcc1" presStyleIdx="0" presStyleCnt="5"/>
      <dgm:spPr/>
    </dgm:pt>
    <dgm:pt modelId="{9F9FB93F-3DCE-4B77-BE84-9419B071CDE5}" type="pres">
      <dgm:prSet presAssocID="{858FF5A4-BE21-47C5-883F-CAD83D3C5F85}" presName="imageaccent1" presStyleCnt="0"/>
      <dgm:spPr/>
    </dgm:pt>
    <dgm:pt modelId="{5361D48B-1A65-4BB3-935B-EE81516C9558}" type="pres">
      <dgm:prSet presAssocID="{858FF5A4-BE21-47C5-883F-CAD83D3C5F85}" presName="accentRepeatNode" presStyleLbl="solidAlignAcc1" presStyleIdx="1" presStyleCnt="10"/>
      <dgm:spPr/>
    </dgm:pt>
    <dgm:pt modelId="{8D7CC75B-83EB-47E6-B0CD-69CAF925FA7F}" type="pres">
      <dgm:prSet presAssocID="{D5CA062C-BECA-4824-B8FB-2B0BA1EAFA64}" presName="text2" presStyleCnt="0"/>
      <dgm:spPr/>
    </dgm:pt>
    <dgm:pt modelId="{F00B0468-F436-41BC-8ED7-84D9746ABD24}" type="pres">
      <dgm:prSet presAssocID="{D5CA062C-BECA-4824-B8FB-2B0BA1EAFA64}" presName="textRepeatNode" presStyleLbl="alignNode1" presStyleIdx="1" presStyleCnt="5">
        <dgm:presLayoutVars>
          <dgm:chMax val="0"/>
          <dgm:chPref val="0"/>
          <dgm:bulletEnabled val="1"/>
        </dgm:presLayoutVars>
      </dgm:prSet>
      <dgm:spPr/>
    </dgm:pt>
    <dgm:pt modelId="{07FCCC10-CAC8-4159-98C8-92C00BAEEF53}" type="pres">
      <dgm:prSet presAssocID="{D5CA062C-BECA-4824-B8FB-2B0BA1EAFA64}" presName="textaccent2" presStyleCnt="0"/>
      <dgm:spPr/>
    </dgm:pt>
    <dgm:pt modelId="{DB5649A1-86EB-4D52-B5BA-73191B3C519E}" type="pres">
      <dgm:prSet presAssocID="{D5CA062C-BECA-4824-B8FB-2B0BA1EAFA64}" presName="accentRepeatNode" presStyleLbl="solidAlignAcc1" presStyleIdx="2" presStyleCnt="10"/>
      <dgm:spPr/>
    </dgm:pt>
    <dgm:pt modelId="{EF98D98D-0B97-4BB5-900D-4A1DF7A28364}" type="pres">
      <dgm:prSet presAssocID="{56FC7F47-B471-4C15-89B6-4E8FD6CA2CA7}" presName="image2" presStyleCnt="0"/>
      <dgm:spPr/>
    </dgm:pt>
    <dgm:pt modelId="{5CFC9659-48EE-46A0-8CBB-30CFBBCC46BE}" type="pres">
      <dgm:prSet presAssocID="{56FC7F47-B471-4C15-89B6-4E8FD6CA2CA7}" presName="imageRepeatNode" presStyleLbl="alignAcc1" presStyleIdx="1" presStyleCnt="5"/>
      <dgm:spPr/>
    </dgm:pt>
    <dgm:pt modelId="{4F44E305-FDB6-4720-9C0B-2B588D109FA9}" type="pres">
      <dgm:prSet presAssocID="{56FC7F47-B471-4C15-89B6-4E8FD6CA2CA7}" presName="imageaccent2" presStyleCnt="0"/>
      <dgm:spPr/>
    </dgm:pt>
    <dgm:pt modelId="{F49E4896-CBE2-48B0-8E6F-7603A1EB0C73}" type="pres">
      <dgm:prSet presAssocID="{56FC7F47-B471-4C15-89B6-4E8FD6CA2CA7}" presName="accentRepeatNode" presStyleLbl="solidAlignAcc1" presStyleIdx="3" presStyleCnt="10"/>
      <dgm:spPr/>
    </dgm:pt>
    <dgm:pt modelId="{771064FB-2E14-4E1D-8124-D99DCDA1EEA4}" type="pres">
      <dgm:prSet presAssocID="{8130768C-C2F0-415F-86C9-9235C0B3BCD2}" presName="text3" presStyleCnt="0"/>
      <dgm:spPr/>
    </dgm:pt>
    <dgm:pt modelId="{929F88EA-4BC8-4F8D-948D-4A71CB31F0FE}" type="pres">
      <dgm:prSet presAssocID="{8130768C-C2F0-415F-86C9-9235C0B3BCD2}" presName="textRepeatNode" presStyleLbl="alignNode1" presStyleIdx="2" presStyleCnt="5">
        <dgm:presLayoutVars>
          <dgm:chMax val="0"/>
          <dgm:chPref val="0"/>
          <dgm:bulletEnabled val="1"/>
        </dgm:presLayoutVars>
      </dgm:prSet>
      <dgm:spPr/>
    </dgm:pt>
    <dgm:pt modelId="{F11C4F16-2DD8-4CB9-91C3-BE175F7D6191}" type="pres">
      <dgm:prSet presAssocID="{8130768C-C2F0-415F-86C9-9235C0B3BCD2}" presName="textaccent3" presStyleCnt="0"/>
      <dgm:spPr/>
    </dgm:pt>
    <dgm:pt modelId="{FB7913B3-9CD8-4263-8256-7FF7CCDEF220}" type="pres">
      <dgm:prSet presAssocID="{8130768C-C2F0-415F-86C9-9235C0B3BCD2}" presName="accentRepeatNode" presStyleLbl="solidAlignAcc1" presStyleIdx="4" presStyleCnt="10"/>
      <dgm:spPr/>
    </dgm:pt>
    <dgm:pt modelId="{7E47AC2A-982D-47D0-93EF-83E825506E91}" type="pres">
      <dgm:prSet presAssocID="{68AD4B76-208C-4AF0-AB7E-5E358DB6DEB6}" presName="image3" presStyleCnt="0"/>
      <dgm:spPr/>
    </dgm:pt>
    <dgm:pt modelId="{F4A9528F-93D8-44FC-B730-99F8B2F0AA30}" type="pres">
      <dgm:prSet presAssocID="{68AD4B76-208C-4AF0-AB7E-5E358DB6DEB6}" presName="imageRepeatNode" presStyleLbl="alignAcc1" presStyleIdx="2" presStyleCnt="5"/>
      <dgm:spPr/>
    </dgm:pt>
    <dgm:pt modelId="{1C24B72B-6120-47B7-802B-2F5FEB816285}" type="pres">
      <dgm:prSet presAssocID="{68AD4B76-208C-4AF0-AB7E-5E358DB6DEB6}" presName="imageaccent3" presStyleCnt="0"/>
      <dgm:spPr/>
    </dgm:pt>
    <dgm:pt modelId="{FB17832F-A07F-4356-903C-0C433A6FFD85}" type="pres">
      <dgm:prSet presAssocID="{68AD4B76-208C-4AF0-AB7E-5E358DB6DEB6}" presName="accentRepeatNode" presStyleLbl="solidAlignAcc1" presStyleIdx="5" presStyleCnt="10"/>
      <dgm:spPr/>
    </dgm:pt>
    <dgm:pt modelId="{A25BBB8B-22ED-4A78-A89D-8C5A555FE093}" type="pres">
      <dgm:prSet presAssocID="{C572D51E-E3E7-4ADE-909E-3B8A00D93847}" presName="text4" presStyleCnt="0"/>
      <dgm:spPr/>
    </dgm:pt>
    <dgm:pt modelId="{C6BF5336-1A83-4C6C-827A-6FBFE2AAA6E0}" type="pres">
      <dgm:prSet presAssocID="{C572D51E-E3E7-4ADE-909E-3B8A00D93847}" presName="textRepeatNode" presStyleLbl="alignNode1" presStyleIdx="3" presStyleCnt="5">
        <dgm:presLayoutVars>
          <dgm:chMax val="0"/>
          <dgm:chPref val="0"/>
          <dgm:bulletEnabled val="1"/>
        </dgm:presLayoutVars>
      </dgm:prSet>
      <dgm:spPr/>
    </dgm:pt>
    <dgm:pt modelId="{4AB50D41-1E8A-4636-B507-E12FE6778B72}" type="pres">
      <dgm:prSet presAssocID="{C572D51E-E3E7-4ADE-909E-3B8A00D93847}" presName="textaccent4" presStyleCnt="0"/>
      <dgm:spPr/>
    </dgm:pt>
    <dgm:pt modelId="{BA4A2631-22A6-4C2B-9BFE-4923A2D980BC}" type="pres">
      <dgm:prSet presAssocID="{C572D51E-E3E7-4ADE-909E-3B8A00D93847}" presName="accentRepeatNode" presStyleLbl="solidAlignAcc1" presStyleIdx="6" presStyleCnt="10"/>
      <dgm:spPr/>
    </dgm:pt>
    <dgm:pt modelId="{1F98BB75-3D65-4BDF-9A7B-3DF3B4237FC5}" type="pres">
      <dgm:prSet presAssocID="{069B42AA-A64D-4FEF-A65A-8C5B02D86CD7}" presName="image4" presStyleCnt="0"/>
      <dgm:spPr/>
    </dgm:pt>
    <dgm:pt modelId="{CE20BB7D-975D-4644-9F39-1536EC0B525C}" type="pres">
      <dgm:prSet presAssocID="{069B42AA-A64D-4FEF-A65A-8C5B02D86CD7}" presName="imageRepeatNode" presStyleLbl="alignAcc1" presStyleIdx="3" presStyleCnt="5"/>
      <dgm:spPr/>
    </dgm:pt>
    <dgm:pt modelId="{CD9CA872-D1EF-40AD-B066-B3CF18716C5B}" type="pres">
      <dgm:prSet presAssocID="{069B42AA-A64D-4FEF-A65A-8C5B02D86CD7}" presName="imageaccent4" presStyleCnt="0"/>
      <dgm:spPr/>
    </dgm:pt>
    <dgm:pt modelId="{A493B0D9-9C26-4758-8C1B-E2774AD5ECE2}" type="pres">
      <dgm:prSet presAssocID="{069B42AA-A64D-4FEF-A65A-8C5B02D86CD7}" presName="accentRepeatNode" presStyleLbl="solidAlignAcc1" presStyleIdx="7" presStyleCnt="10"/>
      <dgm:spPr/>
    </dgm:pt>
    <dgm:pt modelId="{DC2B0204-B701-48CD-9C7F-C5A9BCA047F2}" type="pres">
      <dgm:prSet presAssocID="{8CACA768-2899-468D-93E5-2AD118A01660}" presName="text5" presStyleCnt="0"/>
      <dgm:spPr/>
    </dgm:pt>
    <dgm:pt modelId="{CE4E5C37-655E-4619-BDAB-DDE6AFD38D6E}" type="pres">
      <dgm:prSet presAssocID="{8CACA768-2899-468D-93E5-2AD118A01660}" presName="textRepeatNode" presStyleLbl="alignNode1" presStyleIdx="4" presStyleCnt="5">
        <dgm:presLayoutVars>
          <dgm:chMax val="0"/>
          <dgm:chPref val="0"/>
          <dgm:bulletEnabled val="1"/>
        </dgm:presLayoutVars>
      </dgm:prSet>
      <dgm:spPr/>
    </dgm:pt>
    <dgm:pt modelId="{B3AA64D5-B3EA-4185-ABA6-ECD620378D29}" type="pres">
      <dgm:prSet presAssocID="{8CACA768-2899-468D-93E5-2AD118A01660}" presName="textaccent5" presStyleCnt="0"/>
      <dgm:spPr/>
    </dgm:pt>
    <dgm:pt modelId="{D75BC817-2812-44C4-8D29-7F1BD080A4BD}" type="pres">
      <dgm:prSet presAssocID="{8CACA768-2899-468D-93E5-2AD118A01660}" presName="accentRepeatNode" presStyleLbl="solidAlignAcc1" presStyleIdx="8" presStyleCnt="10"/>
      <dgm:spPr/>
    </dgm:pt>
    <dgm:pt modelId="{A81F7653-8346-42D4-A77D-F6DE8EF53DAC}" type="pres">
      <dgm:prSet presAssocID="{72530C55-415B-4A45-B3BD-EB5488D880AE}" presName="image5" presStyleCnt="0"/>
      <dgm:spPr/>
    </dgm:pt>
    <dgm:pt modelId="{F3B397E1-CBB1-444C-BD1A-843387F7DB28}" type="pres">
      <dgm:prSet presAssocID="{72530C55-415B-4A45-B3BD-EB5488D880AE}" presName="imageRepeatNode" presStyleLbl="alignAcc1" presStyleIdx="4" presStyleCnt="5"/>
      <dgm:spPr/>
    </dgm:pt>
    <dgm:pt modelId="{1A07E69D-9656-43A5-A4C3-7B35D8CBA255}" type="pres">
      <dgm:prSet presAssocID="{72530C55-415B-4A45-B3BD-EB5488D880AE}" presName="imageaccent5" presStyleCnt="0"/>
      <dgm:spPr/>
    </dgm:pt>
    <dgm:pt modelId="{B4228FD9-8C47-4586-98FC-DE971C886237}" type="pres">
      <dgm:prSet presAssocID="{72530C55-415B-4A45-B3BD-EB5488D880AE}" presName="accentRepeatNode" presStyleLbl="solidAlignAcc1" presStyleIdx="9" presStyleCnt="10"/>
      <dgm:spPr/>
    </dgm:pt>
  </dgm:ptLst>
  <dgm:cxnLst>
    <dgm:cxn modelId="{D633120C-076F-406B-93C4-2BA709033F65}" type="presOf" srcId="{6E11C08F-D6C9-43FD-8A2E-C8E296DA829D}" destId="{C02E7705-2502-45F5-B7BC-5CED08709681}" srcOrd="0" destOrd="0" presId="urn:microsoft.com/office/officeart/2008/layout/HexagonCluster"/>
    <dgm:cxn modelId="{ABEAE410-C1ED-4783-AA99-67071801D4B9}" type="presOf" srcId="{68AD4B76-208C-4AF0-AB7E-5E358DB6DEB6}" destId="{F4A9528F-93D8-44FC-B730-99F8B2F0AA30}" srcOrd="0" destOrd="0" presId="urn:microsoft.com/office/officeart/2008/layout/HexagonCluster"/>
    <dgm:cxn modelId="{409A0F3F-6DCB-49DD-A0B0-333C7480ED28}" srcId="{0ABB3274-2ACE-493A-BACA-E3C6C3A2B0D0}" destId="{8130768C-C2F0-415F-86C9-9235C0B3BCD2}" srcOrd="2" destOrd="0" parTransId="{65B79237-7A78-4D68-9D61-312C2E3617B0}" sibTransId="{68AD4B76-208C-4AF0-AB7E-5E358DB6DEB6}"/>
    <dgm:cxn modelId="{D3309940-2B23-4D0C-A14F-734C17FC59A5}" type="presOf" srcId="{8130768C-C2F0-415F-86C9-9235C0B3BCD2}" destId="{929F88EA-4BC8-4F8D-948D-4A71CB31F0FE}" srcOrd="0" destOrd="0" presId="urn:microsoft.com/office/officeart/2008/layout/HexagonCluster"/>
    <dgm:cxn modelId="{98477A5D-E236-47EE-826B-707281177770}" type="presOf" srcId="{72530C55-415B-4A45-B3BD-EB5488D880AE}" destId="{F3B397E1-CBB1-444C-BD1A-843387F7DB28}" srcOrd="0" destOrd="0" presId="urn:microsoft.com/office/officeart/2008/layout/HexagonCluster"/>
    <dgm:cxn modelId="{AA9BA047-257A-4FB0-A1BB-A9DC2B214FE3}" type="presOf" srcId="{8CACA768-2899-468D-93E5-2AD118A01660}" destId="{CE4E5C37-655E-4619-BDAB-DDE6AFD38D6E}" srcOrd="0" destOrd="0" presId="urn:microsoft.com/office/officeart/2008/layout/HexagonCluster"/>
    <dgm:cxn modelId="{27F62652-497E-4711-8E08-C7E091618E5B}" type="presOf" srcId="{069B42AA-A64D-4FEF-A65A-8C5B02D86CD7}" destId="{CE20BB7D-975D-4644-9F39-1536EC0B525C}" srcOrd="0" destOrd="0" presId="urn:microsoft.com/office/officeart/2008/layout/HexagonCluster"/>
    <dgm:cxn modelId="{B4349359-ED06-4C2F-A6BA-B5E94FAC3253}" srcId="{0ABB3274-2ACE-493A-BACA-E3C6C3A2B0D0}" destId="{C572D51E-E3E7-4ADE-909E-3B8A00D93847}" srcOrd="3" destOrd="0" parTransId="{3C644413-D98C-4211-8F2C-3DC87C32A6F6}" sibTransId="{069B42AA-A64D-4FEF-A65A-8C5B02D86CD7}"/>
    <dgm:cxn modelId="{E8F2347C-F205-40A5-AC3E-5067ED0C380F}" type="presOf" srcId="{D5CA062C-BECA-4824-B8FB-2B0BA1EAFA64}" destId="{F00B0468-F436-41BC-8ED7-84D9746ABD24}" srcOrd="0" destOrd="0" presId="urn:microsoft.com/office/officeart/2008/layout/HexagonCluster"/>
    <dgm:cxn modelId="{472C62B0-A2A8-4617-93DF-7689383E26E7}" srcId="{0ABB3274-2ACE-493A-BACA-E3C6C3A2B0D0}" destId="{6E11C08F-D6C9-43FD-8A2E-C8E296DA829D}" srcOrd="0" destOrd="0" parTransId="{FDAB9902-F3CF-4547-870C-AD71B5747D7D}" sibTransId="{858FF5A4-BE21-47C5-883F-CAD83D3C5F85}"/>
    <dgm:cxn modelId="{D2CA50B9-3540-4CDA-AD19-A81BCC3AF0A1}" type="presOf" srcId="{0ABB3274-2ACE-493A-BACA-E3C6C3A2B0D0}" destId="{3A739FA9-5853-4534-AE06-D2D63B7DE896}" srcOrd="0" destOrd="0" presId="urn:microsoft.com/office/officeart/2008/layout/HexagonCluster"/>
    <dgm:cxn modelId="{22498EBF-E7EE-435E-B1C4-9800D8A2C80B}" srcId="{0ABB3274-2ACE-493A-BACA-E3C6C3A2B0D0}" destId="{D5CA062C-BECA-4824-B8FB-2B0BA1EAFA64}" srcOrd="1" destOrd="0" parTransId="{18F88A9C-3EE9-4E58-87DF-5C737CB6B3DD}" sibTransId="{56FC7F47-B471-4C15-89B6-4E8FD6CA2CA7}"/>
    <dgm:cxn modelId="{272254CD-36A4-4621-82C6-E3AC11CC7ED8}" srcId="{0ABB3274-2ACE-493A-BACA-E3C6C3A2B0D0}" destId="{8CACA768-2899-468D-93E5-2AD118A01660}" srcOrd="4" destOrd="0" parTransId="{1FE71BA7-5810-4D01-94FD-219EFF028CC3}" sibTransId="{72530C55-415B-4A45-B3BD-EB5488D880AE}"/>
    <dgm:cxn modelId="{7656D7CF-870F-4877-9E51-01DFFF1F7648}" type="presOf" srcId="{858FF5A4-BE21-47C5-883F-CAD83D3C5F85}" destId="{0710B3F6-86C9-4B70-A8B8-2E4DF6DE73C1}" srcOrd="0" destOrd="0" presId="urn:microsoft.com/office/officeart/2008/layout/HexagonCluster"/>
    <dgm:cxn modelId="{51E6CFD1-5BAF-4A20-8ECC-3CEA20CDD333}" type="presOf" srcId="{C572D51E-E3E7-4ADE-909E-3B8A00D93847}" destId="{C6BF5336-1A83-4C6C-827A-6FBFE2AAA6E0}" srcOrd="0" destOrd="0" presId="urn:microsoft.com/office/officeart/2008/layout/HexagonCluster"/>
    <dgm:cxn modelId="{2B3997E1-00A8-4648-998B-340F80D5AF90}" type="presOf" srcId="{56FC7F47-B471-4C15-89B6-4E8FD6CA2CA7}" destId="{5CFC9659-48EE-46A0-8CBB-30CFBBCC46BE}" srcOrd="0" destOrd="0" presId="urn:microsoft.com/office/officeart/2008/layout/HexagonCluster"/>
    <dgm:cxn modelId="{D6B8A371-3727-476A-B1DB-C61B90370454}" type="presParOf" srcId="{3A739FA9-5853-4534-AE06-D2D63B7DE896}" destId="{CD3B2679-D715-4CBC-8EFC-299069F2C2D1}" srcOrd="0" destOrd="0" presId="urn:microsoft.com/office/officeart/2008/layout/HexagonCluster"/>
    <dgm:cxn modelId="{2E7A6306-3640-4668-9112-551A6F618916}" type="presParOf" srcId="{CD3B2679-D715-4CBC-8EFC-299069F2C2D1}" destId="{C02E7705-2502-45F5-B7BC-5CED08709681}" srcOrd="0" destOrd="0" presId="urn:microsoft.com/office/officeart/2008/layout/HexagonCluster"/>
    <dgm:cxn modelId="{C79B8E60-1111-46C4-9006-3A607C932FC1}" type="presParOf" srcId="{3A739FA9-5853-4534-AE06-D2D63B7DE896}" destId="{49BADB03-89FF-489C-BA5D-506985326E34}" srcOrd="1" destOrd="0" presId="urn:microsoft.com/office/officeart/2008/layout/HexagonCluster"/>
    <dgm:cxn modelId="{4BFBEB16-C712-47B5-96CC-AC4F008A6F01}" type="presParOf" srcId="{49BADB03-89FF-489C-BA5D-506985326E34}" destId="{FB1DCE83-4AD9-405A-8124-07DB05845B0A}" srcOrd="0" destOrd="0" presId="urn:microsoft.com/office/officeart/2008/layout/HexagonCluster"/>
    <dgm:cxn modelId="{6A75372D-C7FD-4AF4-A5DF-A157BF6CE0A4}" type="presParOf" srcId="{3A739FA9-5853-4534-AE06-D2D63B7DE896}" destId="{CCD75FA8-2DD0-4F33-A38D-85C986CB87A0}" srcOrd="2" destOrd="0" presId="urn:microsoft.com/office/officeart/2008/layout/HexagonCluster"/>
    <dgm:cxn modelId="{31014EB2-BBB1-4C53-9DD2-7D9B1F424D92}" type="presParOf" srcId="{CCD75FA8-2DD0-4F33-A38D-85C986CB87A0}" destId="{0710B3F6-86C9-4B70-A8B8-2E4DF6DE73C1}" srcOrd="0" destOrd="0" presId="urn:microsoft.com/office/officeart/2008/layout/HexagonCluster"/>
    <dgm:cxn modelId="{5A5B662E-77B4-410A-8CBC-561B11A58C85}" type="presParOf" srcId="{3A739FA9-5853-4534-AE06-D2D63B7DE896}" destId="{9F9FB93F-3DCE-4B77-BE84-9419B071CDE5}" srcOrd="3" destOrd="0" presId="urn:microsoft.com/office/officeart/2008/layout/HexagonCluster"/>
    <dgm:cxn modelId="{8405EDE4-EBF0-4241-9E0F-7AF35CA9345F}" type="presParOf" srcId="{9F9FB93F-3DCE-4B77-BE84-9419B071CDE5}" destId="{5361D48B-1A65-4BB3-935B-EE81516C9558}" srcOrd="0" destOrd="0" presId="urn:microsoft.com/office/officeart/2008/layout/HexagonCluster"/>
    <dgm:cxn modelId="{43C4E554-F930-402D-8153-A040AE666AF6}" type="presParOf" srcId="{3A739FA9-5853-4534-AE06-D2D63B7DE896}" destId="{8D7CC75B-83EB-47E6-B0CD-69CAF925FA7F}" srcOrd="4" destOrd="0" presId="urn:microsoft.com/office/officeart/2008/layout/HexagonCluster"/>
    <dgm:cxn modelId="{B3FE5D8B-15E5-4763-8DAD-1B62442F6CEB}" type="presParOf" srcId="{8D7CC75B-83EB-47E6-B0CD-69CAF925FA7F}" destId="{F00B0468-F436-41BC-8ED7-84D9746ABD24}" srcOrd="0" destOrd="0" presId="urn:microsoft.com/office/officeart/2008/layout/HexagonCluster"/>
    <dgm:cxn modelId="{3413FE07-5EC5-4443-8272-CCFBF439254A}" type="presParOf" srcId="{3A739FA9-5853-4534-AE06-D2D63B7DE896}" destId="{07FCCC10-CAC8-4159-98C8-92C00BAEEF53}" srcOrd="5" destOrd="0" presId="urn:microsoft.com/office/officeart/2008/layout/HexagonCluster"/>
    <dgm:cxn modelId="{1997DDEF-8036-45DC-BBD3-A3826DFBAF02}" type="presParOf" srcId="{07FCCC10-CAC8-4159-98C8-92C00BAEEF53}" destId="{DB5649A1-86EB-4D52-B5BA-73191B3C519E}" srcOrd="0" destOrd="0" presId="urn:microsoft.com/office/officeart/2008/layout/HexagonCluster"/>
    <dgm:cxn modelId="{368AF994-1348-4EBE-A05D-C4528613CBE7}" type="presParOf" srcId="{3A739FA9-5853-4534-AE06-D2D63B7DE896}" destId="{EF98D98D-0B97-4BB5-900D-4A1DF7A28364}" srcOrd="6" destOrd="0" presId="urn:microsoft.com/office/officeart/2008/layout/HexagonCluster"/>
    <dgm:cxn modelId="{88F48AB5-7A28-48F5-9B1A-EBCB68E41245}" type="presParOf" srcId="{EF98D98D-0B97-4BB5-900D-4A1DF7A28364}" destId="{5CFC9659-48EE-46A0-8CBB-30CFBBCC46BE}" srcOrd="0" destOrd="0" presId="urn:microsoft.com/office/officeart/2008/layout/HexagonCluster"/>
    <dgm:cxn modelId="{9EEC7273-C659-4D86-AEAE-583EC54A2FF7}" type="presParOf" srcId="{3A739FA9-5853-4534-AE06-D2D63B7DE896}" destId="{4F44E305-FDB6-4720-9C0B-2B588D109FA9}" srcOrd="7" destOrd="0" presId="urn:microsoft.com/office/officeart/2008/layout/HexagonCluster"/>
    <dgm:cxn modelId="{46C2DD7E-C679-42D9-8CD2-4333661B4D2D}" type="presParOf" srcId="{4F44E305-FDB6-4720-9C0B-2B588D109FA9}" destId="{F49E4896-CBE2-48B0-8E6F-7603A1EB0C73}" srcOrd="0" destOrd="0" presId="urn:microsoft.com/office/officeart/2008/layout/HexagonCluster"/>
    <dgm:cxn modelId="{D3EBD5CB-B1C4-49DB-B152-B1EA8C0C878A}" type="presParOf" srcId="{3A739FA9-5853-4534-AE06-D2D63B7DE896}" destId="{771064FB-2E14-4E1D-8124-D99DCDA1EEA4}" srcOrd="8" destOrd="0" presId="urn:microsoft.com/office/officeart/2008/layout/HexagonCluster"/>
    <dgm:cxn modelId="{95C40CCF-E277-4607-9E76-2E20D5F96049}" type="presParOf" srcId="{771064FB-2E14-4E1D-8124-D99DCDA1EEA4}" destId="{929F88EA-4BC8-4F8D-948D-4A71CB31F0FE}" srcOrd="0" destOrd="0" presId="urn:microsoft.com/office/officeart/2008/layout/HexagonCluster"/>
    <dgm:cxn modelId="{823BE6B1-D3CB-44DB-8572-D67A474114A0}" type="presParOf" srcId="{3A739FA9-5853-4534-AE06-D2D63B7DE896}" destId="{F11C4F16-2DD8-4CB9-91C3-BE175F7D6191}" srcOrd="9" destOrd="0" presId="urn:microsoft.com/office/officeart/2008/layout/HexagonCluster"/>
    <dgm:cxn modelId="{9CA5C875-85D5-49E4-9C17-F8D9BED09532}" type="presParOf" srcId="{F11C4F16-2DD8-4CB9-91C3-BE175F7D6191}" destId="{FB7913B3-9CD8-4263-8256-7FF7CCDEF220}" srcOrd="0" destOrd="0" presId="urn:microsoft.com/office/officeart/2008/layout/HexagonCluster"/>
    <dgm:cxn modelId="{1CDB88C2-D949-4680-A162-066B4213878C}" type="presParOf" srcId="{3A739FA9-5853-4534-AE06-D2D63B7DE896}" destId="{7E47AC2A-982D-47D0-93EF-83E825506E91}" srcOrd="10" destOrd="0" presId="urn:microsoft.com/office/officeart/2008/layout/HexagonCluster"/>
    <dgm:cxn modelId="{4A248EF7-0D49-4923-936E-A2B0D81C671B}" type="presParOf" srcId="{7E47AC2A-982D-47D0-93EF-83E825506E91}" destId="{F4A9528F-93D8-44FC-B730-99F8B2F0AA30}" srcOrd="0" destOrd="0" presId="urn:microsoft.com/office/officeart/2008/layout/HexagonCluster"/>
    <dgm:cxn modelId="{3272259D-B690-45B7-AB14-7A552A2B6CE9}" type="presParOf" srcId="{3A739FA9-5853-4534-AE06-D2D63B7DE896}" destId="{1C24B72B-6120-47B7-802B-2F5FEB816285}" srcOrd="11" destOrd="0" presId="urn:microsoft.com/office/officeart/2008/layout/HexagonCluster"/>
    <dgm:cxn modelId="{0938FB62-02DD-4EBC-A44D-60A79604DAFB}" type="presParOf" srcId="{1C24B72B-6120-47B7-802B-2F5FEB816285}" destId="{FB17832F-A07F-4356-903C-0C433A6FFD85}" srcOrd="0" destOrd="0" presId="urn:microsoft.com/office/officeart/2008/layout/HexagonCluster"/>
    <dgm:cxn modelId="{C18CB6D8-387C-4488-9CD7-9205D34ECF24}" type="presParOf" srcId="{3A739FA9-5853-4534-AE06-D2D63B7DE896}" destId="{A25BBB8B-22ED-4A78-A89D-8C5A555FE093}" srcOrd="12" destOrd="0" presId="urn:microsoft.com/office/officeart/2008/layout/HexagonCluster"/>
    <dgm:cxn modelId="{2D56A902-768E-4F2B-8B01-EEEE177E7B2B}" type="presParOf" srcId="{A25BBB8B-22ED-4A78-A89D-8C5A555FE093}" destId="{C6BF5336-1A83-4C6C-827A-6FBFE2AAA6E0}" srcOrd="0" destOrd="0" presId="urn:microsoft.com/office/officeart/2008/layout/HexagonCluster"/>
    <dgm:cxn modelId="{B2F31910-A8A0-4636-A63E-6040F0C92179}" type="presParOf" srcId="{3A739FA9-5853-4534-AE06-D2D63B7DE896}" destId="{4AB50D41-1E8A-4636-B507-E12FE6778B72}" srcOrd="13" destOrd="0" presId="urn:microsoft.com/office/officeart/2008/layout/HexagonCluster"/>
    <dgm:cxn modelId="{0927AB67-061B-4D8F-BF1B-36AA98E15273}" type="presParOf" srcId="{4AB50D41-1E8A-4636-B507-E12FE6778B72}" destId="{BA4A2631-22A6-4C2B-9BFE-4923A2D980BC}" srcOrd="0" destOrd="0" presId="urn:microsoft.com/office/officeart/2008/layout/HexagonCluster"/>
    <dgm:cxn modelId="{2218D8E2-68FB-4863-B888-B50269B5536D}" type="presParOf" srcId="{3A739FA9-5853-4534-AE06-D2D63B7DE896}" destId="{1F98BB75-3D65-4BDF-9A7B-3DF3B4237FC5}" srcOrd="14" destOrd="0" presId="urn:microsoft.com/office/officeart/2008/layout/HexagonCluster"/>
    <dgm:cxn modelId="{7570C159-A38C-4005-A2E0-4F70D7420ABB}" type="presParOf" srcId="{1F98BB75-3D65-4BDF-9A7B-3DF3B4237FC5}" destId="{CE20BB7D-975D-4644-9F39-1536EC0B525C}" srcOrd="0" destOrd="0" presId="urn:microsoft.com/office/officeart/2008/layout/HexagonCluster"/>
    <dgm:cxn modelId="{452D5BBF-8E52-4E35-8E91-AD7CDFFA2BB0}" type="presParOf" srcId="{3A739FA9-5853-4534-AE06-D2D63B7DE896}" destId="{CD9CA872-D1EF-40AD-B066-B3CF18716C5B}" srcOrd="15" destOrd="0" presId="urn:microsoft.com/office/officeart/2008/layout/HexagonCluster"/>
    <dgm:cxn modelId="{19004593-5039-45F1-A8A4-40C6023B6E12}" type="presParOf" srcId="{CD9CA872-D1EF-40AD-B066-B3CF18716C5B}" destId="{A493B0D9-9C26-4758-8C1B-E2774AD5ECE2}" srcOrd="0" destOrd="0" presId="urn:microsoft.com/office/officeart/2008/layout/HexagonCluster"/>
    <dgm:cxn modelId="{CC9BA25F-A139-4455-80A3-A09FEB1CE108}" type="presParOf" srcId="{3A739FA9-5853-4534-AE06-D2D63B7DE896}" destId="{DC2B0204-B701-48CD-9C7F-C5A9BCA047F2}" srcOrd="16" destOrd="0" presId="urn:microsoft.com/office/officeart/2008/layout/HexagonCluster"/>
    <dgm:cxn modelId="{7EA55B39-5F2C-40ED-8B2E-802459129438}" type="presParOf" srcId="{DC2B0204-B701-48CD-9C7F-C5A9BCA047F2}" destId="{CE4E5C37-655E-4619-BDAB-DDE6AFD38D6E}" srcOrd="0" destOrd="0" presId="urn:microsoft.com/office/officeart/2008/layout/HexagonCluster"/>
    <dgm:cxn modelId="{2C8E5DA9-F07D-45E3-ABED-38BE0C4FEAFA}" type="presParOf" srcId="{3A739FA9-5853-4534-AE06-D2D63B7DE896}" destId="{B3AA64D5-B3EA-4185-ABA6-ECD620378D29}" srcOrd="17" destOrd="0" presId="urn:microsoft.com/office/officeart/2008/layout/HexagonCluster"/>
    <dgm:cxn modelId="{943A5CDC-BCA1-424E-93D4-DBFE624869A6}" type="presParOf" srcId="{B3AA64D5-B3EA-4185-ABA6-ECD620378D29}" destId="{D75BC817-2812-44C4-8D29-7F1BD080A4BD}" srcOrd="0" destOrd="0" presId="urn:microsoft.com/office/officeart/2008/layout/HexagonCluster"/>
    <dgm:cxn modelId="{4883B073-8CD2-4BB5-9F88-CC8AF079E3A7}" type="presParOf" srcId="{3A739FA9-5853-4534-AE06-D2D63B7DE896}" destId="{A81F7653-8346-42D4-A77D-F6DE8EF53DAC}" srcOrd="18" destOrd="0" presId="urn:microsoft.com/office/officeart/2008/layout/HexagonCluster"/>
    <dgm:cxn modelId="{E4169265-8FF6-4E93-A883-FEDFE32F72A3}" type="presParOf" srcId="{A81F7653-8346-42D4-A77D-F6DE8EF53DAC}" destId="{F3B397E1-CBB1-444C-BD1A-843387F7DB28}" srcOrd="0" destOrd="0" presId="urn:microsoft.com/office/officeart/2008/layout/HexagonCluster"/>
    <dgm:cxn modelId="{4AA24BFF-B231-4656-A5F5-08CFC2CDE564}" type="presParOf" srcId="{3A739FA9-5853-4534-AE06-D2D63B7DE896}" destId="{1A07E69D-9656-43A5-A4C3-7B35D8CBA255}" srcOrd="19" destOrd="0" presId="urn:microsoft.com/office/officeart/2008/layout/HexagonCluster"/>
    <dgm:cxn modelId="{A822DDDB-5109-496A-BC11-6847A90EAE65}" type="presParOf" srcId="{1A07E69D-9656-43A5-A4C3-7B35D8CBA255}" destId="{B4228FD9-8C47-4586-98FC-DE971C886237}"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3ED9FC-2A17-4B8B-98DB-D4B9E52C8D4B}"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zh-CN" altLang="en-US"/>
        </a:p>
      </dgm:t>
    </dgm:pt>
    <dgm:pt modelId="{234A1723-A099-4562-92DD-6C93CEE25010}">
      <dgm:prSet/>
      <dgm:spPr/>
      <dgm:t>
        <a:bodyPr/>
        <a:lstStyle/>
        <a:p>
          <a:r>
            <a:rPr lang="zh-CN"/>
            <a:t>客户洞察与体验</a:t>
          </a:r>
        </a:p>
      </dgm:t>
    </dgm:pt>
    <dgm:pt modelId="{A542104F-AAA5-4140-87E4-0FB806897917}" type="parTrans" cxnId="{BE466158-557D-48D4-91BB-CD0FC56BF88C}">
      <dgm:prSet/>
      <dgm:spPr/>
      <dgm:t>
        <a:bodyPr/>
        <a:lstStyle/>
        <a:p>
          <a:endParaRPr lang="zh-CN" altLang="en-US"/>
        </a:p>
      </dgm:t>
    </dgm:pt>
    <dgm:pt modelId="{A5EBF428-3F6A-497F-B583-C70C71C60FFD}" type="sibTrans" cxnId="{BE466158-557D-48D4-91BB-CD0FC56BF88C}">
      <dgm:prSet/>
      <dgm:spPr/>
      <dgm:t>
        <a:bodyPr/>
        <a:lstStyle/>
        <a:p>
          <a:endParaRPr lang="zh-CN" altLang="en-US"/>
        </a:p>
      </dgm:t>
    </dgm:pt>
    <dgm:pt modelId="{51DA6205-11AA-4BC5-BDA1-39EA81EE5F89}">
      <dgm:prSet/>
      <dgm:spPr/>
      <dgm:t>
        <a:bodyPr/>
        <a:lstStyle/>
        <a:p>
          <a:r>
            <a:rPr lang="zh-CN"/>
            <a:t>客服语音大数据分析</a:t>
          </a:r>
        </a:p>
      </dgm:t>
    </dgm:pt>
    <dgm:pt modelId="{74EA61A8-2FBA-4AFA-A7D0-1225BE0458FB}" type="parTrans" cxnId="{AFD796D6-5445-4B9E-8368-501392D0A1F4}">
      <dgm:prSet/>
      <dgm:spPr/>
      <dgm:t>
        <a:bodyPr/>
        <a:lstStyle/>
        <a:p>
          <a:endParaRPr lang="zh-CN" altLang="en-US"/>
        </a:p>
      </dgm:t>
    </dgm:pt>
    <dgm:pt modelId="{96C655DD-D17E-43C0-AE5A-73A7765AAC68}" type="sibTrans" cxnId="{AFD796D6-5445-4B9E-8368-501392D0A1F4}">
      <dgm:prSet/>
      <dgm:spPr/>
      <dgm:t>
        <a:bodyPr/>
        <a:lstStyle/>
        <a:p>
          <a:endParaRPr lang="zh-CN" altLang="en-US"/>
        </a:p>
      </dgm:t>
    </dgm:pt>
    <dgm:pt modelId="{87391ED8-F7F0-44EB-9459-F16C4AAA47DE}">
      <dgm:prSet/>
      <dgm:spPr/>
      <dgm:t>
        <a:bodyPr/>
        <a:lstStyle/>
        <a:p>
          <a:r>
            <a:rPr lang="zh-CN"/>
            <a:t>官网</a:t>
          </a:r>
          <a:r>
            <a:rPr lang="en-US"/>
            <a:t>/</a:t>
          </a:r>
          <a:r>
            <a:rPr lang="zh-CN"/>
            <a:t>官微行为日志分析</a:t>
          </a:r>
        </a:p>
      </dgm:t>
    </dgm:pt>
    <dgm:pt modelId="{102ABC94-7539-4778-8E27-2EAB27B35F10}" type="parTrans" cxnId="{5BC2F7B4-1885-49CF-AAA5-5D72B4BABDEF}">
      <dgm:prSet/>
      <dgm:spPr/>
      <dgm:t>
        <a:bodyPr/>
        <a:lstStyle/>
        <a:p>
          <a:endParaRPr lang="zh-CN" altLang="en-US"/>
        </a:p>
      </dgm:t>
    </dgm:pt>
    <dgm:pt modelId="{6070FA98-B509-4652-862F-69B85E616CCF}" type="sibTrans" cxnId="{5BC2F7B4-1885-49CF-AAA5-5D72B4BABDEF}">
      <dgm:prSet/>
      <dgm:spPr/>
      <dgm:t>
        <a:bodyPr/>
        <a:lstStyle/>
        <a:p>
          <a:endParaRPr lang="zh-CN" altLang="en-US"/>
        </a:p>
      </dgm:t>
    </dgm:pt>
    <dgm:pt modelId="{CA0A4D99-460A-4335-99A8-6FEA85999616}">
      <dgm:prSet/>
      <dgm:spPr/>
      <dgm:t>
        <a:bodyPr/>
        <a:lstStyle/>
        <a:p>
          <a:r>
            <a:rPr lang="zh-CN"/>
            <a:t>产品创新与定价</a:t>
          </a:r>
        </a:p>
      </dgm:t>
    </dgm:pt>
    <dgm:pt modelId="{4E559487-D8BD-490B-93F4-32492444DC76}" type="parTrans" cxnId="{BA48A2FD-60AA-4901-8CCB-61C72FC25261}">
      <dgm:prSet/>
      <dgm:spPr/>
      <dgm:t>
        <a:bodyPr/>
        <a:lstStyle/>
        <a:p>
          <a:endParaRPr lang="zh-CN" altLang="en-US"/>
        </a:p>
      </dgm:t>
    </dgm:pt>
    <dgm:pt modelId="{B6297FF4-A517-4EFF-8CC7-F3D7B927CFB9}" type="sibTrans" cxnId="{BA48A2FD-60AA-4901-8CCB-61C72FC25261}">
      <dgm:prSet/>
      <dgm:spPr/>
      <dgm:t>
        <a:bodyPr/>
        <a:lstStyle/>
        <a:p>
          <a:endParaRPr lang="zh-CN" altLang="en-US"/>
        </a:p>
      </dgm:t>
    </dgm:pt>
    <dgm:pt modelId="{52C5022E-FCE5-487E-892A-10D57CE092C5}">
      <dgm:prSet/>
      <dgm:spPr/>
      <dgm:t>
        <a:bodyPr/>
        <a:lstStyle/>
        <a:p>
          <a:r>
            <a:rPr lang="zh-CN"/>
            <a:t>天气保险</a:t>
          </a:r>
        </a:p>
      </dgm:t>
    </dgm:pt>
    <dgm:pt modelId="{55FF3B01-E1D5-40CF-A2F6-D053CC7006ED}" type="parTrans" cxnId="{572C5046-FE32-48CC-A568-D0B05D1B54F5}">
      <dgm:prSet/>
      <dgm:spPr/>
      <dgm:t>
        <a:bodyPr/>
        <a:lstStyle/>
        <a:p>
          <a:endParaRPr lang="zh-CN" altLang="en-US"/>
        </a:p>
      </dgm:t>
    </dgm:pt>
    <dgm:pt modelId="{3743CCFA-24DA-4178-A903-B5313FCBB1CE}" type="sibTrans" cxnId="{572C5046-FE32-48CC-A568-D0B05D1B54F5}">
      <dgm:prSet/>
      <dgm:spPr/>
      <dgm:t>
        <a:bodyPr/>
        <a:lstStyle/>
        <a:p>
          <a:endParaRPr lang="zh-CN" altLang="en-US"/>
        </a:p>
      </dgm:t>
    </dgm:pt>
    <dgm:pt modelId="{7D463F89-A038-43CF-A819-B4996E7C96F8}">
      <dgm:prSet/>
      <dgm:spPr/>
      <dgm:t>
        <a:bodyPr/>
        <a:lstStyle/>
        <a:p>
          <a:r>
            <a:rPr lang="zh-CN"/>
            <a:t>创新型单病种带病体健康保险</a:t>
          </a:r>
        </a:p>
      </dgm:t>
    </dgm:pt>
    <dgm:pt modelId="{C48484E2-AD95-4A52-9A32-69ED6143A05F}" type="parTrans" cxnId="{F04C3EEF-C58E-4AD4-9740-D844F942A680}">
      <dgm:prSet/>
      <dgm:spPr/>
      <dgm:t>
        <a:bodyPr/>
        <a:lstStyle/>
        <a:p>
          <a:endParaRPr lang="zh-CN" altLang="en-US"/>
        </a:p>
      </dgm:t>
    </dgm:pt>
    <dgm:pt modelId="{0F2EABAC-79B3-4AF5-A438-70A321CBFB4C}" type="sibTrans" cxnId="{F04C3EEF-C58E-4AD4-9740-D844F942A680}">
      <dgm:prSet/>
      <dgm:spPr/>
      <dgm:t>
        <a:bodyPr/>
        <a:lstStyle/>
        <a:p>
          <a:endParaRPr lang="zh-CN" altLang="en-US"/>
        </a:p>
      </dgm:t>
    </dgm:pt>
    <dgm:pt modelId="{EBB8B939-2D4E-4C85-A0BF-3FCBBF2BE92E}">
      <dgm:prSet/>
      <dgm:spPr/>
      <dgm:t>
        <a:bodyPr/>
        <a:lstStyle/>
        <a:p>
          <a:r>
            <a:rPr lang="en-US"/>
            <a:t>UBI</a:t>
          </a:r>
          <a:r>
            <a:rPr lang="zh-CN"/>
            <a:t>车险</a:t>
          </a:r>
        </a:p>
      </dgm:t>
    </dgm:pt>
    <dgm:pt modelId="{02EEC251-A476-4EA2-92D5-5B5AE2C2C321}" type="parTrans" cxnId="{75A6458D-B7A2-4470-9743-4CCC21DBA470}">
      <dgm:prSet/>
      <dgm:spPr/>
      <dgm:t>
        <a:bodyPr/>
        <a:lstStyle/>
        <a:p>
          <a:endParaRPr lang="zh-CN" altLang="en-US"/>
        </a:p>
      </dgm:t>
    </dgm:pt>
    <dgm:pt modelId="{6B6E01EB-17C3-4274-8CDE-D9C527D627D1}" type="sibTrans" cxnId="{75A6458D-B7A2-4470-9743-4CCC21DBA470}">
      <dgm:prSet/>
      <dgm:spPr/>
      <dgm:t>
        <a:bodyPr/>
        <a:lstStyle/>
        <a:p>
          <a:endParaRPr lang="zh-CN" altLang="en-US"/>
        </a:p>
      </dgm:t>
    </dgm:pt>
    <dgm:pt modelId="{70033C78-E59F-477B-8760-586A51C5EA44}">
      <dgm:prSet/>
      <dgm:spPr/>
      <dgm:t>
        <a:bodyPr/>
        <a:lstStyle/>
        <a:p>
          <a:r>
            <a:rPr lang="zh-CN"/>
            <a:t>“从车</a:t>
          </a:r>
          <a:r>
            <a:rPr lang="en-US"/>
            <a:t>+</a:t>
          </a:r>
          <a:r>
            <a:rPr lang="zh-CN"/>
            <a:t>从人”产品定价车险创新</a:t>
          </a:r>
        </a:p>
      </dgm:t>
    </dgm:pt>
    <dgm:pt modelId="{EAFF2CC3-6476-41C9-B289-D77405CDDE7C}" type="parTrans" cxnId="{E414B44F-91C4-4893-8B8A-49233ED0200C}">
      <dgm:prSet/>
      <dgm:spPr/>
      <dgm:t>
        <a:bodyPr/>
        <a:lstStyle/>
        <a:p>
          <a:endParaRPr lang="zh-CN" altLang="en-US"/>
        </a:p>
      </dgm:t>
    </dgm:pt>
    <dgm:pt modelId="{10BCE1DE-93C1-4106-AE16-B3E949EF2C03}" type="sibTrans" cxnId="{E414B44F-91C4-4893-8B8A-49233ED0200C}">
      <dgm:prSet/>
      <dgm:spPr/>
      <dgm:t>
        <a:bodyPr/>
        <a:lstStyle/>
        <a:p>
          <a:endParaRPr lang="zh-CN" altLang="en-US"/>
        </a:p>
      </dgm:t>
    </dgm:pt>
    <dgm:pt modelId="{C47C627B-9C40-4522-A4B5-3C086034C836}">
      <dgm:prSet/>
      <dgm:spPr/>
      <dgm:t>
        <a:bodyPr/>
        <a:lstStyle/>
        <a:p>
          <a:r>
            <a:rPr lang="zh-CN"/>
            <a:t>基于导航信息的碎片化车险</a:t>
          </a:r>
        </a:p>
      </dgm:t>
    </dgm:pt>
    <dgm:pt modelId="{8A133A1A-335A-4284-A2AC-9013CFFEC49C}" type="parTrans" cxnId="{1CE458CA-8DA6-46A7-997A-8F140AB6D5CB}">
      <dgm:prSet/>
      <dgm:spPr/>
      <dgm:t>
        <a:bodyPr/>
        <a:lstStyle/>
        <a:p>
          <a:endParaRPr lang="zh-CN" altLang="en-US"/>
        </a:p>
      </dgm:t>
    </dgm:pt>
    <dgm:pt modelId="{E2BD9FF2-07CE-4D37-B742-5F32AB3CA30F}" type="sibTrans" cxnId="{1CE458CA-8DA6-46A7-997A-8F140AB6D5CB}">
      <dgm:prSet/>
      <dgm:spPr/>
      <dgm:t>
        <a:bodyPr/>
        <a:lstStyle/>
        <a:p>
          <a:endParaRPr lang="zh-CN" altLang="en-US"/>
        </a:p>
      </dgm:t>
    </dgm:pt>
    <dgm:pt modelId="{2C77433F-F9EA-4E21-AAE6-FA018C12F843}">
      <dgm:prSet/>
      <dgm:spPr/>
      <dgm:t>
        <a:bodyPr/>
        <a:lstStyle/>
        <a:p>
          <a:r>
            <a:rPr lang="zh-CN"/>
            <a:t>精准营销与服务</a:t>
          </a:r>
        </a:p>
      </dgm:t>
    </dgm:pt>
    <dgm:pt modelId="{62911381-69F8-46B6-927D-93B236D869A0}" type="parTrans" cxnId="{CEE6CF47-9AC0-46C6-8EB5-3B60301AA2FA}">
      <dgm:prSet/>
      <dgm:spPr/>
      <dgm:t>
        <a:bodyPr/>
        <a:lstStyle/>
        <a:p>
          <a:endParaRPr lang="zh-CN" altLang="en-US"/>
        </a:p>
      </dgm:t>
    </dgm:pt>
    <dgm:pt modelId="{F9BB0947-6FB4-4094-A3B6-568254199633}" type="sibTrans" cxnId="{CEE6CF47-9AC0-46C6-8EB5-3B60301AA2FA}">
      <dgm:prSet/>
      <dgm:spPr/>
      <dgm:t>
        <a:bodyPr/>
        <a:lstStyle/>
        <a:p>
          <a:endParaRPr lang="zh-CN" altLang="en-US"/>
        </a:p>
      </dgm:t>
    </dgm:pt>
    <dgm:pt modelId="{465E56EA-B6C5-4439-92B8-9FE40CD32159}">
      <dgm:prSet/>
      <dgm:spPr/>
      <dgm:t>
        <a:bodyPr/>
        <a:lstStyle/>
        <a:p>
          <a:r>
            <a:rPr lang="zh-CN"/>
            <a:t>电销名单优化（机器与深度学习模型、外部标签对接等）</a:t>
          </a:r>
        </a:p>
      </dgm:t>
    </dgm:pt>
    <dgm:pt modelId="{505F1E96-2858-4838-953F-EC4E93CD6332}" type="parTrans" cxnId="{F06AACA7-DE18-4E41-B6BC-B2B42F561057}">
      <dgm:prSet/>
      <dgm:spPr/>
      <dgm:t>
        <a:bodyPr/>
        <a:lstStyle/>
        <a:p>
          <a:endParaRPr lang="zh-CN" altLang="en-US"/>
        </a:p>
      </dgm:t>
    </dgm:pt>
    <dgm:pt modelId="{B7C46449-E013-4C24-8EF8-B6CCD5DE153B}" type="sibTrans" cxnId="{F06AACA7-DE18-4E41-B6BC-B2B42F561057}">
      <dgm:prSet/>
      <dgm:spPr/>
      <dgm:t>
        <a:bodyPr/>
        <a:lstStyle/>
        <a:p>
          <a:endParaRPr lang="zh-CN" altLang="en-US"/>
        </a:p>
      </dgm:t>
    </dgm:pt>
    <dgm:pt modelId="{CB04AC74-40A0-4737-BD12-CFFC6D9A8F09}">
      <dgm:prSet/>
      <dgm:spPr/>
      <dgm:t>
        <a:bodyPr/>
        <a:lstStyle/>
        <a:p>
          <a:r>
            <a:rPr lang="zh-CN"/>
            <a:t>银保客户二次开发模型</a:t>
          </a:r>
        </a:p>
      </dgm:t>
    </dgm:pt>
    <dgm:pt modelId="{BDA5BD5C-2DD4-4FA5-AAF6-2D014B4920BE}" type="parTrans" cxnId="{0522F31E-63AD-42A3-84CA-97F2F83308F2}">
      <dgm:prSet/>
      <dgm:spPr/>
      <dgm:t>
        <a:bodyPr/>
        <a:lstStyle/>
        <a:p>
          <a:endParaRPr lang="zh-CN" altLang="en-US"/>
        </a:p>
      </dgm:t>
    </dgm:pt>
    <dgm:pt modelId="{2412B0D7-4EA4-4C06-9FF7-46F89DCB0DA0}" type="sibTrans" cxnId="{0522F31E-63AD-42A3-84CA-97F2F83308F2}">
      <dgm:prSet/>
      <dgm:spPr/>
      <dgm:t>
        <a:bodyPr/>
        <a:lstStyle/>
        <a:p>
          <a:endParaRPr lang="zh-CN" altLang="en-US"/>
        </a:p>
      </dgm:t>
    </dgm:pt>
    <dgm:pt modelId="{9B63077F-D0DE-411F-BA68-53C0A53C68BD}">
      <dgm:prSet/>
      <dgm:spPr/>
      <dgm:t>
        <a:bodyPr/>
        <a:lstStyle/>
        <a:p>
          <a:r>
            <a:rPr lang="zh-CN"/>
            <a:t>一站式续收服务（基于客户</a:t>
          </a:r>
          <a:r>
            <a:rPr lang="en-US"/>
            <a:t>/</a:t>
          </a:r>
          <a:r>
            <a:rPr lang="zh-CN"/>
            <a:t>代理人位置匹配只能派单）</a:t>
          </a:r>
        </a:p>
      </dgm:t>
    </dgm:pt>
    <dgm:pt modelId="{BAF3C580-D4CB-437A-A7D3-217EB1A7B991}" type="parTrans" cxnId="{1A978AD3-6772-4718-8357-6FC8C1780FC1}">
      <dgm:prSet/>
      <dgm:spPr/>
      <dgm:t>
        <a:bodyPr/>
        <a:lstStyle/>
        <a:p>
          <a:endParaRPr lang="zh-CN" altLang="en-US"/>
        </a:p>
      </dgm:t>
    </dgm:pt>
    <dgm:pt modelId="{558FE99E-2D12-419E-B5D0-151F4EB5881B}" type="sibTrans" cxnId="{1A978AD3-6772-4718-8357-6FC8C1780FC1}">
      <dgm:prSet/>
      <dgm:spPr/>
      <dgm:t>
        <a:bodyPr/>
        <a:lstStyle/>
        <a:p>
          <a:endParaRPr lang="zh-CN" altLang="en-US"/>
        </a:p>
      </dgm:t>
    </dgm:pt>
    <dgm:pt modelId="{4B075149-1115-4D6C-938A-DE5D97B6BAC9}">
      <dgm:prSet/>
      <dgm:spPr/>
      <dgm:t>
        <a:bodyPr/>
        <a:lstStyle/>
        <a:p>
          <a:r>
            <a:rPr lang="zh-CN"/>
            <a:t>客户风险识别和体检效能提升模型</a:t>
          </a:r>
        </a:p>
      </dgm:t>
    </dgm:pt>
    <dgm:pt modelId="{83DCF6CC-FB26-4A4C-BABB-6983A032CACD}" type="parTrans" cxnId="{71BA48A7-9320-4B2F-9451-BB99E8BC667A}">
      <dgm:prSet/>
      <dgm:spPr/>
      <dgm:t>
        <a:bodyPr/>
        <a:lstStyle/>
        <a:p>
          <a:endParaRPr lang="zh-CN" altLang="en-US"/>
        </a:p>
      </dgm:t>
    </dgm:pt>
    <dgm:pt modelId="{BE2F462F-83DC-483A-8F1A-2B9842FE72F6}" type="sibTrans" cxnId="{71BA48A7-9320-4B2F-9451-BB99E8BC667A}">
      <dgm:prSet/>
      <dgm:spPr/>
      <dgm:t>
        <a:bodyPr/>
        <a:lstStyle/>
        <a:p>
          <a:endParaRPr lang="zh-CN" altLang="en-US"/>
        </a:p>
      </dgm:t>
    </dgm:pt>
    <dgm:pt modelId="{8C6647AF-7170-4BBD-AED9-AE1CD6F7E420}">
      <dgm:prSet/>
      <dgm:spPr/>
      <dgm:t>
        <a:bodyPr/>
        <a:lstStyle/>
        <a:p>
          <a:r>
            <a:rPr lang="zh-CN"/>
            <a:t>个险精准营销模型</a:t>
          </a:r>
        </a:p>
      </dgm:t>
    </dgm:pt>
    <dgm:pt modelId="{92A84AF8-99EA-4425-AA68-43AA3D94B61B}" type="parTrans" cxnId="{71437EC8-57BE-4812-AF42-3FD6899FED11}">
      <dgm:prSet/>
      <dgm:spPr/>
      <dgm:t>
        <a:bodyPr/>
        <a:lstStyle/>
        <a:p>
          <a:endParaRPr lang="zh-CN" altLang="en-US"/>
        </a:p>
      </dgm:t>
    </dgm:pt>
    <dgm:pt modelId="{81CA6BE8-36AF-41D7-86F3-DEDD45C0F835}" type="sibTrans" cxnId="{71437EC8-57BE-4812-AF42-3FD6899FED11}">
      <dgm:prSet/>
      <dgm:spPr/>
      <dgm:t>
        <a:bodyPr/>
        <a:lstStyle/>
        <a:p>
          <a:endParaRPr lang="zh-CN" altLang="en-US"/>
        </a:p>
      </dgm:t>
    </dgm:pt>
    <dgm:pt modelId="{A7B6D81C-0708-494B-BC12-E34ED080CAC6}">
      <dgm:prSet/>
      <dgm:spPr/>
      <dgm:t>
        <a:bodyPr/>
        <a:lstStyle/>
        <a:p>
          <a:r>
            <a:rPr lang="zh-CN"/>
            <a:t>客服机器人</a:t>
          </a:r>
        </a:p>
      </dgm:t>
    </dgm:pt>
    <dgm:pt modelId="{DB5DAE81-AE8E-42BC-9DB9-EF9F7C4B9A4D}" type="parTrans" cxnId="{E026F567-32C5-4D9A-9320-A35BEDAB9EBC}">
      <dgm:prSet/>
      <dgm:spPr/>
      <dgm:t>
        <a:bodyPr/>
        <a:lstStyle/>
        <a:p>
          <a:endParaRPr lang="zh-CN" altLang="en-US"/>
        </a:p>
      </dgm:t>
    </dgm:pt>
    <dgm:pt modelId="{29A37444-D947-4DF1-B0F4-2F9D616D611B}" type="sibTrans" cxnId="{E026F567-32C5-4D9A-9320-A35BEDAB9EBC}">
      <dgm:prSet/>
      <dgm:spPr/>
      <dgm:t>
        <a:bodyPr/>
        <a:lstStyle/>
        <a:p>
          <a:endParaRPr lang="zh-CN" altLang="en-US"/>
        </a:p>
      </dgm:t>
    </dgm:pt>
    <dgm:pt modelId="{06F60531-0894-45C9-B48C-42E176963971}">
      <dgm:prSet/>
      <dgm:spPr/>
      <dgm:t>
        <a:bodyPr/>
        <a:lstStyle/>
        <a:p>
          <a:r>
            <a:rPr lang="zh-CN"/>
            <a:t>流程优化与风控</a:t>
          </a:r>
        </a:p>
      </dgm:t>
    </dgm:pt>
    <dgm:pt modelId="{0C160FFA-A1B1-4B9B-8C05-20BE6AFFCBE8}" type="parTrans" cxnId="{B410D40B-BB9E-45F5-BF9E-88DE7C431631}">
      <dgm:prSet/>
      <dgm:spPr/>
      <dgm:t>
        <a:bodyPr/>
        <a:lstStyle/>
        <a:p>
          <a:endParaRPr lang="zh-CN" altLang="en-US"/>
        </a:p>
      </dgm:t>
    </dgm:pt>
    <dgm:pt modelId="{FB407269-6907-429D-9C84-9208DBCC3625}" type="sibTrans" cxnId="{B410D40B-BB9E-45F5-BF9E-88DE7C431631}">
      <dgm:prSet/>
      <dgm:spPr/>
      <dgm:t>
        <a:bodyPr/>
        <a:lstStyle/>
        <a:p>
          <a:endParaRPr lang="zh-CN" altLang="en-US"/>
        </a:p>
      </dgm:t>
    </dgm:pt>
    <dgm:pt modelId="{62581143-2E5C-43E0-BE4C-CA111DBE1935}">
      <dgm:prSet/>
      <dgm:spPr/>
      <dgm:t>
        <a:bodyPr/>
        <a:lstStyle/>
        <a:p>
          <a:r>
            <a:rPr lang="zh-CN"/>
            <a:t>小微金融评分模型</a:t>
          </a:r>
        </a:p>
      </dgm:t>
    </dgm:pt>
    <dgm:pt modelId="{20D12459-CF39-46C5-9B5B-0B96787BB1BB}" type="parTrans" cxnId="{85F5EE54-9FA4-4AE4-8B5B-9A1CD1F26088}">
      <dgm:prSet/>
      <dgm:spPr/>
      <dgm:t>
        <a:bodyPr/>
        <a:lstStyle/>
        <a:p>
          <a:endParaRPr lang="zh-CN" altLang="en-US"/>
        </a:p>
      </dgm:t>
    </dgm:pt>
    <dgm:pt modelId="{22D3DE3D-92FC-4E6D-820E-45A58A8C1D0B}" type="sibTrans" cxnId="{85F5EE54-9FA4-4AE4-8B5B-9A1CD1F26088}">
      <dgm:prSet/>
      <dgm:spPr/>
      <dgm:t>
        <a:bodyPr/>
        <a:lstStyle/>
        <a:p>
          <a:endParaRPr lang="zh-CN" altLang="en-US"/>
        </a:p>
      </dgm:t>
    </dgm:pt>
    <dgm:pt modelId="{D4163652-D2A2-4C10-97C8-EDBB99D246A1}">
      <dgm:prSet/>
      <dgm:spPr/>
      <dgm:t>
        <a:bodyPr/>
        <a:lstStyle/>
        <a:p>
          <a:r>
            <a:rPr lang="zh-CN"/>
            <a:t>小微金融失联客户查找</a:t>
          </a:r>
        </a:p>
      </dgm:t>
    </dgm:pt>
    <dgm:pt modelId="{48B70457-167A-4087-BEEB-D2248F2B54BB}" type="parTrans" cxnId="{E135026C-FA19-4414-B1F7-00DE028302E9}">
      <dgm:prSet/>
      <dgm:spPr/>
      <dgm:t>
        <a:bodyPr/>
        <a:lstStyle/>
        <a:p>
          <a:endParaRPr lang="zh-CN" altLang="en-US"/>
        </a:p>
      </dgm:t>
    </dgm:pt>
    <dgm:pt modelId="{FC6EF568-B732-41A1-8D1C-DCE6A0B9DD9F}" type="sibTrans" cxnId="{E135026C-FA19-4414-B1F7-00DE028302E9}">
      <dgm:prSet/>
      <dgm:spPr/>
      <dgm:t>
        <a:bodyPr/>
        <a:lstStyle/>
        <a:p>
          <a:endParaRPr lang="zh-CN" altLang="en-US"/>
        </a:p>
      </dgm:t>
    </dgm:pt>
    <dgm:pt modelId="{6673A8E5-F976-4B5C-BF1C-955DE0249A6E}">
      <dgm:prSet/>
      <dgm:spPr/>
      <dgm:t>
        <a:bodyPr/>
        <a:lstStyle/>
        <a:p>
          <a:r>
            <a:rPr lang="zh-CN"/>
            <a:t>基于大数据的车险自动理赔</a:t>
          </a:r>
        </a:p>
      </dgm:t>
    </dgm:pt>
    <dgm:pt modelId="{902E58BD-4ABC-4AED-AD5A-068576C4014D}" type="parTrans" cxnId="{A7B30D96-983F-4A2E-AFB1-79DD28C3150E}">
      <dgm:prSet/>
      <dgm:spPr/>
      <dgm:t>
        <a:bodyPr/>
        <a:lstStyle/>
        <a:p>
          <a:endParaRPr lang="zh-CN" altLang="en-US"/>
        </a:p>
      </dgm:t>
    </dgm:pt>
    <dgm:pt modelId="{073F09CE-124C-4DDD-815D-D3F68970C515}" type="sibTrans" cxnId="{A7B30D96-983F-4A2E-AFB1-79DD28C3150E}">
      <dgm:prSet/>
      <dgm:spPr/>
      <dgm:t>
        <a:bodyPr/>
        <a:lstStyle/>
        <a:p>
          <a:endParaRPr lang="zh-CN" altLang="en-US"/>
        </a:p>
      </dgm:t>
    </dgm:pt>
    <dgm:pt modelId="{E44F5CE9-42C0-4CD2-B2FE-8F094E841649}">
      <dgm:prSet/>
      <dgm:spPr/>
      <dgm:t>
        <a:bodyPr/>
        <a:lstStyle/>
        <a:p>
          <a:r>
            <a:rPr lang="zh-CN"/>
            <a:t>寿险保全差异化规则及风险识别</a:t>
          </a:r>
        </a:p>
      </dgm:t>
    </dgm:pt>
    <dgm:pt modelId="{088A2CC2-A415-4D54-8580-1B703DED3AB2}" type="parTrans" cxnId="{6AD16180-F83A-4935-969A-24DE213A107D}">
      <dgm:prSet/>
      <dgm:spPr/>
      <dgm:t>
        <a:bodyPr/>
        <a:lstStyle/>
        <a:p>
          <a:endParaRPr lang="zh-CN" altLang="en-US"/>
        </a:p>
      </dgm:t>
    </dgm:pt>
    <dgm:pt modelId="{BD0EBAB3-3150-4F0C-B233-91F6669A467D}" type="sibTrans" cxnId="{6AD16180-F83A-4935-969A-24DE213A107D}">
      <dgm:prSet/>
      <dgm:spPr/>
      <dgm:t>
        <a:bodyPr/>
        <a:lstStyle/>
        <a:p>
          <a:endParaRPr lang="zh-CN" altLang="en-US"/>
        </a:p>
      </dgm:t>
    </dgm:pt>
    <dgm:pt modelId="{300C0BE1-2D10-43E6-9F27-118751AA47E8}">
      <dgm:prSet/>
      <dgm:spPr/>
      <dgm:t>
        <a:bodyPr/>
        <a:lstStyle/>
        <a:p>
          <a:r>
            <a:rPr lang="zh-CN"/>
            <a:t>稽核数据集市</a:t>
          </a:r>
        </a:p>
      </dgm:t>
    </dgm:pt>
    <dgm:pt modelId="{315A81E8-9DB3-4349-AC0D-761380020EEE}" type="parTrans" cxnId="{B3CCF476-88B8-4761-B27A-A91E9FCED680}">
      <dgm:prSet/>
      <dgm:spPr/>
      <dgm:t>
        <a:bodyPr/>
        <a:lstStyle/>
        <a:p>
          <a:endParaRPr lang="zh-CN" altLang="en-US"/>
        </a:p>
      </dgm:t>
    </dgm:pt>
    <dgm:pt modelId="{DF2A5EC0-347E-476D-A1EF-776FD7147B35}" type="sibTrans" cxnId="{B3CCF476-88B8-4761-B27A-A91E9FCED680}">
      <dgm:prSet/>
      <dgm:spPr/>
      <dgm:t>
        <a:bodyPr/>
        <a:lstStyle/>
        <a:p>
          <a:endParaRPr lang="zh-CN" altLang="en-US"/>
        </a:p>
      </dgm:t>
    </dgm:pt>
    <dgm:pt modelId="{CAA696A9-269A-458E-8D3D-A7181556C162}">
      <dgm:prSet/>
      <dgm:spPr/>
      <dgm:t>
        <a:bodyPr/>
        <a:lstStyle/>
        <a:p>
          <a:r>
            <a:rPr lang="zh-CN"/>
            <a:t>三证识别、海量影像数据识别及运用</a:t>
          </a:r>
        </a:p>
      </dgm:t>
    </dgm:pt>
    <dgm:pt modelId="{E56D5C0F-B54A-47BA-8F95-D131C0C1B51A}" type="parTrans" cxnId="{80A1E8DA-60DD-408C-AD72-9F64240B5EB9}">
      <dgm:prSet/>
      <dgm:spPr/>
      <dgm:t>
        <a:bodyPr/>
        <a:lstStyle/>
        <a:p>
          <a:endParaRPr lang="zh-CN" altLang="en-US"/>
        </a:p>
      </dgm:t>
    </dgm:pt>
    <dgm:pt modelId="{18DA7B63-06BA-4292-8C64-FE3232A1E850}" type="sibTrans" cxnId="{80A1E8DA-60DD-408C-AD72-9F64240B5EB9}">
      <dgm:prSet/>
      <dgm:spPr/>
      <dgm:t>
        <a:bodyPr/>
        <a:lstStyle/>
        <a:p>
          <a:endParaRPr lang="zh-CN" altLang="en-US"/>
        </a:p>
      </dgm:t>
    </dgm:pt>
    <dgm:pt modelId="{6280A124-776A-4E9C-A35E-E8ADC4769C01}">
      <dgm:prSet/>
      <dgm:spPr/>
      <dgm:t>
        <a:bodyPr/>
        <a:lstStyle/>
        <a:p>
          <a:r>
            <a:rPr lang="zh-CN"/>
            <a:t>客服</a:t>
          </a:r>
          <a:r>
            <a:rPr lang="en-US"/>
            <a:t>/</a:t>
          </a:r>
          <a:r>
            <a:rPr lang="zh-CN"/>
            <a:t>运营中心业务量预测</a:t>
          </a:r>
        </a:p>
      </dgm:t>
    </dgm:pt>
    <dgm:pt modelId="{C70720C2-6F94-46EA-952E-F23188044A26}" type="parTrans" cxnId="{1D7C68C4-E509-477E-A879-62701B8C180B}">
      <dgm:prSet/>
      <dgm:spPr/>
      <dgm:t>
        <a:bodyPr/>
        <a:lstStyle/>
        <a:p>
          <a:endParaRPr lang="zh-CN" altLang="en-US"/>
        </a:p>
      </dgm:t>
    </dgm:pt>
    <dgm:pt modelId="{640F0529-9179-46D1-B62F-765405AD0930}" type="sibTrans" cxnId="{1D7C68C4-E509-477E-A879-62701B8C180B}">
      <dgm:prSet/>
      <dgm:spPr/>
      <dgm:t>
        <a:bodyPr/>
        <a:lstStyle/>
        <a:p>
          <a:endParaRPr lang="zh-CN" altLang="en-US"/>
        </a:p>
      </dgm:t>
    </dgm:pt>
    <dgm:pt modelId="{A100D890-9FEE-46A2-A9F0-6790EA226E94}">
      <dgm:prSet/>
      <dgm:spPr/>
      <dgm:t>
        <a:bodyPr/>
        <a:lstStyle/>
        <a:p>
          <a:r>
            <a:rPr lang="zh-CN"/>
            <a:t>新业态与模式创新</a:t>
          </a:r>
        </a:p>
      </dgm:t>
    </dgm:pt>
    <dgm:pt modelId="{C4B85873-372E-4147-AB0D-DE2C6FA20401}" type="parTrans" cxnId="{8CA76872-9A91-4A21-8EBD-3AEB1AFF2502}">
      <dgm:prSet/>
      <dgm:spPr/>
      <dgm:t>
        <a:bodyPr/>
        <a:lstStyle/>
        <a:p>
          <a:endParaRPr lang="zh-CN" altLang="en-US"/>
        </a:p>
      </dgm:t>
    </dgm:pt>
    <dgm:pt modelId="{3F4176B5-DD11-4A45-917C-838978444ECA}" type="sibTrans" cxnId="{8CA76872-9A91-4A21-8EBD-3AEB1AFF2502}">
      <dgm:prSet/>
      <dgm:spPr/>
      <dgm:t>
        <a:bodyPr/>
        <a:lstStyle/>
        <a:p>
          <a:endParaRPr lang="zh-CN" altLang="en-US"/>
        </a:p>
      </dgm:t>
    </dgm:pt>
    <dgm:pt modelId="{9C53E537-2C71-4866-A440-C7C21C85D096}">
      <dgm:prSet/>
      <dgm:spPr/>
      <dgm:t>
        <a:bodyPr/>
        <a:lstStyle/>
        <a:p>
          <a:r>
            <a:rPr lang="zh-CN"/>
            <a:t>区块链应用</a:t>
          </a:r>
        </a:p>
      </dgm:t>
    </dgm:pt>
    <dgm:pt modelId="{32AFBFF5-5D2F-4B32-8972-A2E813889361}" type="parTrans" cxnId="{9DBFBA66-0DC2-4074-B38B-3DBD4F080E3B}">
      <dgm:prSet/>
      <dgm:spPr/>
      <dgm:t>
        <a:bodyPr/>
        <a:lstStyle/>
        <a:p>
          <a:endParaRPr lang="zh-CN" altLang="en-US"/>
        </a:p>
      </dgm:t>
    </dgm:pt>
    <dgm:pt modelId="{1FF5CC01-C0A0-4440-BB07-4B965B25CCD7}" type="sibTrans" cxnId="{9DBFBA66-0DC2-4074-B38B-3DBD4F080E3B}">
      <dgm:prSet/>
      <dgm:spPr/>
      <dgm:t>
        <a:bodyPr/>
        <a:lstStyle/>
        <a:p>
          <a:endParaRPr lang="zh-CN" altLang="en-US"/>
        </a:p>
      </dgm:t>
    </dgm:pt>
    <dgm:pt modelId="{840217FB-9459-4CDA-B62A-81482B1D31AB}">
      <dgm:prSet/>
      <dgm:spPr/>
      <dgm:t>
        <a:bodyPr/>
        <a:lstStyle/>
        <a:p>
          <a:r>
            <a:rPr lang="zh-CN"/>
            <a:t>可穿戴设备健康管理</a:t>
          </a:r>
        </a:p>
      </dgm:t>
    </dgm:pt>
    <dgm:pt modelId="{2EB101A9-54A9-4B3D-984F-541BF4E4332A}" type="parTrans" cxnId="{EEA76C7F-29CB-4C37-A375-8318280D31B5}">
      <dgm:prSet/>
      <dgm:spPr/>
      <dgm:t>
        <a:bodyPr/>
        <a:lstStyle/>
        <a:p>
          <a:endParaRPr lang="zh-CN" altLang="en-US"/>
        </a:p>
      </dgm:t>
    </dgm:pt>
    <dgm:pt modelId="{0D8E721D-E46B-469D-8A7B-BA7589D9EF03}" type="sibTrans" cxnId="{EEA76C7F-29CB-4C37-A375-8318280D31B5}">
      <dgm:prSet/>
      <dgm:spPr/>
      <dgm:t>
        <a:bodyPr/>
        <a:lstStyle/>
        <a:p>
          <a:endParaRPr lang="zh-CN" altLang="en-US"/>
        </a:p>
      </dgm:t>
    </dgm:pt>
    <dgm:pt modelId="{07857B2D-8ED4-42FC-BFCA-901EF417DD7A}">
      <dgm:prSet/>
      <dgm:spPr/>
      <dgm:t>
        <a:bodyPr/>
        <a:lstStyle/>
        <a:p>
          <a:r>
            <a:rPr lang="zh-CN"/>
            <a:t>跨界融合</a:t>
          </a:r>
        </a:p>
      </dgm:t>
    </dgm:pt>
    <dgm:pt modelId="{91E162ED-1FA5-44EA-B79F-4D6DD3799E1C}" type="parTrans" cxnId="{F0EB83A4-317E-4AFF-9803-378526F151E9}">
      <dgm:prSet/>
      <dgm:spPr/>
      <dgm:t>
        <a:bodyPr/>
        <a:lstStyle/>
        <a:p>
          <a:endParaRPr lang="zh-CN" altLang="en-US"/>
        </a:p>
      </dgm:t>
    </dgm:pt>
    <dgm:pt modelId="{B95DFB06-0225-4CCE-A79D-25EAB8C31387}" type="sibTrans" cxnId="{F0EB83A4-317E-4AFF-9803-378526F151E9}">
      <dgm:prSet/>
      <dgm:spPr/>
      <dgm:t>
        <a:bodyPr/>
        <a:lstStyle/>
        <a:p>
          <a:endParaRPr lang="zh-CN" altLang="en-US"/>
        </a:p>
      </dgm:t>
    </dgm:pt>
    <dgm:pt modelId="{5F88A258-E4EF-4487-A885-B4FADCDCD239}">
      <dgm:prSet/>
      <dgm:spPr/>
      <dgm:t>
        <a:bodyPr/>
        <a:lstStyle/>
        <a:p>
          <a:r>
            <a:rPr lang="zh-CN"/>
            <a:t>数据产品</a:t>
          </a:r>
        </a:p>
      </dgm:t>
    </dgm:pt>
    <dgm:pt modelId="{069F0D61-AA28-4C57-A9BE-46D5FDF9851C}" type="parTrans" cxnId="{CBFF3D18-A70F-4A0E-8F2C-DAD8535706BA}">
      <dgm:prSet/>
      <dgm:spPr/>
      <dgm:t>
        <a:bodyPr/>
        <a:lstStyle/>
        <a:p>
          <a:endParaRPr lang="zh-CN" altLang="en-US"/>
        </a:p>
      </dgm:t>
    </dgm:pt>
    <dgm:pt modelId="{88ECD103-529D-4987-BFF8-0267A52D1C9B}" type="sibTrans" cxnId="{CBFF3D18-A70F-4A0E-8F2C-DAD8535706BA}">
      <dgm:prSet/>
      <dgm:spPr/>
      <dgm:t>
        <a:bodyPr/>
        <a:lstStyle/>
        <a:p>
          <a:endParaRPr lang="zh-CN" altLang="en-US"/>
        </a:p>
      </dgm:t>
    </dgm:pt>
    <dgm:pt modelId="{2E8DEDD6-7254-4E4E-B528-B198DE4CB25F}" type="pres">
      <dgm:prSet presAssocID="{753ED9FC-2A17-4B8B-98DB-D4B9E52C8D4B}" presName="Name0" presStyleCnt="0">
        <dgm:presLayoutVars>
          <dgm:dir/>
          <dgm:animLvl val="lvl"/>
          <dgm:resizeHandles val="exact"/>
        </dgm:presLayoutVars>
      </dgm:prSet>
      <dgm:spPr/>
    </dgm:pt>
    <dgm:pt modelId="{3E4A49D4-B3C8-48C2-8CE0-4E7CC8B38BAA}" type="pres">
      <dgm:prSet presAssocID="{234A1723-A099-4562-92DD-6C93CEE25010}" presName="composite" presStyleCnt="0"/>
      <dgm:spPr/>
    </dgm:pt>
    <dgm:pt modelId="{8963D429-923D-459A-8E38-EE62FBD629B3}" type="pres">
      <dgm:prSet presAssocID="{234A1723-A099-4562-92DD-6C93CEE25010}" presName="parTx" presStyleLbl="alignNode1" presStyleIdx="0" presStyleCnt="5">
        <dgm:presLayoutVars>
          <dgm:chMax val="0"/>
          <dgm:chPref val="0"/>
          <dgm:bulletEnabled val="1"/>
        </dgm:presLayoutVars>
      </dgm:prSet>
      <dgm:spPr/>
    </dgm:pt>
    <dgm:pt modelId="{36814E95-28AD-4370-A434-AAF43F96E093}" type="pres">
      <dgm:prSet presAssocID="{234A1723-A099-4562-92DD-6C93CEE25010}" presName="desTx" presStyleLbl="alignAccFollowNode1" presStyleIdx="0" presStyleCnt="5">
        <dgm:presLayoutVars>
          <dgm:bulletEnabled val="1"/>
        </dgm:presLayoutVars>
      </dgm:prSet>
      <dgm:spPr/>
    </dgm:pt>
    <dgm:pt modelId="{F4EAAB98-432B-4424-9982-E53D3B8BDEC4}" type="pres">
      <dgm:prSet presAssocID="{A5EBF428-3F6A-497F-B583-C70C71C60FFD}" presName="space" presStyleCnt="0"/>
      <dgm:spPr/>
    </dgm:pt>
    <dgm:pt modelId="{6763F5D6-A28D-451A-9E2C-CC92656E58F5}" type="pres">
      <dgm:prSet presAssocID="{CA0A4D99-460A-4335-99A8-6FEA85999616}" presName="composite" presStyleCnt="0"/>
      <dgm:spPr/>
    </dgm:pt>
    <dgm:pt modelId="{031B5944-A204-4A3F-9674-8C8F8245C61E}" type="pres">
      <dgm:prSet presAssocID="{CA0A4D99-460A-4335-99A8-6FEA85999616}" presName="parTx" presStyleLbl="alignNode1" presStyleIdx="1" presStyleCnt="5">
        <dgm:presLayoutVars>
          <dgm:chMax val="0"/>
          <dgm:chPref val="0"/>
          <dgm:bulletEnabled val="1"/>
        </dgm:presLayoutVars>
      </dgm:prSet>
      <dgm:spPr/>
    </dgm:pt>
    <dgm:pt modelId="{5094AFBF-0E36-4E4F-ABC3-5F1A6813D11D}" type="pres">
      <dgm:prSet presAssocID="{CA0A4D99-460A-4335-99A8-6FEA85999616}" presName="desTx" presStyleLbl="alignAccFollowNode1" presStyleIdx="1" presStyleCnt="5">
        <dgm:presLayoutVars>
          <dgm:bulletEnabled val="1"/>
        </dgm:presLayoutVars>
      </dgm:prSet>
      <dgm:spPr/>
    </dgm:pt>
    <dgm:pt modelId="{F3A352E1-F35B-449B-9C6E-9C312E8107D1}" type="pres">
      <dgm:prSet presAssocID="{B6297FF4-A517-4EFF-8CC7-F3D7B927CFB9}" presName="space" presStyleCnt="0"/>
      <dgm:spPr/>
    </dgm:pt>
    <dgm:pt modelId="{76AEDDDC-1F1C-4F26-840E-33099F822726}" type="pres">
      <dgm:prSet presAssocID="{2C77433F-F9EA-4E21-AAE6-FA018C12F843}" presName="composite" presStyleCnt="0"/>
      <dgm:spPr/>
    </dgm:pt>
    <dgm:pt modelId="{8B32D735-431B-4EBD-8613-B28AA72333F1}" type="pres">
      <dgm:prSet presAssocID="{2C77433F-F9EA-4E21-AAE6-FA018C12F843}" presName="parTx" presStyleLbl="alignNode1" presStyleIdx="2" presStyleCnt="5">
        <dgm:presLayoutVars>
          <dgm:chMax val="0"/>
          <dgm:chPref val="0"/>
          <dgm:bulletEnabled val="1"/>
        </dgm:presLayoutVars>
      </dgm:prSet>
      <dgm:spPr/>
    </dgm:pt>
    <dgm:pt modelId="{A4F8F98E-0DDD-46A6-87A1-90EB2589B66C}" type="pres">
      <dgm:prSet presAssocID="{2C77433F-F9EA-4E21-AAE6-FA018C12F843}" presName="desTx" presStyleLbl="alignAccFollowNode1" presStyleIdx="2" presStyleCnt="5">
        <dgm:presLayoutVars>
          <dgm:bulletEnabled val="1"/>
        </dgm:presLayoutVars>
      </dgm:prSet>
      <dgm:spPr/>
    </dgm:pt>
    <dgm:pt modelId="{5D15B1AB-F092-4FF4-83D5-CA925D9BFD58}" type="pres">
      <dgm:prSet presAssocID="{F9BB0947-6FB4-4094-A3B6-568254199633}" presName="space" presStyleCnt="0"/>
      <dgm:spPr/>
    </dgm:pt>
    <dgm:pt modelId="{FE189035-E867-42A9-8097-1AB4B3F3773C}" type="pres">
      <dgm:prSet presAssocID="{06F60531-0894-45C9-B48C-42E176963971}" presName="composite" presStyleCnt="0"/>
      <dgm:spPr/>
    </dgm:pt>
    <dgm:pt modelId="{6C5DEFD1-ECEA-4BBD-980C-C640A66F7732}" type="pres">
      <dgm:prSet presAssocID="{06F60531-0894-45C9-B48C-42E176963971}" presName="parTx" presStyleLbl="alignNode1" presStyleIdx="3" presStyleCnt="5">
        <dgm:presLayoutVars>
          <dgm:chMax val="0"/>
          <dgm:chPref val="0"/>
          <dgm:bulletEnabled val="1"/>
        </dgm:presLayoutVars>
      </dgm:prSet>
      <dgm:spPr/>
    </dgm:pt>
    <dgm:pt modelId="{AA18642D-7DDE-4972-8AA7-E2537C8DDCAF}" type="pres">
      <dgm:prSet presAssocID="{06F60531-0894-45C9-B48C-42E176963971}" presName="desTx" presStyleLbl="alignAccFollowNode1" presStyleIdx="3" presStyleCnt="5">
        <dgm:presLayoutVars>
          <dgm:bulletEnabled val="1"/>
        </dgm:presLayoutVars>
      </dgm:prSet>
      <dgm:spPr/>
    </dgm:pt>
    <dgm:pt modelId="{1518A32D-7A21-4696-89FE-40D41C183205}" type="pres">
      <dgm:prSet presAssocID="{FB407269-6907-429D-9C84-9208DBCC3625}" presName="space" presStyleCnt="0"/>
      <dgm:spPr/>
    </dgm:pt>
    <dgm:pt modelId="{17855204-12C8-48AA-8C92-2CDBB99F1E2C}" type="pres">
      <dgm:prSet presAssocID="{A100D890-9FEE-46A2-A9F0-6790EA226E94}" presName="composite" presStyleCnt="0"/>
      <dgm:spPr/>
    </dgm:pt>
    <dgm:pt modelId="{21F31BEF-672F-4B18-B0D1-BE9332EBC173}" type="pres">
      <dgm:prSet presAssocID="{A100D890-9FEE-46A2-A9F0-6790EA226E94}" presName="parTx" presStyleLbl="alignNode1" presStyleIdx="4" presStyleCnt="5">
        <dgm:presLayoutVars>
          <dgm:chMax val="0"/>
          <dgm:chPref val="0"/>
          <dgm:bulletEnabled val="1"/>
        </dgm:presLayoutVars>
      </dgm:prSet>
      <dgm:spPr/>
    </dgm:pt>
    <dgm:pt modelId="{69BC86D3-797F-4A37-8DC8-FF85302D5C5D}" type="pres">
      <dgm:prSet presAssocID="{A100D890-9FEE-46A2-A9F0-6790EA226E94}" presName="desTx" presStyleLbl="alignAccFollowNode1" presStyleIdx="4" presStyleCnt="5">
        <dgm:presLayoutVars>
          <dgm:bulletEnabled val="1"/>
        </dgm:presLayoutVars>
      </dgm:prSet>
      <dgm:spPr/>
    </dgm:pt>
  </dgm:ptLst>
  <dgm:cxnLst>
    <dgm:cxn modelId="{B410D40B-BB9E-45F5-BF9E-88DE7C431631}" srcId="{753ED9FC-2A17-4B8B-98DB-D4B9E52C8D4B}" destId="{06F60531-0894-45C9-B48C-42E176963971}" srcOrd="3" destOrd="0" parTransId="{0C160FFA-A1B1-4B9B-8C05-20BE6AFFCBE8}" sibTransId="{FB407269-6907-429D-9C84-9208DBCC3625}"/>
    <dgm:cxn modelId="{19D66E0D-E9AA-417D-8378-89A95F49AB9D}" type="presOf" srcId="{70033C78-E59F-477B-8760-586A51C5EA44}" destId="{5094AFBF-0E36-4E4F-ABC3-5F1A6813D11D}" srcOrd="0" destOrd="3" presId="urn:microsoft.com/office/officeart/2005/8/layout/hList1"/>
    <dgm:cxn modelId="{CBFF3D18-A70F-4A0E-8F2C-DAD8535706BA}" srcId="{A100D890-9FEE-46A2-A9F0-6790EA226E94}" destId="{5F88A258-E4EF-4487-A885-B4FADCDCD239}" srcOrd="3" destOrd="0" parTransId="{069F0D61-AA28-4C57-A9BE-46D5FDF9851C}" sibTransId="{88ECD103-529D-4987-BFF8-0267A52D1C9B}"/>
    <dgm:cxn modelId="{CB96541D-6CA6-4DE7-A9DE-EEC2FD665A8F}" type="presOf" srcId="{4B075149-1115-4D6C-938A-DE5D97B6BAC9}" destId="{A4F8F98E-0DDD-46A6-87A1-90EB2589B66C}" srcOrd="0" destOrd="3" presId="urn:microsoft.com/office/officeart/2005/8/layout/hList1"/>
    <dgm:cxn modelId="{0522F31E-63AD-42A3-84CA-97F2F83308F2}" srcId="{2C77433F-F9EA-4E21-AAE6-FA018C12F843}" destId="{CB04AC74-40A0-4737-BD12-CFFC6D9A8F09}" srcOrd="1" destOrd="0" parTransId="{BDA5BD5C-2DD4-4FA5-AAF6-2D014B4920BE}" sibTransId="{2412B0D7-4EA4-4C06-9FF7-46F89DCB0DA0}"/>
    <dgm:cxn modelId="{34BC1C21-3638-4B5B-BB9F-D23486AA3743}" type="presOf" srcId="{5F88A258-E4EF-4487-A885-B4FADCDCD239}" destId="{69BC86D3-797F-4A37-8DC8-FF85302D5C5D}" srcOrd="0" destOrd="3" presId="urn:microsoft.com/office/officeart/2005/8/layout/hList1"/>
    <dgm:cxn modelId="{88C9DE24-0FBD-4E67-9365-C6F81B7456C0}" type="presOf" srcId="{9C53E537-2C71-4866-A440-C7C21C85D096}" destId="{69BC86D3-797F-4A37-8DC8-FF85302D5C5D}" srcOrd="0" destOrd="0" presId="urn:microsoft.com/office/officeart/2005/8/layout/hList1"/>
    <dgm:cxn modelId="{D1B04925-EFB7-4A3C-BC4F-A21403B4C290}" type="presOf" srcId="{7D463F89-A038-43CF-A819-B4996E7C96F8}" destId="{5094AFBF-0E36-4E4F-ABC3-5F1A6813D11D}" srcOrd="0" destOrd="1" presId="urn:microsoft.com/office/officeart/2005/8/layout/hList1"/>
    <dgm:cxn modelId="{F332C126-6EBC-496F-AA05-FB9AE42672EF}" type="presOf" srcId="{CB04AC74-40A0-4737-BD12-CFFC6D9A8F09}" destId="{A4F8F98E-0DDD-46A6-87A1-90EB2589B66C}" srcOrd="0" destOrd="1" presId="urn:microsoft.com/office/officeart/2005/8/layout/hList1"/>
    <dgm:cxn modelId="{78A22927-B931-400D-A883-D3DE376938BE}" type="presOf" srcId="{9B63077F-D0DE-411F-BA68-53C0A53C68BD}" destId="{A4F8F98E-0DDD-46A6-87A1-90EB2589B66C}" srcOrd="0" destOrd="2" presId="urn:microsoft.com/office/officeart/2005/8/layout/hList1"/>
    <dgm:cxn modelId="{7A56FD31-6004-4172-9DBB-64949B61B874}" type="presOf" srcId="{87391ED8-F7F0-44EB-9459-F16C4AAA47DE}" destId="{36814E95-28AD-4370-A434-AAF43F96E093}" srcOrd="0" destOrd="1" presId="urn:microsoft.com/office/officeart/2005/8/layout/hList1"/>
    <dgm:cxn modelId="{260FA233-0419-4BEA-BD86-B8C28915635F}" type="presOf" srcId="{E44F5CE9-42C0-4CD2-B2FE-8F094E841649}" destId="{AA18642D-7DDE-4972-8AA7-E2537C8DDCAF}" srcOrd="0" destOrd="3" presId="urn:microsoft.com/office/officeart/2005/8/layout/hList1"/>
    <dgm:cxn modelId="{47F84137-F4C2-4926-A622-5C37369554AA}" type="presOf" srcId="{C47C627B-9C40-4522-A4B5-3C086034C836}" destId="{5094AFBF-0E36-4E4F-ABC3-5F1A6813D11D}" srcOrd="0" destOrd="4" presId="urn:microsoft.com/office/officeart/2005/8/layout/hList1"/>
    <dgm:cxn modelId="{8BD00340-5E88-4473-B63E-76B19041E24D}" type="presOf" srcId="{CAA696A9-269A-458E-8D3D-A7181556C162}" destId="{AA18642D-7DDE-4972-8AA7-E2537C8DDCAF}" srcOrd="0" destOrd="5" presId="urn:microsoft.com/office/officeart/2005/8/layout/hList1"/>
    <dgm:cxn modelId="{70D26463-5DAB-4A1A-AC45-1064A421A939}" type="presOf" srcId="{D4163652-D2A2-4C10-97C8-EDBB99D246A1}" destId="{AA18642D-7DDE-4972-8AA7-E2537C8DDCAF}" srcOrd="0" destOrd="1" presId="urn:microsoft.com/office/officeart/2005/8/layout/hList1"/>
    <dgm:cxn modelId="{572C5046-FE32-48CC-A568-D0B05D1B54F5}" srcId="{CA0A4D99-460A-4335-99A8-6FEA85999616}" destId="{52C5022E-FCE5-487E-892A-10D57CE092C5}" srcOrd="0" destOrd="0" parTransId="{55FF3B01-E1D5-40CF-A2F6-D053CC7006ED}" sibTransId="{3743CCFA-24DA-4178-A903-B5313FCBB1CE}"/>
    <dgm:cxn modelId="{9DBFBA66-0DC2-4074-B38B-3DBD4F080E3B}" srcId="{A100D890-9FEE-46A2-A9F0-6790EA226E94}" destId="{9C53E537-2C71-4866-A440-C7C21C85D096}" srcOrd="0" destOrd="0" parTransId="{32AFBFF5-5D2F-4B32-8972-A2E813889361}" sibTransId="{1FF5CC01-C0A0-4440-BB07-4B965B25CCD7}"/>
    <dgm:cxn modelId="{98584347-646C-4842-8FD3-F41728C4A7A5}" type="presOf" srcId="{234A1723-A099-4562-92DD-6C93CEE25010}" destId="{8963D429-923D-459A-8E38-EE62FBD629B3}" srcOrd="0" destOrd="0" presId="urn:microsoft.com/office/officeart/2005/8/layout/hList1"/>
    <dgm:cxn modelId="{60958567-EB5E-4117-998E-AD90DDF30054}" type="presOf" srcId="{51DA6205-11AA-4BC5-BDA1-39EA81EE5F89}" destId="{36814E95-28AD-4370-A434-AAF43F96E093}" srcOrd="0" destOrd="0" presId="urn:microsoft.com/office/officeart/2005/8/layout/hList1"/>
    <dgm:cxn modelId="{CEE6CF47-9AC0-46C6-8EB5-3B60301AA2FA}" srcId="{753ED9FC-2A17-4B8B-98DB-D4B9E52C8D4B}" destId="{2C77433F-F9EA-4E21-AAE6-FA018C12F843}" srcOrd="2" destOrd="0" parTransId="{62911381-69F8-46B6-927D-93B236D869A0}" sibTransId="{F9BB0947-6FB4-4094-A3B6-568254199633}"/>
    <dgm:cxn modelId="{E026F567-32C5-4D9A-9320-A35BEDAB9EBC}" srcId="{2C77433F-F9EA-4E21-AAE6-FA018C12F843}" destId="{A7B6D81C-0708-494B-BC12-E34ED080CAC6}" srcOrd="5" destOrd="0" parTransId="{DB5DAE81-AE8E-42BC-9DB9-EF9F7C4B9A4D}" sibTransId="{29A37444-D947-4DF1-B0F4-2F9D616D611B}"/>
    <dgm:cxn modelId="{E135026C-FA19-4414-B1F7-00DE028302E9}" srcId="{06F60531-0894-45C9-B48C-42E176963971}" destId="{D4163652-D2A2-4C10-97C8-EDBB99D246A1}" srcOrd="1" destOrd="0" parTransId="{48B70457-167A-4087-BEEB-D2248F2B54BB}" sibTransId="{FC6EF568-B732-41A1-8D1C-DCE6A0B9DD9F}"/>
    <dgm:cxn modelId="{B8643F4C-C9B0-44A8-AFB3-4A2FD3D395C4}" type="presOf" srcId="{6673A8E5-F976-4B5C-BF1C-955DE0249A6E}" destId="{AA18642D-7DDE-4972-8AA7-E2537C8DDCAF}" srcOrd="0" destOrd="2" presId="urn:microsoft.com/office/officeart/2005/8/layout/hList1"/>
    <dgm:cxn modelId="{32F4C46D-37E2-46CC-84C5-02902FE43989}" type="presOf" srcId="{07857B2D-8ED4-42FC-BFCA-901EF417DD7A}" destId="{69BC86D3-797F-4A37-8DC8-FF85302D5C5D}" srcOrd="0" destOrd="2" presId="urn:microsoft.com/office/officeart/2005/8/layout/hList1"/>
    <dgm:cxn modelId="{FAC2516F-0775-42EB-9973-E92FFC3B19FC}" type="presOf" srcId="{2C77433F-F9EA-4E21-AAE6-FA018C12F843}" destId="{8B32D735-431B-4EBD-8613-B28AA72333F1}" srcOrd="0" destOrd="0" presId="urn:microsoft.com/office/officeart/2005/8/layout/hList1"/>
    <dgm:cxn modelId="{E414B44F-91C4-4893-8B8A-49233ED0200C}" srcId="{CA0A4D99-460A-4335-99A8-6FEA85999616}" destId="{70033C78-E59F-477B-8760-586A51C5EA44}" srcOrd="3" destOrd="0" parTransId="{EAFF2CC3-6476-41C9-B289-D77405CDDE7C}" sibTransId="{10BCE1DE-93C1-4106-AE16-B3E949EF2C03}"/>
    <dgm:cxn modelId="{8CA76872-9A91-4A21-8EBD-3AEB1AFF2502}" srcId="{753ED9FC-2A17-4B8B-98DB-D4B9E52C8D4B}" destId="{A100D890-9FEE-46A2-A9F0-6790EA226E94}" srcOrd="4" destOrd="0" parTransId="{C4B85873-372E-4147-AB0D-DE2C6FA20401}" sibTransId="{3F4176B5-DD11-4A45-917C-838978444ECA}"/>
    <dgm:cxn modelId="{85F5EE54-9FA4-4AE4-8B5B-9A1CD1F26088}" srcId="{06F60531-0894-45C9-B48C-42E176963971}" destId="{62581143-2E5C-43E0-BE4C-CA111DBE1935}" srcOrd="0" destOrd="0" parTransId="{20D12459-CF39-46C5-9B5B-0B96787BB1BB}" sibTransId="{22D3DE3D-92FC-4E6D-820E-45A58A8C1D0B}"/>
    <dgm:cxn modelId="{885C7255-0EF4-4AE1-BA1E-7DDD82D0954A}" type="presOf" srcId="{62581143-2E5C-43E0-BE4C-CA111DBE1935}" destId="{AA18642D-7DDE-4972-8AA7-E2537C8DDCAF}" srcOrd="0" destOrd="0" presId="urn:microsoft.com/office/officeart/2005/8/layout/hList1"/>
    <dgm:cxn modelId="{B3CCF476-88B8-4761-B27A-A91E9FCED680}" srcId="{06F60531-0894-45C9-B48C-42E176963971}" destId="{300C0BE1-2D10-43E6-9F27-118751AA47E8}" srcOrd="4" destOrd="0" parTransId="{315A81E8-9DB3-4349-AC0D-761380020EEE}" sibTransId="{DF2A5EC0-347E-476D-A1EF-776FD7147B35}"/>
    <dgm:cxn modelId="{BE466158-557D-48D4-91BB-CD0FC56BF88C}" srcId="{753ED9FC-2A17-4B8B-98DB-D4B9E52C8D4B}" destId="{234A1723-A099-4562-92DD-6C93CEE25010}" srcOrd="0" destOrd="0" parTransId="{A542104F-AAA5-4140-87E4-0FB806897917}" sibTransId="{A5EBF428-3F6A-497F-B583-C70C71C60FFD}"/>
    <dgm:cxn modelId="{67A0E358-B22C-4BE7-9782-72F572E8C781}" type="presOf" srcId="{A7B6D81C-0708-494B-BC12-E34ED080CAC6}" destId="{A4F8F98E-0DDD-46A6-87A1-90EB2589B66C}" srcOrd="0" destOrd="5" presId="urn:microsoft.com/office/officeart/2005/8/layout/hList1"/>
    <dgm:cxn modelId="{EEA76C7F-29CB-4C37-A375-8318280D31B5}" srcId="{A100D890-9FEE-46A2-A9F0-6790EA226E94}" destId="{840217FB-9459-4CDA-B62A-81482B1D31AB}" srcOrd="1" destOrd="0" parTransId="{2EB101A9-54A9-4B3D-984F-541BF4E4332A}" sibTransId="{0D8E721D-E46B-469D-8A7B-BA7589D9EF03}"/>
    <dgm:cxn modelId="{6AD16180-F83A-4935-969A-24DE213A107D}" srcId="{06F60531-0894-45C9-B48C-42E176963971}" destId="{E44F5CE9-42C0-4CD2-B2FE-8F094E841649}" srcOrd="3" destOrd="0" parTransId="{088A2CC2-A415-4D54-8580-1B703DED3AB2}" sibTransId="{BD0EBAB3-3150-4F0C-B233-91F6669A467D}"/>
    <dgm:cxn modelId="{75A6458D-B7A2-4470-9743-4CCC21DBA470}" srcId="{CA0A4D99-460A-4335-99A8-6FEA85999616}" destId="{EBB8B939-2D4E-4C85-A0BF-3FCBBF2BE92E}" srcOrd="2" destOrd="0" parTransId="{02EEC251-A476-4EA2-92D5-5B5AE2C2C321}" sibTransId="{6B6E01EB-17C3-4274-8CDE-D9C527D627D1}"/>
    <dgm:cxn modelId="{A7B30D96-983F-4A2E-AFB1-79DD28C3150E}" srcId="{06F60531-0894-45C9-B48C-42E176963971}" destId="{6673A8E5-F976-4B5C-BF1C-955DE0249A6E}" srcOrd="2" destOrd="0" parTransId="{902E58BD-4ABC-4AED-AD5A-068576C4014D}" sibTransId="{073F09CE-124C-4DDD-815D-D3F68970C515}"/>
    <dgm:cxn modelId="{35476D97-7CBD-46DC-AB07-412B35446B14}" type="presOf" srcId="{753ED9FC-2A17-4B8B-98DB-D4B9E52C8D4B}" destId="{2E8DEDD6-7254-4E4E-B528-B198DE4CB25F}" srcOrd="0" destOrd="0" presId="urn:microsoft.com/office/officeart/2005/8/layout/hList1"/>
    <dgm:cxn modelId="{4589699E-C457-4FC2-AFF3-6A9C0E884AE2}" type="presOf" srcId="{CA0A4D99-460A-4335-99A8-6FEA85999616}" destId="{031B5944-A204-4A3F-9674-8C8F8245C61E}" srcOrd="0" destOrd="0" presId="urn:microsoft.com/office/officeart/2005/8/layout/hList1"/>
    <dgm:cxn modelId="{07093BA0-D664-4A6C-8D5A-7481028435F3}" type="presOf" srcId="{52C5022E-FCE5-487E-892A-10D57CE092C5}" destId="{5094AFBF-0E36-4E4F-ABC3-5F1A6813D11D}" srcOrd="0" destOrd="0" presId="urn:microsoft.com/office/officeart/2005/8/layout/hList1"/>
    <dgm:cxn modelId="{3DBF00A3-E07B-41AB-A622-E242705B5EFF}" type="presOf" srcId="{465E56EA-B6C5-4439-92B8-9FE40CD32159}" destId="{A4F8F98E-0DDD-46A6-87A1-90EB2589B66C}" srcOrd="0" destOrd="0" presId="urn:microsoft.com/office/officeart/2005/8/layout/hList1"/>
    <dgm:cxn modelId="{F0EB83A4-317E-4AFF-9803-378526F151E9}" srcId="{A100D890-9FEE-46A2-A9F0-6790EA226E94}" destId="{07857B2D-8ED4-42FC-BFCA-901EF417DD7A}" srcOrd="2" destOrd="0" parTransId="{91E162ED-1FA5-44EA-B79F-4D6DD3799E1C}" sibTransId="{B95DFB06-0225-4CCE-A79D-25EAB8C31387}"/>
    <dgm:cxn modelId="{71BA48A7-9320-4B2F-9451-BB99E8BC667A}" srcId="{2C77433F-F9EA-4E21-AAE6-FA018C12F843}" destId="{4B075149-1115-4D6C-938A-DE5D97B6BAC9}" srcOrd="3" destOrd="0" parTransId="{83DCF6CC-FB26-4A4C-BABB-6983A032CACD}" sibTransId="{BE2F462F-83DC-483A-8F1A-2B9842FE72F6}"/>
    <dgm:cxn modelId="{F06AACA7-DE18-4E41-B6BC-B2B42F561057}" srcId="{2C77433F-F9EA-4E21-AAE6-FA018C12F843}" destId="{465E56EA-B6C5-4439-92B8-9FE40CD32159}" srcOrd="0" destOrd="0" parTransId="{505F1E96-2858-4838-953F-EC4E93CD6332}" sibTransId="{B7C46449-E013-4C24-8EF8-B6CCD5DE153B}"/>
    <dgm:cxn modelId="{8DBDE4B2-B81D-400D-BD17-9279E608FE4F}" type="presOf" srcId="{840217FB-9459-4CDA-B62A-81482B1D31AB}" destId="{69BC86D3-797F-4A37-8DC8-FF85302D5C5D}" srcOrd="0" destOrd="1" presId="urn:microsoft.com/office/officeart/2005/8/layout/hList1"/>
    <dgm:cxn modelId="{5BC2F7B4-1885-49CF-AAA5-5D72B4BABDEF}" srcId="{234A1723-A099-4562-92DD-6C93CEE25010}" destId="{87391ED8-F7F0-44EB-9459-F16C4AAA47DE}" srcOrd="1" destOrd="0" parTransId="{102ABC94-7539-4778-8E27-2EAB27B35F10}" sibTransId="{6070FA98-B509-4652-862F-69B85E616CCF}"/>
    <dgm:cxn modelId="{1D7C68C4-E509-477E-A879-62701B8C180B}" srcId="{06F60531-0894-45C9-B48C-42E176963971}" destId="{6280A124-776A-4E9C-A35E-E8ADC4769C01}" srcOrd="6" destOrd="0" parTransId="{C70720C2-6F94-46EA-952E-F23188044A26}" sibTransId="{640F0529-9179-46D1-B62F-765405AD0930}"/>
    <dgm:cxn modelId="{71437EC8-57BE-4812-AF42-3FD6899FED11}" srcId="{2C77433F-F9EA-4E21-AAE6-FA018C12F843}" destId="{8C6647AF-7170-4BBD-AED9-AE1CD6F7E420}" srcOrd="4" destOrd="0" parTransId="{92A84AF8-99EA-4425-AA68-43AA3D94B61B}" sibTransId="{81CA6BE8-36AF-41D7-86F3-DEDD45C0F835}"/>
    <dgm:cxn modelId="{1CE458CA-8DA6-46A7-997A-8F140AB6D5CB}" srcId="{CA0A4D99-460A-4335-99A8-6FEA85999616}" destId="{C47C627B-9C40-4522-A4B5-3C086034C836}" srcOrd="4" destOrd="0" parTransId="{8A133A1A-335A-4284-A2AC-9013CFFEC49C}" sibTransId="{E2BD9FF2-07CE-4D37-B742-5F32AB3CA30F}"/>
    <dgm:cxn modelId="{BA115CCF-DDDF-4B61-A3A1-E4AFDA9603D1}" type="presOf" srcId="{06F60531-0894-45C9-B48C-42E176963971}" destId="{6C5DEFD1-ECEA-4BBD-980C-C640A66F7732}" srcOrd="0" destOrd="0" presId="urn:microsoft.com/office/officeart/2005/8/layout/hList1"/>
    <dgm:cxn modelId="{1A978AD3-6772-4718-8357-6FC8C1780FC1}" srcId="{2C77433F-F9EA-4E21-AAE6-FA018C12F843}" destId="{9B63077F-D0DE-411F-BA68-53C0A53C68BD}" srcOrd="2" destOrd="0" parTransId="{BAF3C580-D4CB-437A-A7D3-217EB1A7B991}" sibTransId="{558FE99E-2D12-419E-B5D0-151F4EB5881B}"/>
    <dgm:cxn modelId="{AFD796D6-5445-4B9E-8368-501392D0A1F4}" srcId="{234A1723-A099-4562-92DD-6C93CEE25010}" destId="{51DA6205-11AA-4BC5-BDA1-39EA81EE5F89}" srcOrd="0" destOrd="0" parTransId="{74EA61A8-2FBA-4AFA-A7D0-1225BE0458FB}" sibTransId="{96C655DD-D17E-43C0-AE5A-73A7765AAC68}"/>
    <dgm:cxn modelId="{80A1E8DA-60DD-408C-AD72-9F64240B5EB9}" srcId="{06F60531-0894-45C9-B48C-42E176963971}" destId="{CAA696A9-269A-458E-8D3D-A7181556C162}" srcOrd="5" destOrd="0" parTransId="{E56D5C0F-B54A-47BA-8F95-D131C0C1B51A}" sibTransId="{18DA7B63-06BA-4292-8C64-FE3232A1E850}"/>
    <dgm:cxn modelId="{5A9E7DDB-7BBE-4335-8A1A-01F5F8004F7F}" type="presOf" srcId="{A100D890-9FEE-46A2-A9F0-6790EA226E94}" destId="{21F31BEF-672F-4B18-B0D1-BE9332EBC173}" srcOrd="0" destOrd="0" presId="urn:microsoft.com/office/officeart/2005/8/layout/hList1"/>
    <dgm:cxn modelId="{DEF862E0-4D08-44DD-B5C1-B16656BF586F}" type="presOf" srcId="{300C0BE1-2D10-43E6-9F27-118751AA47E8}" destId="{AA18642D-7DDE-4972-8AA7-E2537C8DDCAF}" srcOrd="0" destOrd="4" presId="urn:microsoft.com/office/officeart/2005/8/layout/hList1"/>
    <dgm:cxn modelId="{3C4B71E5-825E-4603-A0FF-82B0B34DC101}" type="presOf" srcId="{6280A124-776A-4E9C-A35E-E8ADC4769C01}" destId="{AA18642D-7DDE-4972-8AA7-E2537C8DDCAF}" srcOrd="0" destOrd="6" presId="urn:microsoft.com/office/officeart/2005/8/layout/hList1"/>
    <dgm:cxn modelId="{F04C3EEF-C58E-4AD4-9740-D844F942A680}" srcId="{CA0A4D99-460A-4335-99A8-6FEA85999616}" destId="{7D463F89-A038-43CF-A819-B4996E7C96F8}" srcOrd="1" destOrd="0" parTransId="{C48484E2-AD95-4A52-9A32-69ED6143A05F}" sibTransId="{0F2EABAC-79B3-4AF5-A438-70A321CBFB4C}"/>
    <dgm:cxn modelId="{EAF0B5EF-6195-4E6D-A1E4-BFDF0052E4C7}" type="presOf" srcId="{EBB8B939-2D4E-4C85-A0BF-3FCBBF2BE92E}" destId="{5094AFBF-0E36-4E4F-ABC3-5F1A6813D11D}" srcOrd="0" destOrd="2" presId="urn:microsoft.com/office/officeart/2005/8/layout/hList1"/>
    <dgm:cxn modelId="{88121CF4-2694-4B8B-AFF4-4A7365E1D973}" type="presOf" srcId="{8C6647AF-7170-4BBD-AED9-AE1CD6F7E420}" destId="{A4F8F98E-0DDD-46A6-87A1-90EB2589B66C}" srcOrd="0" destOrd="4" presId="urn:microsoft.com/office/officeart/2005/8/layout/hList1"/>
    <dgm:cxn modelId="{BA48A2FD-60AA-4901-8CCB-61C72FC25261}" srcId="{753ED9FC-2A17-4B8B-98DB-D4B9E52C8D4B}" destId="{CA0A4D99-460A-4335-99A8-6FEA85999616}" srcOrd="1" destOrd="0" parTransId="{4E559487-D8BD-490B-93F4-32492444DC76}" sibTransId="{B6297FF4-A517-4EFF-8CC7-F3D7B927CFB9}"/>
    <dgm:cxn modelId="{6FC62B7E-896B-44EF-BAF0-2150D95D48FE}" type="presParOf" srcId="{2E8DEDD6-7254-4E4E-B528-B198DE4CB25F}" destId="{3E4A49D4-B3C8-48C2-8CE0-4E7CC8B38BAA}" srcOrd="0" destOrd="0" presId="urn:microsoft.com/office/officeart/2005/8/layout/hList1"/>
    <dgm:cxn modelId="{DC33408B-2A46-4083-8101-3109EB033797}" type="presParOf" srcId="{3E4A49D4-B3C8-48C2-8CE0-4E7CC8B38BAA}" destId="{8963D429-923D-459A-8E38-EE62FBD629B3}" srcOrd="0" destOrd="0" presId="urn:microsoft.com/office/officeart/2005/8/layout/hList1"/>
    <dgm:cxn modelId="{D14895A2-1F4C-4069-B94C-1D2BC7C20385}" type="presParOf" srcId="{3E4A49D4-B3C8-48C2-8CE0-4E7CC8B38BAA}" destId="{36814E95-28AD-4370-A434-AAF43F96E093}" srcOrd="1" destOrd="0" presId="urn:microsoft.com/office/officeart/2005/8/layout/hList1"/>
    <dgm:cxn modelId="{97676BC6-77A5-4CF0-9CA8-AFE08A27B571}" type="presParOf" srcId="{2E8DEDD6-7254-4E4E-B528-B198DE4CB25F}" destId="{F4EAAB98-432B-4424-9982-E53D3B8BDEC4}" srcOrd="1" destOrd="0" presId="urn:microsoft.com/office/officeart/2005/8/layout/hList1"/>
    <dgm:cxn modelId="{CDDFD8E3-B56B-43CA-859E-C3FE0EF833F3}" type="presParOf" srcId="{2E8DEDD6-7254-4E4E-B528-B198DE4CB25F}" destId="{6763F5D6-A28D-451A-9E2C-CC92656E58F5}" srcOrd="2" destOrd="0" presId="urn:microsoft.com/office/officeart/2005/8/layout/hList1"/>
    <dgm:cxn modelId="{E0AFD45B-2D91-4267-A8A4-1EC378851DBC}" type="presParOf" srcId="{6763F5D6-A28D-451A-9E2C-CC92656E58F5}" destId="{031B5944-A204-4A3F-9674-8C8F8245C61E}" srcOrd="0" destOrd="0" presId="urn:microsoft.com/office/officeart/2005/8/layout/hList1"/>
    <dgm:cxn modelId="{59E68F83-3692-4ABC-8ECB-9EAC3C627157}" type="presParOf" srcId="{6763F5D6-A28D-451A-9E2C-CC92656E58F5}" destId="{5094AFBF-0E36-4E4F-ABC3-5F1A6813D11D}" srcOrd="1" destOrd="0" presId="urn:microsoft.com/office/officeart/2005/8/layout/hList1"/>
    <dgm:cxn modelId="{4D69BCAC-0E2D-4C20-8184-31C962F116EE}" type="presParOf" srcId="{2E8DEDD6-7254-4E4E-B528-B198DE4CB25F}" destId="{F3A352E1-F35B-449B-9C6E-9C312E8107D1}" srcOrd="3" destOrd="0" presId="urn:microsoft.com/office/officeart/2005/8/layout/hList1"/>
    <dgm:cxn modelId="{2EA9828B-2F61-4DF3-9857-1B906EE24217}" type="presParOf" srcId="{2E8DEDD6-7254-4E4E-B528-B198DE4CB25F}" destId="{76AEDDDC-1F1C-4F26-840E-33099F822726}" srcOrd="4" destOrd="0" presId="urn:microsoft.com/office/officeart/2005/8/layout/hList1"/>
    <dgm:cxn modelId="{A54C63BE-BC35-48DB-90F6-73FDC9B642C5}" type="presParOf" srcId="{76AEDDDC-1F1C-4F26-840E-33099F822726}" destId="{8B32D735-431B-4EBD-8613-B28AA72333F1}" srcOrd="0" destOrd="0" presId="urn:microsoft.com/office/officeart/2005/8/layout/hList1"/>
    <dgm:cxn modelId="{C859B2DA-C1D8-4268-9275-93A406FA6C87}" type="presParOf" srcId="{76AEDDDC-1F1C-4F26-840E-33099F822726}" destId="{A4F8F98E-0DDD-46A6-87A1-90EB2589B66C}" srcOrd="1" destOrd="0" presId="urn:microsoft.com/office/officeart/2005/8/layout/hList1"/>
    <dgm:cxn modelId="{BCC0852F-0A2E-4067-A638-5F7928A45CDF}" type="presParOf" srcId="{2E8DEDD6-7254-4E4E-B528-B198DE4CB25F}" destId="{5D15B1AB-F092-4FF4-83D5-CA925D9BFD58}" srcOrd="5" destOrd="0" presId="urn:microsoft.com/office/officeart/2005/8/layout/hList1"/>
    <dgm:cxn modelId="{6C768652-DCB0-46E9-8A7A-6BAD157A6136}" type="presParOf" srcId="{2E8DEDD6-7254-4E4E-B528-B198DE4CB25F}" destId="{FE189035-E867-42A9-8097-1AB4B3F3773C}" srcOrd="6" destOrd="0" presId="urn:microsoft.com/office/officeart/2005/8/layout/hList1"/>
    <dgm:cxn modelId="{2F567EF0-A1B2-40F5-8B46-7FEC00BB3C90}" type="presParOf" srcId="{FE189035-E867-42A9-8097-1AB4B3F3773C}" destId="{6C5DEFD1-ECEA-4BBD-980C-C640A66F7732}" srcOrd="0" destOrd="0" presId="urn:microsoft.com/office/officeart/2005/8/layout/hList1"/>
    <dgm:cxn modelId="{8430F559-6CCA-4DBC-B1EC-3BADD879EF31}" type="presParOf" srcId="{FE189035-E867-42A9-8097-1AB4B3F3773C}" destId="{AA18642D-7DDE-4972-8AA7-E2537C8DDCAF}" srcOrd="1" destOrd="0" presId="urn:microsoft.com/office/officeart/2005/8/layout/hList1"/>
    <dgm:cxn modelId="{7C621503-71C6-4A23-A4E3-B9EE48757B58}" type="presParOf" srcId="{2E8DEDD6-7254-4E4E-B528-B198DE4CB25F}" destId="{1518A32D-7A21-4696-89FE-40D41C183205}" srcOrd="7" destOrd="0" presId="urn:microsoft.com/office/officeart/2005/8/layout/hList1"/>
    <dgm:cxn modelId="{ECD6A8B2-DBAF-44D8-A1FD-9C1A8EBC18D6}" type="presParOf" srcId="{2E8DEDD6-7254-4E4E-B528-B198DE4CB25F}" destId="{17855204-12C8-48AA-8C92-2CDBB99F1E2C}" srcOrd="8" destOrd="0" presId="urn:microsoft.com/office/officeart/2005/8/layout/hList1"/>
    <dgm:cxn modelId="{EBE2EAE8-4BD9-4EDD-A1B8-557D947F1128}" type="presParOf" srcId="{17855204-12C8-48AA-8C92-2CDBB99F1E2C}" destId="{21F31BEF-672F-4B18-B0D1-BE9332EBC173}" srcOrd="0" destOrd="0" presId="urn:microsoft.com/office/officeart/2005/8/layout/hList1"/>
    <dgm:cxn modelId="{F45F64B1-6513-48CB-8DB9-3AF431F350B8}" type="presParOf" srcId="{17855204-12C8-48AA-8C92-2CDBB99F1E2C}" destId="{69BC86D3-797F-4A37-8DC8-FF85302D5C5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2E7705-2502-45F5-B7BC-5CED08709681}">
      <dsp:nvSpPr>
        <dsp:cNvPr id="0" name=""/>
        <dsp:cNvSpPr/>
      </dsp:nvSpPr>
      <dsp:spPr>
        <a:xfrm>
          <a:off x="1153916" y="2181683"/>
          <a:ext cx="1340903" cy="1151205"/>
        </a:xfrm>
        <a:prstGeom prst="hexagon">
          <a:avLst>
            <a:gd name="adj" fmla="val 25000"/>
            <a:gd name="vf" fmla="val 115470"/>
          </a:avLst>
        </a:prstGeom>
        <a:solidFill>
          <a:srgbClr val="4BACC6"/>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450" rIns="0" bIns="44450" numCol="1" spcCol="1270" anchor="ctr" anchorCtr="0">
          <a:noAutofit/>
        </a:bodyPr>
        <a:lstStyle/>
        <a:p>
          <a:pPr marL="0" lvl="0" indent="0" algn="ctr" defTabSz="1555750">
            <a:lnSpc>
              <a:spcPct val="90000"/>
            </a:lnSpc>
            <a:spcBef>
              <a:spcPct val="0"/>
            </a:spcBef>
            <a:spcAft>
              <a:spcPct val="35000"/>
            </a:spcAft>
            <a:buNone/>
          </a:pPr>
          <a:r>
            <a:rPr lang="zh-CN" sz="3500" kern="1200"/>
            <a:t>美国</a:t>
          </a:r>
        </a:p>
      </dsp:txBody>
      <dsp:txXfrm>
        <a:off x="1361592" y="2359979"/>
        <a:ext cx="925551" cy="794613"/>
      </dsp:txXfrm>
    </dsp:sp>
    <dsp:sp modelId="{FB1DCE83-4AD9-405A-8124-07DB05845B0A}">
      <dsp:nvSpPr>
        <dsp:cNvPr id="0" name=""/>
        <dsp:cNvSpPr/>
      </dsp:nvSpPr>
      <dsp:spPr>
        <a:xfrm>
          <a:off x="1185910" y="2696462"/>
          <a:ext cx="156415" cy="134823"/>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10B3F6-86C9-4B70-A8B8-2E4DF6DE73C1}">
      <dsp:nvSpPr>
        <dsp:cNvPr id="0" name=""/>
        <dsp:cNvSpPr/>
      </dsp:nvSpPr>
      <dsp:spPr>
        <a:xfrm>
          <a:off x="0" y="1545257"/>
          <a:ext cx="1340903" cy="1151205"/>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61D48B-1A65-4BB3-935B-EE81516C9558}">
      <dsp:nvSpPr>
        <dsp:cNvPr id="0" name=""/>
        <dsp:cNvSpPr/>
      </dsp:nvSpPr>
      <dsp:spPr>
        <a:xfrm>
          <a:off x="918582" y="2543561"/>
          <a:ext cx="156415" cy="134823"/>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0B0468-F436-41BC-8ED7-84D9746ABD24}">
      <dsp:nvSpPr>
        <dsp:cNvPr id="0" name=""/>
        <dsp:cNvSpPr/>
      </dsp:nvSpPr>
      <dsp:spPr>
        <a:xfrm>
          <a:off x="2307832" y="1541580"/>
          <a:ext cx="1340903" cy="1151205"/>
        </a:xfrm>
        <a:prstGeom prst="hexagon">
          <a:avLst>
            <a:gd name="adj" fmla="val 25000"/>
            <a:gd name="vf" fmla="val 115470"/>
          </a:avLst>
        </a:prstGeom>
        <a:solidFill>
          <a:srgbClr val="4BACC6"/>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450" rIns="0" bIns="44450" numCol="1" spcCol="1270" anchor="ctr" anchorCtr="0">
          <a:noAutofit/>
        </a:bodyPr>
        <a:lstStyle/>
        <a:p>
          <a:pPr marL="0" lvl="0" indent="0" algn="ctr" defTabSz="1555750">
            <a:lnSpc>
              <a:spcPct val="90000"/>
            </a:lnSpc>
            <a:spcBef>
              <a:spcPct val="0"/>
            </a:spcBef>
            <a:spcAft>
              <a:spcPct val="35000"/>
            </a:spcAft>
            <a:buNone/>
          </a:pPr>
          <a:r>
            <a:rPr lang="zh-CN" sz="3500" kern="1200"/>
            <a:t>英国</a:t>
          </a:r>
        </a:p>
      </dsp:txBody>
      <dsp:txXfrm>
        <a:off x="2515508" y="1719876"/>
        <a:ext cx="925551" cy="794613"/>
      </dsp:txXfrm>
    </dsp:sp>
    <dsp:sp modelId="{DB5649A1-86EB-4D52-B5BA-73191B3C519E}">
      <dsp:nvSpPr>
        <dsp:cNvPr id="0" name=""/>
        <dsp:cNvSpPr/>
      </dsp:nvSpPr>
      <dsp:spPr>
        <a:xfrm>
          <a:off x="3230680" y="2537432"/>
          <a:ext cx="156415" cy="134823"/>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C9659-48EE-46A0-8CBB-30CFBBCC46BE}">
      <dsp:nvSpPr>
        <dsp:cNvPr id="0" name=""/>
        <dsp:cNvSpPr/>
      </dsp:nvSpPr>
      <dsp:spPr>
        <a:xfrm>
          <a:off x="3461037" y="2179232"/>
          <a:ext cx="1340903" cy="1151205"/>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9E4896-CBE2-48B0-8E6F-7603A1EB0C73}">
      <dsp:nvSpPr>
        <dsp:cNvPr id="0" name=""/>
        <dsp:cNvSpPr/>
      </dsp:nvSpPr>
      <dsp:spPr>
        <a:xfrm>
          <a:off x="3493742" y="2691560"/>
          <a:ext cx="156415" cy="134823"/>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9F88EA-4BC8-4F8D-948D-4A71CB31F0FE}">
      <dsp:nvSpPr>
        <dsp:cNvPr id="0" name=""/>
        <dsp:cNvSpPr/>
      </dsp:nvSpPr>
      <dsp:spPr>
        <a:xfrm>
          <a:off x="1153916" y="908831"/>
          <a:ext cx="1340903" cy="1151205"/>
        </a:xfrm>
        <a:prstGeom prst="hexagon">
          <a:avLst>
            <a:gd name="adj" fmla="val 25000"/>
            <a:gd name="vf" fmla="val 115470"/>
          </a:avLst>
        </a:prstGeom>
        <a:solidFill>
          <a:srgbClr val="45C1A4"/>
        </a:solidFill>
        <a:ln w="12700" cap="flat" cmpd="sng" algn="ctr">
          <a:solidFill>
            <a:srgbClr val="45C1A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450" rIns="0" bIns="44450" numCol="1" spcCol="1270" anchor="ctr" anchorCtr="0">
          <a:noAutofit/>
        </a:bodyPr>
        <a:lstStyle/>
        <a:p>
          <a:pPr marL="0" lvl="0" indent="0" algn="ctr" defTabSz="1555750">
            <a:lnSpc>
              <a:spcPct val="90000"/>
            </a:lnSpc>
            <a:spcBef>
              <a:spcPct val="0"/>
            </a:spcBef>
            <a:spcAft>
              <a:spcPct val="35000"/>
            </a:spcAft>
            <a:buNone/>
          </a:pPr>
          <a:r>
            <a:rPr lang="zh-CN" sz="3500" kern="1200"/>
            <a:t>欧盟</a:t>
          </a:r>
        </a:p>
      </dsp:txBody>
      <dsp:txXfrm>
        <a:off x="1361592" y="1087127"/>
        <a:ext cx="925551" cy="794613"/>
      </dsp:txXfrm>
    </dsp:sp>
    <dsp:sp modelId="{FB7913B3-9CD8-4263-8256-7FF7CCDEF220}">
      <dsp:nvSpPr>
        <dsp:cNvPr id="0" name=""/>
        <dsp:cNvSpPr/>
      </dsp:nvSpPr>
      <dsp:spPr>
        <a:xfrm>
          <a:off x="2072498" y="930586"/>
          <a:ext cx="156415" cy="134823"/>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A9528F-93D8-44FC-B730-99F8B2F0AA30}">
      <dsp:nvSpPr>
        <dsp:cNvPr id="0" name=""/>
        <dsp:cNvSpPr/>
      </dsp:nvSpPr>
      <dsp:spPr>
        <a:xfrm>
          <a:off x="2307832" y="268727"/>
          <a:ext cx="1340903" cy="1151205"/>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17832F-A07F-4356-903C-0C433A6FFD85}">
      <dsp:nvSpPr>
        <dsp:cNvPr id="0" name=""/>
        <dsp:cNvSpPr/>
      </dsp:nvSpPr>
      <dsp:spPr>
        <a:xfrm>
          <a:off x="2345514" y="778910"/>
          <a:ext cx="156415" cy="134823"/>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BF5336-1A83-4C6C-827A-6FBFE2AAA6E0}">
      <dsp:nvSpPr>
        <dsp:cNvPr id="0" name=""/>
        <dsp:cNvSpPr/>
      </dsp:nvSpPr>
      <dsp:spPr>
        <a:xfrm>
          <a:off x="3461037" y="906379"/>
          <a:ext cx="1340903" cy="1151205"/>
        </a:xfrm>
        <a:prstGeom prst="hexagon">
          <a:avLst>
            <a:gd name="adj" fmla="val 25000"/>
            <a:gd name="vf" fmla="val 115470"/>
          </a:avLst>
        </a:prstGeom>
        <a:solidFill>
          <a:srgbClr val="45C1A4"/>
        </a:solidFill>
        <a:ln w="12700" cap="flat" cmpd="sng" algn="ctr">
          <a:solidFill>
            <a:srgbClr val="45C1A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450" rIns="0" bIns="44450" numCol="1" spcCol="1270" anchor="ctr" anchorCtr="0">
          <a:noAutofit/>
        </a:bodyPr>
        <a:lstStyle/>
        <a:p>
          <a:pPr marL="0" lvl="0" indent="0" algn="ctr" defTabSz="1555750">
            <a:lnSpc>
              <a:spcPct val="90000"/>
            </a:lnSpc>
            <a:spcBef>
              <a:spcPct val="0"/>
            </a:spcBef>
            <a:spcAft>
              <a:spcPct val="35000"/>
            </a:spcAft>
            <a:buNone/>
          </a:pPr>
          <a:r>
            <a:rPr lang="zh-CN" sz="3500" kern="1200" dirty="0"/>
            <a:t>日本</a:t>
          </a:r>
        </a:p>
      </dsp:txBody>
      <dsp:txXfrm>
        <a:off x="3668713" y="1084675"/>
        <a:ext cx="925551" cy="794613"/>
      </dsp:txXfrm>
    </dsp:sp>
    <dsp:sp modelId="{BA4A2631-22A6-4C2B-9BFE-4923A2D980BC}">
      <dsp:nvSpPr>
        <dsp:cNvPr id="0" name=""/>
        <dsp:cNvSpPr/>
      </dsp:nvSpPr>
      <dsp:spPr>
        <a:xfrm>
          <a:off x="4621352" y="1416562"/>
          <a:ext cx="156415" cy="134823"/>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20BB7D-975D-4644-9F39-1536EC0B525C}">
      <dsp:nvSpPr>
        <dsp:cNvPr id="0" name=""/>
        <dsp:cNvSpPr/>
      </dsp:nvSpPr>
      <dsp:spPr>
        <a:xfrm>
          <a:off x="4614953" y="1553530"/>
          <a:ext cx="1340903" cy="1151205"/>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93B0D9-9C26-4758-8C1B-E2774AD5ECE2}">
      <dsp:nvSpPr>
        <dsp:cNvPr id="0" name=""/>
        <dsp:cNvSpPr/>
      </dsp:nvSpPr>
      <dsp:spPr>
        <a:xfrm>
          <a:off x="4876593" y="1574366"/>
          <a:ext cx="156415" cy="134823"/>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4E5C37-655E-4619-BDAB-DDE6AFD38D6E}">
      <dsp:nvSpPr>
        <dsp:cNvPr id="0" name=""/>
        <dsp:cNvSpPr/>
      </dsp:nvSpPr>
      <dsp:spPr>
        <a:xfrm>
          <a:off x="4614953" y="280984"/>
          <a:ext cx="1340903" cy="1151205"/>
        </a:xfrm>
        <a:prstGeom prst="hexagon">
          <a:avLst>
            <a:gd name="adj" fmla="val 25000"/>
            <a:gd name="vf" fmla="val 115470"/>
          </a:avLst>
        </a:prstGeom>
        <a:solidFill>
          <a:srgbClr val="4BACC6"/>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450" rIns="0" bIns="44450" numCol="1" spcCol="1270" anchor="ctr" anchorCtr="0">
          <a:noAutofit/>
        </a:bodyPr>
        <a:lstStyle/>
        <a:p>
          <a:pPr marL="0" lvl="0" indent="0" algn="ctr" defTabSz="1555750">
            <a:lnSpc>
              <a:spcPct val="90000"/>
            </a:lnSpc>
            <a:spcBef>
              <a:spcPct val="0"/>
            </a:spcBef>
            <a:spcAft>
              <a:spcPct val="35000"/>
            </a:spcAft>
            <a:buNone/>
          </a:pPr>
          <a:r>
            <a:rPr lang="zh-CN" sz="3500" kern="1200"/>
            <a:t>中国</a:t>
          </a:r>
        </a:p>
      </dsp:txBody>
      <dsp:txXfrm>
        <a:off x="4822629" y="459280"/>
        <a:ext cx="925551" cy="794613"/>
      </dsp:txXfrm>
    </dsp:sp>
    <dsp:sp modelId="{D75BC817-2812-44C4-8D29-7F1BD080A4BD}">
      <dsp:nvSpPr>
        <dsp:cNvPr id="0" name=""/>
        <dsp:cNvSpPr/>
      </dsp:nvSpPr>
      <dsp:spPr>
        <a:xfrm>
          <a:off x="5775268" y="796989"/>
          <a:ext cx="156415" cy="134823"/>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B397E1-CBB1-444C-BD1A-843387F7DB28}">
      <dsp:nvSpPr>
        <dsp:cNvPr id="0" name=""/>
        <dsp:cNvSpPr/>
      </dsp:nvSpPr>
      <dsp:spPr>
        <a:xfrm>
          <a:off x="5768869" y="923232"/>
          <a:ext cx="1340903" cy="1151205"/>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8000" b="-8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228FD9-8C47-4586-98FC-DE971C886237}">
      <dsp:nvSpPr>
        <dsp:cNvPr id="0" name=""/>
        <dsp:cNvSpPr/>
      </dsp:nvSpPr>
      <dsp:spPr>
        <a:xfrm>
          <a:off x="6036197" y="948971"/>
          <a:ext cx="156415" cy="134823"/>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3D429-923D-459A-8E38-EE62FBD629B3}">
      <dsp:nvSpPr>
        <dsp:cNvPr id="0" name=""/>
        <dsp:cNvSpPr/>
      </dsp:nvSpPr>
      <dsp:spPr>
        <a:xfrm>
          <a:off x="5222" y="85167"/>
          <a:ext cx="2001853" cy="403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zh-CN" sz="1400" kern="1200"/>
            <a:t>客户洞察与体验</a:t>
          </a:r>
        </a:p>
      </dsp:txBody>
      <dsp:txXfrm>
        <a:off x="5222" y="85167"/>
        <a:ext cx="2001853" cy="403200"/>
      </dsp:txXfrm>
    </dsp:sp>
    <dsp:sp modelId="{36814E95-28AD-4370-A434-AAF43F96E093}">
      <dsp:nvSpPr>
        <dsp:cNvPr id="0" name=""/>
        <dsp:cNvSpPr/>
      </dsp:nvSpPr>
      <dsp:spPr>
        <a:xfrm>
          <a:off x="5222" y="488367"/>
          <a:ext cx="2001853" cy="37703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sz="1400" kern="1200"/>
            <a:t>客服语音大数据分析</a:t>
          </a:r>
        </a:p>
        <a:p>
          <a:pPr marL="114300" lvl="1" indent="-114300" algn="l" defTabSz="622300">
            <a:lnSpc>
              <a:spcPct val="90000"/>
            </a:lnSpc>
            <a:spcBef>
              <a:spcPct val="0"/>
            </a:spcBef>
            <a:spcAft>
              <a:spcPct val="15000"/>
            </a:spcAft>
            <a:buChar char="•"/>
          </a:pPr>
          <a:r>
            <a:rPr lang="zh-CN" sz="1400" kern="1200"/>
            <a:t>官网</a:t>
          </a:r>
          <a:r>
            <a:rPr lang="en-US" sz="1400" kern="1200"/>
            <a:t>/</a:t>
          </a:r>
          <a:r>
            <a:rPr lang="zh-CN" sz="1400" kern="1200"/>
            <a:t>官微行为日志分析</a:t>
          </a:r>
        </a:p>
      </dsp:txBody>
      <dsp:txXfrm>
        <a:off x="5222" y="488367"/>
        <a:ext cx="2001853" cy="3770343"/>
      </dsp:txXfrm>
    </dsp:sp>
    <dsp:sp modelId="{031B5944-A204-4A3F-9674-8C8F8245C61E}">
      <dsp:nvSpPr>
        <dsp:cNvPr id="0" name=""/>
        <dsp:cNvSpPr/>
      </dsp:nvSpPr>
      <dsp:spPr>
        <a:xfrm>
          <a:off x="2287335" y="85167"/>
          <a:ext cx="2001853" cy="403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zh-CN" sz="1400" kern="1200"/>
            <a:t>产品创新与定价</a:t>
          </a:r>
        </a:p>
      </dsp:txBody>
      <dsp:txXfrm>
        <a:off x="2287335" y="85167"/>
        <a:ext cx="2001853" cy="403200"/>
      </dsp:txXfrm>
    </dsp:sp>
    <dsp:sp modelId="{5094AFBF-0E36-4E4F-ABC3-5F1A6813D11D}">
      <dsp:nvSpPr>
        <dsp:cNvPr id="0" name=""/>
        <dsp:cNvSpPr/>
      </dsp:nvSpPr>
      <dsp:spPr>
        <a:xfrm>
          <a:off x="2287335" y="488367"/>
          <a:ext cx="2001853" cy="37703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sz="1400" kern="1200"/>
            <a:t>天气保险</a:t>
          </a:r>
        </a:p>
        <a:p>
          <a:pPr marL="114300" lvl="1" indent="-114300" algn="l" defTabSz="622300">
            <a:lnSpc>
              <a:spcPct val="90000"/>
            </a:lnSpc>
            <a:spcBef>
              <a:spcPct val="0"/>
            </a:spcBef>
            <a:spcAft>
              <a:spcPct val="15000"/>
            </a:spcAft>
            <a:buChar char="•"/>
          </a:pPr>
          <a:r>
            <a:rPr lang="zh-CN" sz="1400" kern="1200"/>
            <a:t>创新型单病种带病体健康保险</a:t>
          </a:r>
        </a:p>
        <a:p>
          <a:pPr marL="114300" lvl="1" indent="-114300" algn="l" defTabSz="622300">
            <a:lnSpc>
              <a:spcPct val="90000"/>
            </a:lnSpc>
            <a:spcBef>
              <a:spcPct val="0"/>
            </a:spcBef>
            <a:spcAft>
              <a:spcPct val="15000"/>
            </a:spcAft>
            <a:buChar char="•"/>
          </a:pPr>
          <a:r>
            <a:rPr lang="en-US" sz="1400" kern="1200"/>
            <a:t>UBI</a:t>
          </a:r>
          <a:r>
            <a:rPr lang="zh-CN" sz="1400" kern="1200"/>
            <a:t>车险</a:t>
          </a:r>
        </a:p>
        <a:p>
          <a:pPr marL="114300" lvl="1" indent="-114300" algn="l" defTabSz="622300">
            <a:lnSpc>
              <a:spcPct val="90000"/>
            </a:lnSpc>
            <a:spcBef>
              <a:spcPct val="0"/>
            </a:spcBef>
            <a:spcAft>
              <a:spcPct val="15000"/>
            </a:spcAft>
            <a:buChar char="•"/>
          </a:pPr>
          <a:r>
            <a:rPr lang="zh-CN" sz="1400" kern="1200"/>
            <a:t>“从车</a:t>
          </a:r>
          <a:r>
            <a:rPr lang="en-US" sz="1400" kern="1200"/>
            <a:t>+</a:t>
          </a:r>
          <a:r>
            <a:rPr lang="zh-CN" sz="1400" kern="1200"/>
            <a:t>从人”产品定价车险创新</a:t>
          </a:r>
        </a:p>
        <a:p>
          <a:pPr marL="114300" lvl="1" indent="-114300" algn="l" defTabSz="622300">
            <a:lnSpc>
              <a:spcPct val="90000"/>
            </a:lnSpc>
            <a:spcBef>
              <a:spcPct val="0"/>
            </a:spcBef>
            <a:spcAft>
              <a:spcPct val="15000"/>
            </a:spcAft>
            <a:buChar char="•"/>
          </a:pPr>
          <a:r>
            <a:rPr lang="zh-CN" sz="1400" kern="1200"/>
            <a:t>基于导航信息的碎片化车险</a:t>
          </a:r>
        </a:p>
      </dsp:txBody>
      <dsp:txXfrm>
        <a:off x="2287335" y="488367"/>
        <a:ext cx="2001853" cy="3770343"/>
      </dsp:txXfrm>
    </dsp:sp>
    <dsp:sp modelId="{8B32D735-431B-4EBD-8613-B28AA72333F1}">
      <dsp:nvSpPr>
        <dsp:cNvPr id="0" name=""/>
        <dsp:cNvSpPr/>
      </dsp:nvSpPr>
      <dsp:spPr>
        <a:xfrm>
          <a:off x="4569448" y="85167"/>
          <a:ext cx="2001853" cy="403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zh-CN" sz="1400" kern="1200"/>
            <a:t>精准营销与服务</a:t>
          </a:r>
        </a:p>
      </dsp:txBody>
      <dsp:txXfrm>
        <a:off x="4569448" y="85167"/>
        <a:ext cx="2001853" cy="403200"/>
      </dsp:txXfrm>
    </dsp:sp>
    <dsp:sp modelId="{A4F8F98E-0DDD-46A6-87A1-90EB2589B66C}">
      <dsp:nvSpPr>
        <dsp:cNvPr id="0" name=""/>
        <dsp:cNvSpPr/>
      </dsp:nvSpPr>
      <dsp:spPr>
        <a:xfrm>
          <a:off x="4569448" y="488367"/>
          <a:ext cx="2001853" cy="37703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sz="1400" kern="1200"/>
            <a:t>电销名单优化（机器与深度学习模型、外部标签对接等）</a:t>
          </a:r>
        </a:p>
        <a:p>
          <a:pPr marL="114300" lvl="1" indent="-114300" algn="l" defTabSz="622300">
            <a:lnSpc>
              <a:spcPct val="90000"/>
            </a:lnSpc>
            <a:spcBef>
              <a:spcPct val="0"/>
            </a:spcBef>
            <a:spcAft>
              <a:spcPct val="15000"/>
            </a:spcAft>
            <a:buChar char="•"/>
          </a:pPr>
          <a:r>
            <a:rPr lang="zh-CN" sz="1400" kern="1200"/>
            <a:t>银保客户二次开发模型</a:t>
          </a:r>
        </a:p>
        <a:p>
          <a:pPr marL="114300" lvl="1" indent="-114300" algn="l" defTabSz="622300">
            <a:lnSpc>
              <a:spcPct val="90000"/>
            </a:lnSpc>
            <a:spcBef>
              <a:spcPct val="0"/>
            </a:spcBef>
            <a:spcAft>
              <a:spcPct val="15000"/>
            </a:spcAft>
            <a:buChar char="•"/>
          </a:pPr>
          <a:r>
            <a:rPr lang="zh-CN" sz="1400" kern="1200"/>
            <a:t>一站式续收服务（基于客户</a:t>
          </a:r>
          <a:r>
            <a:rPr lang="en-US" sz="1400" kern="1200"/>
            <a:t>/</a:t>
          </a:r>
          <a:r>
            <a:rPr lang="zh-CN" sz="1400" kern="1200"/>
            <a:t>代理人位置匹配只能派单）</a:t>
          </a:r>
        </a:p>
        <a:p>
          <a:pPr marL="114300" lvl="1" indent="-114300" algn="l" defTabSz="622300">
            <a:lnSpc>
              <a:spcPct val="90000"/>
            </a:lnSpc>
            <a:spcBef>
              <a:spcPct val="0"/>
            </a:spcBef>
            <a:spcAft>
              <a:spcPct val="15000"/>
            </a:spcAft>
            <a:buChar char="•"/>
          </a:pPr>
          <a:r>
            <a:rPr lang="zh-CN" sz="1400" kern="1200"/>
            <a:t>客户风险识别和体检效能提升模型</a:t>
          </a:r>
        </a:p>
        <a:p>
          <a:pPr marL="114300" lvl="1" indent="-114300" algn="l" defTabSz="622300">
            <a:lnSpc>
              <a:spcPct val="90000"/>
            </a:lnSpc>
            <a:spcBef>
              <a:spcPct val="0"/>
            </a:spcBef>
            <a:spcAft>
              <a:spcPct val="15000"/>
            </a:spcAft>
            <a:buChar char="•"/>
          </a:pPr>
          <a:r>
            <a:rPr lang="zh-CN" sz="1400" kern="1200"/>
            <a:t>个险精准营销模型</a:t>
          </a:r>
        </a:p>
        <a:p>
          <a:pPr marL="114300" lvl="1" indent="-114300" algn="l" defTabSz="622300">
            <a:lnSpc>
              <a:spcPct val="90000"/>
            </a:lnSpc>
            <a:spcBef>
              <a:spcPct val="0"/>
            </a:spcBef>
            <a:spcAft>
              <a:spcPct val="15000"/>
            </a:spcAft>
            <a:buChar char="•"/>
          </a:pPr>
          <a:r>
            <a:rPr lang="zh-CN" sz="1400" kern="1200"/>
            <a:t>客服机器人</a:t>
          </a:r>
        </a:p>
      </dsp:txBody>
      <dsp:txXfrm>
        <a:off x="4569448" y="488367"/>
        <a:ext cx="2001853" cy="3770343"/>
      </dsp:txXfrm>
    </dsp:sp>
    <dsp:sp modelId="{6C5DEFD1-ECEA-4BBD-980C-C640A66F7732}">
      <dsp:nvSpPr>
        <dsp:cNvPr id="0" name=""/>
        <dsp:cNvSpPr/>
      </dsp:nvSpPr>
      <dsp:spPr>
        <a:xfrm>
          <a:off x="6851561" y="85167"/>
          <a:ext cx="2001853" cy="403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zh-CN" sz="1400" kern="1200"/>
            <a:t>流程优化与风控</a:t>
          </a:r>
        </a:p>
      </dsp:txBody>
      <dsp:txXfrm>
        <a:off x="6851561" y="85167"/>
        <a:ext cx="2001853" cy="403200"/>
      </dsp:txXfrm>
    </dsp:sp>
    <dsp:sp modelId="{AA18642D-7DDE-4972-8AA7-E2537C8DDCAF}">
      <dsp:nvSpPr>
        <dsp:cNvPr id="0" name=""/>
        <dsp:cNvSpPr/>
      </dsp:nvSpPr>
      <dsp:spPr>
        <a:xfrm>
          <a:off x="6851561" y="488367"/>
          <a:ext cx="2001853" cy="37703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sz="1400" kern="1200"/>
            <a:t>小微金融评分模型</a:t>
          </a:r>
        </a:p>
        <a:p>
          <a:pPr marL="114300" lvl="1" indent="-114300" algn="l" defTabSz="622300">
            <a:lnSpc>
              <a:spcPct val="90000"/>
            </a:lnSpc>
            <a:spcBef>
              <a:spcPct val="0"/>
            </a:spcBef>
            <a:spcAft>
              <a:spcPct val="15000"/>
            </a:spcAft>
            <a:buChar char="•"/>
          </a:pPr>
          <a:r>
            <a:rPr lang="zh-CN" sz="1400" kern="1200"/>
            <a:t>小微金融失联客户查找</a:t>
          </a:r>
        </a:p>
        <a:p>
          <a:pPr marL="114300" lvl="1" indent="-114300" algn="l" defTabSz="622300">
            <a:lnSpc>
              <a:spcPct val="90000"/>
            </a:lnSpc>
            <a:spcBef>
              <a:spcPct val="0"/>
            </a:spcBef>
            <a:spcAft>
              <a:spcPct val="15000"/>
            </a:spcAft>
            <a:buChar char="•"/>
          </a:pPr>
          <a:r>
            <a:rPr lang="zh-CN" sz="1400" kern="1200"/>
            <a:t>基于大数据的车险自动理赔</a:t>
          </a:r>
        </a:p>
        <a:p>
          <a:pPr marL="114300" lvl="1" indent="-114300" algn="l" defTabSz="622300">
            <a:lnSpc>
              <a:spcPct val="90000"/>
            </a:lnSpc>
            <a:spcBef>
              <a:spcPct val="0"/>
            </a:spcBef>
            <a:spcAft>
              <a:spcPct val="15000"/>
            </a:spcAft>
            <a:buChar char="•"/>
          </a:pPr>
          <a:r>
            <a:rPr lang="zh-CN" sz="1400" kern="1200"/>
            <a:t>寿险保全差异化规则及风险识别</a:t>
          </a:r>
        </a:p>
        <a:p>
          <a:pPr marL="114300" lvl="1" indent="-114300" algn="l" defTabSz="622300">
            <a:lnSpc>
              <a:spcPct val="90000"/>
            </a:lnSpc>
            <a:spcBef>
              <a:spcPct val="0"/>
            </a:spcBef>
            <a:spcAft>
              <a:spcPct val="15000"/>
            </a:spcAft>
            <a:buChar char="•"/>
          </a:pPr>
          <a:r>
            <a:rPr lang="zh-CN" sz="1400" kern="1200"/>
            <a:t>稽核数据集市</a:t>
          </a:r>
        </a:p>
        <a:p>
          <a:pPr marL="114300" lvl="1" indent="-114300" algn="l" defTabSz="622300">
            <a:lnSpc>
              <a:spcPct val="90000"/>
            </a:lnSpc>
            <a:spcBef>
              <a:spcPct val="0"/>
            </a:spcBef>
            <a:spcAft>
              <a:spcPct val="15000"/>
            </a:spcAft>
            <a:buChar char="•"/>
          </a:pPr>
          <a:r>
            <a:rPr lang="zh-CN" sz="1400" kern="1200"/>
            <a:t>三证识别、海量影像数据识别及运用</a:t>
          </a:r>
        </a:p>
        <a:p>
          <a:pPr marL="114300" lvl="1" indent="-114300" algn="l" defTabSz="622300">
            <a:lnSpc>
              <a:spcPct val="90000"/>
            </a:lnSpc>
            <a:spcBef>
              <a:spcPct val="0"/>
            </a:spcBef>
            <a:spcAft>
              <a:spcPct val="15000"/>
            </a:spcAft>
            <a:buChar char="•"/>
          </a:pPr>
          <a:r>
            <a:rPr lang="zh-CN" sz="1400" kern="1200"/>
            <a:t>客服</a:t>
          </a:r>
          <a:r>
            <a:rPr lang="en-US" sz="1400" kern="1200"/>
            <a:t>/</a:t>
          </a:r>
          <a:r>
            <a:rPr lang="zh-CN" sz="1400" kern="1200"/>
            <a:t>运营中心业务量预测</a:t>
          </a:r>
        </a:p>
      </dsp:txBody>
      <dsp:txXfrm>
        <a:off x="6851561" y="488367"/>
        <a:ext cx="2001853" cy="3770343"/>
      </dsp:txXfrm>
    </dsp:sp>
    <dsp:sp modelId="{21F31BEF-672F-4B18-B0D1-BE9332EBC173}">
      <dsp:nvSpPr>
        <dsp:cNvPr id="0" name=""/>
        <dsp:cNvSpPr/>
      </dsp:nvSpPr>
      <dsp:spPr>
        <a:xfrm>
          <a:off x="9133674" y="85167"/>
          <a:ext cx="2001853" cy="403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zh-CN" sz="1400" kern="1200"/>
            <a:t>新业态与模式创新</a:t>
          </a:r>
        </a:p>
      </dsp:txBody>
      <dsp:txXfrm>
        <a:off x="9133674" y="85167"/>
        <a:ext cx="2001853" cy="403200"/>
      </dsp:txXfrm>
    </dsp:sp>
    <dsp:sp modelId="{69BC86D3-797F-4A37-8DC8-FF85302D5C5D}">
      <dsp:nvSpPr>
        <dsp:cNvPr id="0" name=""/>
        <dsp:cNvSpPr/>
      </dsp:nvSpPr>
      <dsp:spPr>
        <a:xfrm>
          <a:off x="9133674" y="488367"/>
          <a:ext cx="2001853" cy="37703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sz="1400" kern="1200"/>
            <a:t>区块链应用</a:t>
          </a:r>
        </a:p>
        <a:p>
          <a:pPr marL="114300" lvl="1" indent="-114300" algn="l" defTabSz="622300">
            <a:lnSpc>
              <a:spcPct val="90000"/>
            </a:lnSpc>
            <a:spcBef>
              <a:spcPct val="0"/>
            </a:spcBef>
            <a:spcAft>
              <a:spcPct val="15000"/>
            </a:spcAft>
            <a:buChar char="•"/>
          </a:pPr>
          <a:r>
            <a:rPr lang="zh-CN" sz="1400" kern="1200"/>
            <a:t>可穿戴设备健康管理</a:t>
          </a:r>
        </a:p>
        <a:p>
          <a:pPr marL="114300" lvl="1" indent="-114300" algn="l" defTabSz="622300">
            <a:lnSpc>
              <a:spcPct val="90000"/>
            </a:lnSpc>
            <a:spcBef>
              <a:spcPct val="0"/>
            </a:spcBef>
            <a:spcAft>
              <a:spcPct val="15000"/>
            </a:spcAft>
            <a:buChar char="•"/>
          </a:pPr>
          <a:r>
            <a:rPr lang="zh-CN" sz="1400" kern="1200"/>
            <a:t>跨界融合</a:t>
          </a:r>
        </a:p>
        <a:p>
          <a:pPr marL="114300" lvl="1" indent="-114300" algn="l" defTabSz="622300">
            <a:lnSpc>
              <a:spcPct val="90000"/>
            </a:lnSpc>
            <a:spcBef>
              <a:spcPct val="0"/>
            </a:spcBef>
            <a:spcAft>
              <a:spcPct val="15000"/>
            </a:spcAft>
            <a:buChar char="•"/>
          </a:pPr>
          <a:r>
            <a:rPr lang="zh-CN" sz="1400" kern="1200"/>
            <a:t>数据产品</a:t>
          </a:r>
        </a:p>
      </dsp:txBody>
      <dsp:txXfrm>
        <a:off x="9133674" y="488367"/>
        <a:ext cx="2001853" cy="3770343"/>
      </dsp:txXfrm>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0.90495</cdr:y>
    </cdr:from>
    <cdr:to>
      <cdr:x>1</cdr:x>
      <cdr:y>1</cdr:y>
    </cdr:to>
    <cdr:sp macro="" textlink="">
      <cdr:nvSpPr>
        <cdr:cNvPr id="2" name="矩形 1"/>
        <cdr:cNvSpPr/>
      </cdr:nvSpPr>
      <cdr:spPr>
        <a:xfrm xmlns:a="http://schemas.openxmlformats.org/drawingml/2006/main">
          <a:off x="4651485" y="5191864"/>
          <a:ext cx="4381043" cy="338554"/>
        </a:xfrm>
        <a:prstGeom xmlns:a="http://schemas.openxmlformats.org/drawingml/2006/main" prst="rect">
          <a:avLst/>
        </a:prstGeom>
        <a:noFill xmlns:a="http://schemas.openxmlformats.org/drawingml/2006/main"/>
      </cdr:spPr>
      <cdr:txBody>
        <a:bodyPr xmlns:a="http://schemas.openxmlformats.org/drawingml/2006/main" vert="horz" wrap="square" lIns="45720" tIns="45720" rIns="45720" bIns="45720" rtlCol="0" anchor="t" anchorCtr="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zh-CN" altLang="en-US" sz="1600" dirty="0">
              <a:latin typeface="微软雅黑" panose="020B0503020204020204" pitchFamily="34" charset="-122"/>
              <a:ea typeface="微软雅黑" panose="020B0503020204020204" pitchFamily="34" charset="-122"/>
            </a:rPr>
            <a:t>第三步：保险案件欺诈识别分析</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281784-DC0B-45FD-A685-FA35DBBF6960}" type="datetimeFigureOut">
              <a:rPr lang="zh-CN" altLang="en-US" smtClean="0"/>
              <a:t>2018/12/15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CAD9D-0447-4891-A3B6-B7C9377BEFA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52BB77-5A89-4BBD-9611-062C0A8AD3B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4267493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solidFill>
                <a:latin typeface="方正兰亭超细黑简体" pitchFamily="2" charset="-122"/>
                <a:ea typeface="思源黑体 CN Light"/>
                <a:cs typeface="思源黑体 CN Light"/>
              </a:rPr>
              <a:t>包括证券、保险、信用卡等其他</a:t>
            </a:r>
            <a:r>
              <a:rPr lang="en-US" altLang="zh-CN" sz="2000" b="1" dirty="0">
                <a:solidFill>
                  <a:schemeClr val="tx1"/>
                </a:solidFill>
                <a:latin typeface="微软雅黑" panose="020B0503020204020204" pitchFamily="34" charset="-122"/>
                <a:ea typeface="微软雅黑" panose="020B0503020204020204" pitchFamily="34" charset="-122"/>
              </a:rPr>
              <a:t>4</a:t>
            </a:r>
            <a:r>
              <a:rPr lang="zh-CN" altLang="en-US" sz="1200" dirty="0">
                <a:solidFill>
                  <a:schemeClr val="tx1"/>
                </a:solidFill>
                <a:latin typeface="方正兰亭超细黑简体" pitchFamily="2" charset="-122"/>
                <a:ea typeface="思源黑体 CN Light"/>
                <a:cs typeface="思源黑体 CN Light"/>
              </a:rPr>
              <a:t>个业务正在优化或者陆续接入中。</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4054136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CF800FD-2B50-3D4F-9886-DAA391708887}" type="slidenum">
              <a:rPr kumimoji="1" lang="zh-CN" altLang="en-US" smtClean="0"/>
              <a:t>73</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CF800FD-2B50-3D4F-9886-DAA391708887}" type="slidenum">
              <a:rPr kumimoji="1" lang="zh-CN" altLang="en-US" smtClean="0"/>
              <a:t>75</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6CAD9D-0447-4891-A3B6-B7C9377BEFA5}" type="slidenum">
              <a:rPr lang="zh-CN" altLang="en-US" smtClean="0"/>
              <a:t>28</a:t>
            </a:fld>
            <a:endParaRPr lang="zh-CN" altLang="en-US"/>
          </a:p>
        </p:txBody>
      </p:sp>
    </p:spTree>
    <p:extLst>
      <p:ext uri="{BB962C8B-B14F-4D97-AF65-F5344CB8AC3E}">
        <p14:creationId xmlns:p14="http://schemas.microsoft.com/office/powerpoint/2010/main" val="2082703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lt"/>
              </a:rPr>
              <a:t>传统保险业的</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lt"/>
              </a:rPr>
              <a:t>9</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lt"/>
              </a:rPr>
              <a:t>个</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lt"/>
              </a:rPr>
              <a:t>Killer </a:t>
            </a:r>
            <a:r>
              <a:rPr lang="en-US" altLang="zh-CN" sz="1200" dirty="0" err="1">
                <a:latin typeface="微软雅黑" panose="020B0503020204020204" pitchFamily="34" charset="-122"/>
                <a:ea typeface="微软雅黑" panose="020B0503020204020204" pitchFamily="34" charset="-122"/>
                <a:cs typeface="微软雅黑" panose="020B0503020204020204" pitchFamily="34" charset="-122"/>
                <a:sym typeface="+mn-lt"/>
              </a:rPr>
              <a:t>Compet</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mn-lt"/>
              </a:rPr>
              <a:t>. Model</a:t>
            </a:r>
            <a:endParaRPr lang="zh-CN" altLang="en-US" dirty="0"/>
          </a:p>
        </p:txBody>
      </p:sp>
      <p:sp>
        <p:nvSpPr>
          <p:cNvPr id="4" name="灯片编号占位符 3"/>
          <p:cNvSpPr>
            <a:spLocks noGrp="1"/>
          </p:cNvSpPr>
          <p:nvPr>
            <p:ph type="sldNum" sz="quarter" idx="5"/>
          </p:nvPr>
        </p:nvSpPr>
        <p:spPr/>
        <p:txBody>
          <a:bodyPr/>
          <a:lstStyle/>
          <a:p>
            <a:fld id="{266CAD9D-0447-4891-A3B6-B7C9377BEFA5}" type="slidenum">
              <a:rPr lang="zh-CN" altLang="en-US" smtClean="0"/>
              <a:t>39</a:t>
            </a:fld>
            <a:endParaRPr lang="zh-CN" altLang="en-US"/>
          </a:p>
        </p:txBody>
      </p:sp>
    </p:spTree>
    <p:extLst>
      <p:ext uri="{BB962C8B-B14F-4D97-AF65-F5344CB8AC3E}">
        <p14:creationId xmlns:p14="http://schemas.microsoft.com/office/powerpoint/2010/main" val="4229937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通过发放上万个车载设备，设备月在线率、</a:t>
            </a:r>
            <a:r>
              <a:rPr lang="en-US" altLang="zh-CN" dirty="0"/>
              <a:t>APP</a:t>
            </a:r>
            <a:r>
              <a:rPr lang="zh-CN" altLang="en-US" dirty="0"/>
              <a:t>月活率均在</a:t>
            </a:r>
            <a:r>
              <a:rPr lang="en-US" altLang="zh-CN" dirty="0"/>
              <a:t>80%</a:t>
            </a:r>
            <a:r>
              <a:rPr lang="zh-CN" altLang="en-US" dirty="0"/>
              <a:t>以上，平均日数据传输量数百万条。通过采集到的车辆行驶信息，建立驾驶行为评分模型和</a:t>
            </a:r>
            <a:r>
              <a:rPr lang="en-US" altLang="zh-CN" dirty="0"/>
              <a:t>UBI</a:t>
            </a:r>
            <a:r>
              <a:rPr lang="zh-CN" altLang="en-US" dirty="0"/>
              <a:t>车辆定价模型，应用于未来的产品定价和个性化、差异化服务场景中。</a:t>
            </a:r>
          </a:p>
          <a:p>
            <a:r>
              <a:rPr lang="en-US" altLang="zh-CN" dirty="0"/>
              <a:t>UBI</a:t>
            </a:r>
            <a:r>
              <a:rPr lang="zh-CN" altLang="en-US" dirty="0"/>
              <a:t>车险让实时风险评估与精准定价成为可能，保险公司可以主动选择低风险驾驶者，减少理赔管理并主动预防理赔事故的发生。另外，提供差异化的产品与服务有助于保险公司打造特色，获取增值收益。</a:t>
            </a:r>
          </a:p>
        </p:txBody>
      </p:sp>
      <p:sp>
        <p:nvSpPr>
          <p:cNvPr id="4" name="灯片编号占位符 3"/>
          <p:cNvSpPr>
            <a:spLocks noGrp="1"/>
          </p:cNvSpPr>
          <p:nvPr>
            <p:ph type="sldNum" sz="quarter" idx="5"/>
          </p:nvPr>
        </p:nvSpPr>
        <p:spPr/>
        <p:txBody>
          <a:bodyPr/>
          <a:lstStyle/>
          <a:p>
            <a:fld id="{266CAD9D-0447-4891-A3B6-B7C9377BEFA5}" type="slidenum">
              <a:rPr lang="zh-CN" altLang="en-US" smtClean="0"/>
              <a:t>41</a:t>
            </a:fld>
            <a:endParaRPr lang="zh-CN" altLang="en-US"/>
          </a:p>
        </p:txBody>
      </p:sp>
    </p:spTree>
    <p:extLst>
      <p:ext uri="{BB962C8B-B14F-4D97-AF65-F5344CB8AC3E}">
        <p14:creationId xmlns:p14="http://schemas.microsoft.com/office/powerpoint/2010/main" val="2010035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6CAD9D-0447-4891-A3B6-B7C9377BEFA5}" type="slidenum">
              <a:rPr lang="zh-CN" altLang="en-US" smtClean="0"/>
              <a:t>50</a:t>
            </a:fld>
            <a:endParaRPr lang="zh-CN" altLang="en-US"/>
          </a:p>
        </p:txBody>
      </p:sp>
    </p:spTree>
    <p:extLst>
      <p:ext uri="{BB962C8B-B14F-4D97-AF65-F5344CB8AC3E}">
        <p14:creationId xmlns:p14="http://schemas.microsoft.com/office/powerpoint/2010/main" val="3920511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大家都知道视频直播今年在国内非常火，腾讯的视屏服务在国内用户量是最大的，像腾讯视频，</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QQ</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直播 这些服务，在这个领域技术积累也非常深。</a:t>
            </a:r>
            <a:endParaRPr kumimoji="0" lang="en-US" altLang="zh-CN"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国内非常多主流视频应用都用腾讯云，比如斗鱼，龙珠，快手，映客，大智慧，东方财富等等。</a:t>
            </a:r>
            <a:endParaRPr kumimoji="0" lang="en-US" altLang="zh-CN"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通过嵌入直播，点播服务，可以在投资顾问，保险课堂，产品推广，客户运营 等方面取得比传统模式更好的效果</a:t>
            </a:r>
            <a:endParaRPr kumimoji="0" lang="en-US" altLang="zh-CN"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zh-CN" sz="1200" b="1" i="0" u="none" strike="noStrike" kern="1200" cap="none" spc="0" normalizeH="0" baseline="0" noProof="0" dirty="0">
              <a:ln>
                <a:noFill/>
              </a:ln>
              <a:solidFill>
                <a:srgbClr val="0470B9"/>
              </a:solidFill>
              <a:effectLst/>
              <a:uLnTx/>
              <a:uFillTx/>
              <a:latin typeface="+mn-ea"/>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1" i="0" u="none" strike="noStrike" kern="1200" cap="none" spc="0" normalizeH="0" baseline="0" noProof="0" dirty="0">
                <a:ln>
                  <a:noFill/>
                </a:ln>
                <a:solidFill>
                  <a:srgbClr val="0470B9"/>
                </a:solidFill>
                <a:effectLst/>
                <a:uLnTx/>
                <a:uFillTx/>
                <a:latin typeface="+mn-ea"/>
                <a:ea typeface="+mn-ea"/>
                <a:cs typeface="+mn-cs"/>
              </a:rPr>
              <a:t>我们提供</a:t>
            </a:r>
            <a:r>
              <a:rPr lang="zh-CN" altLang="en-US" sz="1200" kern="0" dirty="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全开源</a:t>
            </a:r>
            <a:r>
              <a:rPr lang="en-US" altLang="zh-CN" sz="1200" kern="0" dirty="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Demo + </a:t>
            </a:r>
            <a:r>
              <a:rPr lang="zh-CN" altLang="en-US" sz="1200" kern="0" dirty="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专家接入支持；</a:t>
            </a:r>
            <a:r>
              <a:rPr lang="zh-CN" altLang="en-US" sz="1200" kern="0" baseline="0" dirty="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 最快</a:t>
            </a:r>
            <a:r>
              <a:rPr lang="en-US" altLang="zh-CN" sz="1200" kern="0" baseline="0" dirty="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200" kern="0" baseline="0" dirty="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天内可以接入，做到</a:t>
            </a:r>
            <a:r>
              <a:rPr lang="zh-CN" altLang="en-US" sz="1200" kern="0" dirty="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时延小于</a:t>
            </a:r>
            <a:r>
              <a:rPr lang="en-US" altLang="zh-CN" sz="1200" kern="0" dirty="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400ms</a:t>
            </a:r>
            <a:r>
              <a:rPr lang="zh-CN" altLang="en-US" sz="1200" kern="0" dirty="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，云端弹性扩容</a:t>
            </a:r>
            <a:endParaRPr lang="zh-CN" altLang="en-US" kern="0" dirty="0">
              <a:solidFill>
                <a:sysClr val="windowText" lastClr="000000"/>
              </a:solidFill>
              <a:sym typeface="Calibri" panose="020F0502020204030204"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200" kern="0" dirty="0">
              <a:solidFill>
                <a:srgbClr val="282828"/>
              </a:solidFill>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zh-CN" sz="1200" b="1" i="0" u="none" strike="noStrike" kern="1200" cap="none" spc="0" normalizeH="0" baseline="0" noProof="0" dirty="0">
              <a:ln>
                <a:noFill/>
              </a:ln>
              <a:solidFill>
                <a:srgbClr val="0470B9"/>
              </a:solidFill>
              <a:effectLst/>
              <a:uLnTx/>
              <a:uFillTx/>
              <a:latin typeface="+mn-ea"/>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29700"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buChar char="•"/>
            </a:pPr>
            <a:fld id="{9A0DB2DC-4C9A-4742-B13C-FB6460FD3503}" type="slidenum">
              <a:rPr lang="zh-CN" altLang="en-US" sz="1200" dirty="0"/>
              <a:t>52</a:t>
            </a:fld>
            <a:endParaRPr lang="zh-CN"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6CAD9D-0447-4891-A3B6-B7C9377BEFA5}" type="slidenum">
              <a:rPr lang="zh-CN" altLang="en-US" smtClean="0"/>
              <a:t>57</a:t>
            </a:fld>
            <a:endParaRPr lang="zh-CN" altLang="en-US"/>
          </a:p>
        </p:txBody>
      </p:sp>
    </p:spTree>
    <p:extLst>
      <p:ext uri="{BB962C8B-B14F-4D97-AF65-F5344CB8AC3E}">
        <p14:creationId xmlns:p14="http://schemas.microsoft.com/office/powerpoint/2010/main" val="886529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本页可考虑隐藏</a:t>
            </a:r>
          </a:p>
        </p:txBody>
      </p:sp>
      <p:sp>
        <p:nvSpPr>
          <p:cNvPr id="4" name="灯片编号占位符 3"/>
          <p:cNvSpPr>
            <a:spLocks noGrp="1"/>
          </p:cNvSpPr>
          <p:nvPr>
            <p:ph type="sldNum" sz="quarter" idx="10"/>
          </p:nvPr>
        </p:nvSpPr>
        <p:spPr/>
        <p:txBody>
          <a:bodyPr/>
          <a:lstStyle/>
          <a:p>
            <a:fld id="{57531275-97E5-4F55-BAA9-33DBEE669BA9}" type="slidenum">
              <a:rPr lang="zh-CN" altLang="en-US" smtClean="0"/>
              <a:t>65</a:t>
            </a:fld>
            <a:endParaRPr lang="zh-CN" altLang="en-US"/>
          </a:p>
        </p:txBody>
      </p:sp>
    </p:spTree>
    <p:extLst>
      <p:ext uri="{BB962C8B-B14F-4D97-AF65-F5344CB8AC3E}">
        <p14:creationId xmlns:p14="http://schemas.microsoft.com/office/powerpoint/2010/main" val="358224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1248508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Rectangle 22"/>
          <p:cNvSpPr/>
          <p:nvPr userDrawn="1"/>
        </p:nvSpPr>
        <p:spPr>
          <a:xfrm>
            <a:off x="0" y="0"/>
            <a:ext cx="12207277"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2252" y="6400494"/>
            <a:ext cx="1752895" cy="4270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930CE31-7C8A-4D90-AD30-A7D19794F7A3}" type="datetimeFigureOut">
              <a:rPr lang="zh-CN" altLang="en-US" smtClean="0"/>
              <a:t>2018/12/15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1E4ECC-6F62-4EA6-87D7-FF0A0C67909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0CE31-7C8A-4D90-AD30-A7D19794F7A3}" type="datetimeFigureOut">
              <a:rPr lang="zh-CN" altLang="en-US" smtClean="0"/>
              <a:t>2018/12/15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1E4ECC-6F62-4EA6-87D7-FF0A0C67909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930CE31-7C8A-4D90-AD30-A7D19794F7A3}" type="datetimeFigureOut">
              <a:rPr lang="zh-CN" altLang="en-US" smtClean="0"/>
              <a:t>2018/12/15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1E4ECC-6F62-4EA6-87D7-FF0A0C679090}"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930CE31-7C8A-4D90-AD30-A7D19794F7A3}" type="datetimeFigureOut">
              <a:rPr lang="zh-CN" altLang="en-US" smtClean="0"/>
              <a:t>2018/12/15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1E4ECC-6F62-4EA6-87D7-FF0A0C679090}"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930CE31-7C8A-4D90-AD30-A7D19794F7A3}" type="datetimeFigureOut">
              <a:rPr lang="zh-CN" altLang="en-US" smtClean="0"/>
              <a:t>2018/12/15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21E4ECC-6F62-4EA6-87D7-FF0A0C679090}"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930CE31-7C8A-4D90-AD30-A7D19794F7A3}" type="datetimeFigureOut">
              <a:rPr lang="zh-CN" altLang="en-US" smtClean="0"/>
              <a:t>2018/12/15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21E4ECC-6F62-4EA6-87D7-FF0A0C679090}"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30CE31-7C8A-4D90-AD30-A7D19794F7A3}" type="datetimeFigureOut">
              <a:rPr lang="zh-CN" altLang="en-US" smtClean="0"/>
              <a:t>2018/12/15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21E4ECC-6F62-4EA6-87D7-FF0A0C679090}"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30CE31-7C8A-4D90-AD30-A7D19794F7A3}" type="datetimeFigureOut">
              <a:rPr lang="zh-CN" altLang="en-US" smtClean="0"/>
              <a:t>2018/12/15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1E4ECC-6F62-4EA6-87D7-FF0A0C679090}"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30CE31-7C8A-4D90-AD30-A7D19794F7A3}" type="datetimeFigureOut">
              <a:rPr lang="zh-CN" altLang="en-US" smtClean="0"/>
              <a:t>2018/12/15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1E4ECC-6F62-4EA6-87D7-FF0A0C679090}"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0CE31-7C8A-4D90-AD30-A7D19794F7A3}" type="datetimeFigureOut">
              <a:rPr lang="zh-CN" altLang="en-US" smtClean="0"/>
              <a:t>2018/12/15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1E4ECC-6F62-4EA6-87D7-FF0A0C67909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22"/>
          <p:cNvSpPr/>
          <p:nvPr userDrawn="1"/>
        </p:nvSpPr>
        <p:spPr>
          <a:xfrm>
            <a:off x="0" y="0"/>
            <a:ext cx="12207277"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8" name="组合 27"/>
          <p:cNvGrpSpPr/>
          <p:nvPr userDrawn="1"/>
        </p:nvGrpSpPr>
        <p:grpSpPr>
          <a:xfrm>
            <a:off x="11518712" y="129182"/>
            <a:ext cx="45719" cy="287368"/>
            <a:chOff x="666428" y="201479"/>
            <a:chExt cx="178229" cy="499819"/>
          </a:xfrm>
        </p:grpSpPr>
        <p:sp>
          <p:nvSpPr>
            <p:cNvPr id="29" name="矩形 28"/>
            <p:cNvSpPr/>
            <p:nvPr/>
          </p:nvSpPr>
          <p:spPr>
            <a:xfrm>
              <a:off x="666428" y="201479"/>
              <a:ext cx="178229" cy="333213"/>
            </a:xfrm>
            <a:prstGeom prst="rect">
              <a:avLst/>
            </a:prstGeom>
            <a:solidFill>
              <a:srgbClr val="F3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66428" y="406400"/>
              <a:ext cx="178229" cy="294898"/>
            </a:xfrm>
            <a:prstGeom prst="rect">
              <a:avLst/>
            </a:prstGeom>
            <a:solidFill>
              <a:srgbClr val="1F2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2252" y="6400494"/>
            <a:ext cx="1752895" cy="427024"/>
          </a:xfrm>
          <a:prstGeom prst="rect">
            <a:avLst/>
          </a:prstGeom>
        </p:spPr>
      </p:pic>
      <p:sp>
        <p:nvSpPr>
          <p:cNvPr id="32" name="灯片编号占位符 3"/>
          <p:cNvSpPr>
            <a:spLocks noGrp="1"/>
          </p:cNvSpPr>
          <p:nvPr userDrawn="1"/>
        </p:nvSpPr>
        <p:spPr>
          <a:xfrm>
            <a:off x="11563109" y="64317"/>
            <a:ext cx="462038" cy="340797"/>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66042D5-10F0-4B8A-934D-E77342DA5724}" type="slidenum">
              <a:rPr lang="zh-CN" altLang="en-US" sz="1400" smtClean="0">
                <a:solidFill>
                  <a:schemeClr val="bg1"/>
                </a:solidFill>
                <a:latin typeface="微软雅黑" panose="020B0503020204020204" pitchFamily="34" charset="-122"/>
                <a:ea typeface="微软雅黑" panose="020B0503020204020204" pitchFamily="34" charset="-122"/>
              </a:rPr>
              <a:t>‹#›</a:t>
            </a:fld>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0CE31-7C8A-4D90-AD30-A7D19794F7A3}" type="datetimeFigureOut">
              <a:rPr lang="zh-CN" altLang="en-US" smtClean="0"/>
              <a:t>2018/12/15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1E4ECC-6F62-4EA6-87D7-FF0A0C679090}"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13"/>
            <a:ext cx="12217400" cy="629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2400">
              <a:solidFill>
                <a:srgbClr val="137AFE"/>
              </a:solidFill>
              <a:latin typeface="微软雅黑" panose="020B0503020204020204" pitchFamily="34" charset="-122"/>
              <a:ea typeface="微软雅黑" panose="020B0503020204020204" pitchFamily="34" charset="-122"/>
            </a:endParaRPr>
          </a:p>
        </p:txBody>
      </p:sp>
      <p:sp>
        <p:nvSpPr>
          <p:cNvPr id="9" name="日期占位符 2"/>
          <p:cNvSpPr txBox="1"/>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sz="1000" dirty="0"/>
              <a:t>confidential material from Tencent Cloud</a:t>
            </a:r>
          </a:p>
          <a:p>
            <a:pPr>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174A3426-C581-4278-A5E1-C06F179CAA31}" type="slidenum">
              <a:rPr lang="zh-CN" altLang="zh-CN"/>
              <a:t>‹#›</a:t>
            </a:fld>
            <a:endParaRPr lang="zh-CN"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13"/>
            <a:ext cx="12217400" cy="629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2400">
              <a:solidFill>
                <a:srgbClr val="137AFE"/>
              </a:solidFill>
              <a:latin typeface="微软雅黑" panose="020B0503020204020204" pitchFamily="34" charset="-122"/>
              <a:ea typeface="微软雅黑" panose="020B0503020204020204" pitchFamily="34" charset="-122"/>
            </a:endParaRPr>
          </a:p>
        </p:txBody>
      </p:sp>
      <p:sp>
        <p:nvSpPr>
          <p:cNvPr id="9" name="日期占位符 2"/>
          <p:cNvSpPr txBox="1"/>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sz="1000" dirty="0"/>
              <a:t>confidential material from Tencent Cloud</a:t>
            </a:r>
          </a:p>
          <a:p>
            <a:pPr>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174A3426-C581-4278-A5E1-C06F179CAA31}" type="slidenum">
              <a:rPr lang="zh-CN" altLang="zh-CN"/>
              <a:t>‹#›</a:t>
            </a:fld>
            <a:endParaRPr lang="zh-CN"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13"/>
            <a:ext cx="12217400" cy="629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2400">
              <a:solidFill>
                <a:srgbClr val="137AFE"/>
              </a:solidFill>
              <a:latin typeface="微软雅黑" panose="020B0503020204020204" pitchFamily="34" charset="-122"/>
              <a:ea typeface="微软雅黑" panose="020B0503020204020204" pitchFamily="34" charset="-122"/>
            </a:endParaRPr>
          </a:p>
        </p:txBody>
      </p:sp>
      <p:sp>
        <p:nvSpPr>
          <p:cNvPr id="9" name="日期占位符 2"/>
          <p:cNvSpPr txBox="1"/>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sz="1000" dirty="0"/>
              <a:t>confidential material from Tencent Cloud</a:t>
            </a:r>
          </a:p>
          <a:p>
            <a:pPr>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174A3426-C581-4278-A5E1-C06F179CAA31}" type="slidenum">
              <a:rPr lang="zh-CN" altLang="zh-CN"/>
              <a:t>‹#›</a:t>
            </a:fld>
            <a:endParaRPr lang="zh-CN"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图片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2252" y="6400494"/>
            <a:ext cx="1752895" cy="427024"/>
          </a:xfrm>
          <a:prstGeom prst="rect">
            <a:avLst/>
          </a:prstGeom>
        </p:spPr>
      </p:pic>
    </p:spTree>
    <p:extLst>
      <p:ext uri="{BB962C8B-B14F-4D97-AF65-F5344CB8AC3E}">
        <p14:creationId xmlns:p14="http://schemas.microsoft.com/office/powerpoint/2010/main" val="132763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6" name="组合 5"/>
          <p:cNvGrpSpPr/>
          <p:nvPr userDrawn="1"/>
        </p:nvGrpSpPr>
        <p:grpSpPr>
          <a:xfrm>
            <a:off x="11518712" y="129182"/>
            <a:ext cx="45719" cy="287368"/>
            <a:chOff x="666428" y="201479"/>
            <a:chExt cx="178229" cy="499819"/>
          </a:xfrm>
        </p:grpSpPr>
        <p:sp>
          <p:nvSpPr>
            <p:cNvPr id="7" name="矩形 6"/>
            <p:cNvSpPr/>
            <p:nvPr/>
          </p:nvSpPr>
          <p:spPr>
            <a:xfrm>
              <a:off x="666428" y="201479"/>
              <a:ext cx="178229" cy="333213"/>
            </a:xfrm>
            <a:prstGeom prst="rect">
              <a:avLst/>
            </a:prstGeom>
            <a:solidFill>
              <a:srgbClr val="F3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66428" y="406400"/>
              <a:ext cx="178229" cy="294898"/>
            </a:xfrm>
            <a:prstGeom prst="rect">
              <a:avLst/>
            </a:prstGeom>
            <a:solidFill>
              <a:srgbClr val="1F2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2252" y="6400494"/>
            <a:ext cx="1752895" cy="427024"/>
          </a:xfrm>
          <a:prstGeom prst="rect">
            <a:avLst/>
          </a:prstGeom>
        </p:spPr>
      </p:pic>
      <p:sp>
        <p:nvSpPr>
          <p:cNvPr id="10" name="灯片编号占位符 3"/>
          <p:cNvSpPr>
            <a:spLocks noGrp="1"/>
          </p:cNvSpPr>
          <p:nvPr userDrawn="1"/>
        </p:nvSpPr>
        <p:spPr>
          <a:xfrm>
            <a:off x="11563109" y="64317"/>
            <a:ext cx="462038" cy="340797"/>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66042D5-10F0-4B8A-934D-E77342DA5724}" type="slidenum">
              <a:rPr lang="zh-CN" altLang="en-US" sz="1400" smtClean="0">
                <a:solidFill>
                  <a:schemeClr val="bg1"/>
                </a:solidFill>
                <a:latin typeface="微软雅黑" panose="020B0503020204020204" pitchFamily="34" charset="-122"/>
                <a:ea typeface="微软雅黑" panose="020B0503020204020204" pitchFamily="34" charset="-122"/>
              </a:rPr>
              <a:t>‹#›</a:t>
            </a:fld>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图片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72252" y="6400494"/>
            <a:ext cx="1752895" cy="42702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图片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7702" y="5696173"/>
            <a:ext cx="2816595" cy="68615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grpSp>
        <p:nvGrpSpPr>
          <p:cNvPr id="8" name="Group 2"/>
          <p:cNvGrpSpPr/>
          <p:nvPr userDrawn="1"/>
        </p:nvGrpSpPr>
        <p:grpSpPr>
          <a:xfrm>
            <a:off x="0" y="0"/>
            <a:ext cx="12192000" cy="6858000"/>
            <a:chOff x="0" y="0"/>
            <a:chExt cx="12192000" cy="6858000"/>
          </a:xfrm>
        </p:grpSpPr>
        <p:sp>
          <p:nvSpPr>
            <p:cNvPr id="9" name="Rectangle 1"/>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7"/>
            <p:cNvSpPr/>
            <p:nvPr/>
          </p:nvSpPr>
          <p:spPr>
            <a:xfrm>
              <a:off x="0" y="0"/>
              <a:ext cx="12191999"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4" name="组合 23"/>
          <p:cNvGrpSpPr/>
          <p:nvPr userDrawn="1"/>
        </p:nvGrpSpPr>
        <p:grpSpPr>
          <a:xfrm>
            <a:off x="11518712" y="129182"/>
            <a:ext cx="45719" cy="287368"/>
            <a:chOff x="666428" y="201479"/>
            <a:chExt cx="178229" cy="499819"/>
          </a:xfrm>
        </p:grpSpPr>
        <p:sp>
          <p:nvSpPr>
            <p:cNvPr id="25" name="矩形 24"/>
            <p:cNvSpPr/>
            <p:nvPr/>
          </p:nvSpPr>
          <p:spPr>
            <a:xfrm>
              <a:off x="666428" y="201479"/>
              <a:ext cx="178229" cy="333213"/>
            </a:xfrm>
            <a:prstGeom prst="rect">
              <a:avLst/>
            </a:prstGeom>
            <a:solidFill>
              <a:srgbClr val="F3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66428" y="406400"/>
              <a:ext cx="178229" cy="294898"/>
            </a:xfrm>
            <a:prstGeom prst="rect">
              <a:avLst/>
            </a:prstGeom>
            <a:solidFill>
              <a:srgbClr val="1F2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7" name="图片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2252" y="6400494"/>
            <a:ext cx="1752895" cy="427024"/>
          </a:xfrm>
          <a:prstGeom prst="rect">
            <a:avLst/>
          </a:prstGeom>
        </p:spPr>
      </p:pic>
      <p:sp>
        <p:nvSpPr>
          <p:cNvPr id="28" name="灯片编号占位符 3"/>
          <p:cNvSpPr>
            <a:spLocks noGrp="1"/>
          </p:cNvSpPr>
          <p:nvPr userDrawn="1"/>
        </p:nvSpPr>
        <p:spPr>
          <a:xfrm>
            <a:off x="11563109" y="64317"/>
            <a:ext cx="462038" cy="340797"/>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66042D5-10F0-4B8A-934D-E77342DA5724}" type="slidenum">
              <a:rPr lang="zh-CN" altLang="en-US" sz="1400" smtClean="0">
                <a:solidFill>
                  <a:schemeClr val="bg1"/>
                </a:solidFill>
                <a:latin typeface="微软雅黑" panose="020B0503020204020204" pitchFamily="34" charset="-122"/>
                <a:ea typeface="微软雅黑" panose="020B0503020204020204" pitchFamily="34" charset="-122"/>
              </a:rPr>
              <a:t>‹#›</a:t>
            </a:fld>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grpSp>
        <p:nvGrpSpPr>
          <p:cNvPr id="8" name="Group 2"/>
          <p:cNvGrpSpPr/>
          <p:nvPr userDrawn="1"/>
        </p:nvGrpSpPr>
        <p:grpSpPr>
          <a:xfrm>
            <a:off x="0" y="0"/>
            <a:ext cx="12192000" cy="6858000"/>
            <a:chOff x="0" y="0"/>
            <a:chExt cx="12192000" cy="6858000"/>
          </a:xfrm>
        </p:grpSpPr>
        <p:sp>
          <p:nvSpPr>
            <p:cNvPr id="9" name="Rectangle 1"/>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7"/>
            <p:cNvSpPr/>
            <p:nvPr/>
          </p:nvSpPr>
          <p:spPr>
            <a:xfrm>
              <a:off x="0" y="0"/>
              <a:ext cx="12191999"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1" name="组合 10"/>
          <p:cNvGrpSpPr/>
          <p:nvPr userDrawn="1"/>
        </p:nvGrpSpPr>
        <p:grpSpPr>
          <a:xfrm>
            <a:off x="11518712" y="129182"/>
            <a:ext cx="45719" cy="287368"/>
            <a:chOff x="666428" y="201479"/>
            <a:chExt cx="178229" cy="499819"/>
          </a:xfrm>
        </p:grpSpPr>
        <p:sp>
          <p:nvSpPr>
            <p:cNvPr id="12" name="矩形 11"/>
            <p:cNvSpPr/>
            <p:nvPr/>
          </p:nvSpPr>
          <p:spPr>
            <a:xfrm>
              <a:off x="666428" y="201479"/>
              <a:ext cx="178229" cy="333213"/>
            </a:xfrm>
            <a:prstGeom prst="rect">
              <a:avLst/>
            </a:prstGeom>
            <a:solidFill>
              <a:srgbClr val="F3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66428" y="406400"/>
              <a:ext cx="178229" cy="294898"/>
            </a:xfrm>
            <a:prstGeom prst="rect">
              <a:avLst/>
            </a:prstGeom>
            <a:solidFill>
              <a:srgbClr val="1F2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2252" y="6400494"/>
            <a:ext cx="1752895" cy="427024"/>
          </a:xfrm>
          <a:prstGeom prst="rect">
            <a:avLst/>
          </a:prstGeom>
        </p:spPr>
      </p:pic>
      <p:sp>
        <p:nvSpPr>
          <p:cNvPr id="20" name="灯片编号占位符 3"/>
          <p:cNvSpPr>
            <a:spLocks noGrp="1"/>
          </p:cNvSpPr>
          <p:nvPr userDrawn="1"/>
        </p:nvSpPr>
        <p:spPr>
          <a:xfrm>
            <a:off x="11563109" y="64317"/>
            <a:ext cx="462038" cy="340797"/>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66042D5-10F0-4B8A-934D-E77342DA5724}" type="slidenum">
              <a:rPr lang="zh-CN" altLang="en-US" sz="1400" smtClean="0">
                <a:solidFill>
                  <a:schemeClr val="bg1"/>
                </a:solidFill>
                <a:latin typeface="微软雅黑" panose="020B0503020204020204" pitchFamily="34" charset="-122"/>
                <a:ea typeface="微软雅黑" panose="020B0503020204020204" pitchFamily="34" charset="-122"/>
              </a:rPr>
              <a:t>‹#›</a:t>
            </a:fld>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9904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930CE31-7C8A-4D90-AD30-A7D19794F7A3}" type="datetimeFigureOut">
              <a:rPr lang="zh-CN" altLang="en-US" smtClean="0"/>
              <a:t>2018/12/15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3560099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D9C70D-B7C8-466D-B87C-22D855EF72C6}" type="datetimeFigureOut">
              <a:rPr lang="zh-CN" altLang="en-US" smtClean="0"/>
              <a:t>2018/12/15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9045BA-9AC9-4435-A9A0-D822685BA71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5" r:id="rId8"/>
    <p:sldLayoutId id="2147483676"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30CE31-7C8A-4D90-AD30-A7D19794F7A3}" type="datetimeFigureOut">
              <a:rPr lang="zh-CN" altLang="en-US" smtClean="0"/>
              <a:t>2018/12/15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1E4ECC-6F62-4EA6-87D7-FF0A0C67909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71" r:id="rId12"/>
    <p:sldLayoutId id="2147483672" r:id="rId13"/>
    <p:sldLayoutId id="2147483673" r:id="rId14"/>
    <p:sldLayoutId id="214748367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hyperlink" Target="https://baike.baidu.com/item/%E6%95%B0%E5%AD%97%E6%95%B0%E6%8D%AE/10237474" TargetMode="External"/><Relationship Id="rId2" Type="http://schemas.openxmlformats.org/officeDocument/2006/relationships/hyperlink" Target="https://baike.baidu.com/item/%E6%A8%A1%E6%8B%9F%E6%95%B0%E6%8D%AE/5294189"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36.jpe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png"/><Relationship Id="rId9" Type="http://schemas.openxmlformats.org/officeDocument/2006/relationships/image" Target="../media/image52.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1.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6.png"/><Relationship Id="rId1" Type="http://schemas.openxmlformats.org/officeDocument/2006/relationships/slideLayout" Target="../slideLayouts/slideLayout1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60.jpe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6.png"/><Relationship Id="rId1" Type="http://schemas.openxmlformats.org/officeDocument/2006/relationships/slideLayout" Target="../slideLayouts/slideLayout10.xml"/><Relationship Id="rId4" Type="http://schemas.openxmlformats.org/officeDocument/2006/relationships/image" Target="../media/image61.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6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2.jpeg"/><Relationship Id="rId5" Type="http://schemas.openxmlformats.org/officeDocument/2006/relationships/image" Target="../media/image32.pn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6.png"/><Relationship Id="rId1" Type="http://schemas.openxmlformats.org/officeDocument/2006/relationships/slideLayout" Target="../slideLayouts/slideLayout10.xml"/><Relationship Id="rId6" Type="http://schemas.openxmlformats.org/officeDocument/2006/relationships/image" Target="../media/image66.emf"/><Relationship Id="rId5" Type="http://schemas.openxmlformats.org/officeDocument/2006/relationships/image" Target="../media/image65.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2" Type="http://schemas.openxmlformats.org/officeDocument/2006/relationships/hyperlink" Target="https://baike.baidu.com/item/%E4%BF%A1%E6%81%AF"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6.png"/><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slideLayout" Target="../slideLayouts/slideLayout11.xml"/><Relationship Id="rId7" Type="http://schemas.openxmlformats.org/officeDocument/2006/relationships/image" Target="../media/image7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6.png"/><Relationship Id="rId5" Type="http://schemas.openxmlformats.org/officeDocument/2006/relationships/image" Target="../media/image32.png"/><Relationship Id="rId4" Type="http://schemas.openxmlformats.org/officeDocument/2006/relationships/notesSlide" Target="../notesSlides/notesSlide12.xml"/><Relationship Id="rId9" Type="http://schemas.openxmlformats.org/officeDocument/2006/relationships/image" Target="../media/image7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56.png"/></Relationships>
</file>

<file path=ppt/slides/_rels/slide7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6.jpeg"/><Relationship Id="rId7" Type="http://schemas.openxmlformats.org/officeDocument/2006/relationships/image" Target="../media/image84.png"/><Relationship Id="rId2" Type="http://schemas.openxmlformats.org/officeDocument/2006/relationships/image" Target="../media/image80.png"/><Relationship Id="rId1" Type="http://schemas.openxmlformats.org/officeDocument/2006/relationships/slideLayout" Target="../slideLayouts/slideLayout21.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6.jpeg"/><Relationship Id="rId4" Type="http://schemas.openxmlformats.org/officeDocument/2006/relationships/image" Target="../media/image81.png"/><Relationship Id="rId9" Type="http://schemas.openxmlformats.org/officeDocument/2006/relationships/image" Target="../media/image4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53440" y="4081509"/>
            <a:ext cx="6269809" cy="1101455"/>
          </a:xfrm>
          <a:prstGeom prst="rect">
            <a:avLst/>
          </a:prstGeom>
          <a:noFill/>
        </p:spPr>
        <p:txBody>
          <a:bodyPr wrap="square" rtlCol="0">
            <a:spAutoFit/>
          </a:bodyPr>
          <a:lstStyle/>
          <a:p>
            <a:pPr algn="ctr">
              <a:lnSpc>
                <a:spcPct val="120000"/>
              </a:lnSpc>
            </a:pPr>
            <a:r>
              <a:rPr lang="zh-CN" altLang="en-US" sz="2000" b="1" dirty="0">
                <a:solidFill>
                  <a:schemeClr val="bg1">
                    <a:lumMod val="85000"/>
                  </a:schemeClr>
                </a:solidFill>
                <a:latin typeface="Arsenal" panose="02010504060200020004" pitchFamily="50" charset="0"/>
                <a:ea typeface="Open Sans Light" panose="020B0306030504020204" pitchFamily="34" charset="0"/>
                <a:cs typeface="Open Sans Light" panose="020B0306030504020204" pitchFamily="34" charset="0"/>
              </a:rPr>
              <a:t>海峡金桥财产保险股份有限公司</a:t>
            </a:r>
            <a:endParaRPr lang="en-US" altLang="zh-CN" sz="2000" b="1" dirty="0">
              <a:solidFill>
                <a:schemeClr val="bg1">
                  <a:lumMod val="85000"/>
                </a:schemeClr>
              </a:solidFill>
              <a:latin typeface="Arsenal" panose="02010504060200020004" pitchFamily="50" charset="0"/>
              <a:ea typeface="Open Sans Light" panose="020B0306030504020204" pitchFamily="34" charset="0"/>
              <a:cs typeface="Open Sans Light" panose="020B0306030504020204" pitchFamily="34" charset="0"/>
            </a:endParaRPr>
          </a:p>
          <a:p>
            <a:pPr algn="ctr">
              <a:lnSpc>
                <a:spcPct val="120000"/>
              </a:lnSpc>
            </a:pPr>
            <a:r>
              <a:rPr lang="zh-CN" altLang="en-US" sz="2000" b="1" dirty="0">
                <a:solidFill>
                  <a:schemeClr val="bg1">
                    <a:lumMod val="85000"/>
                  </a:schemeClr>
                </a:solidFill>
                <a:latin typeface="Arsenal" panose="02010504060200020004" pitchFamily="50" charset="0"/>
                <a:ea typeface="Open Sans Light" panose="020B0306030504020204" pitchFamily="34" charset="0"/>
                <a:cs typeface="Open Sans Light" panose="020B0306030504020204" pitchFamily="34" charset="0"/>
              </a:rPr>
              <a:t>首席技术官</a:t>
            </a:r>
            <a:r>
              <a:rPr lang="en-US" altLang="zh-CN" sz="2000" b="1" dirty="0">
                <a:solidFill>
                  <a:schemeClr val="bg1">
                    <a:lumMod val="85000"/>
                  </a:schemeClr>
                </a:solidFill>
                <a:latin typeface="Arsenal" panose="02010504060200020004" pitchFamily="50" charset="0"/>
                <a:ea typeface="Open Sans Light" panose="020B0306030504020204" pitchFamily="34" charset="0"/>
                <a:cs typeface="Open Sans Light" panose="020B0306030504020204" pitchFamily="34" charset="0"/>
              </a:rPr>
              <a:t>   </a:t>
            </a:r>
            <a:r>
              <a:rPr lang="zh-CN" altLang="en-US" sz="2000" b="1" dirty="0">
                <a:solidFill>
                  <a:schemeClr val="bg1">
                    <a:lumMod val="85000"/>
                  </a:schemeClr>
                </a:solidFill>
                <a:latin typeface="Arsenal" panose="02010504060200020004" pitchFamily="50" charset="0"/>
                <a:ea typeface="Open Sans Light" panose="020B0306030504020204" pitchFamily="34" charset="0"/>
                <a:cs typeface="Open Sans Light" panose="020B0306030504020204" pitchFamily="34" charset="0"/>
              </a:rPr>
              <a:t>刘卫</a:t>
            </a:r>
            <a:endParaRPr lang="en-US" altLang="zh-CN" sz="2000" b="1" dirty="0">
              <a:solidFill>
                <a:schemeClr val="bg1">
                  <a:lumMod val="85000"/>
                </a:schemeClr>
              </a:solidFill>
              <a:latin typeface="Arsenal" panose="02010504060200020004" pitchFamily="50" charset="0"/>
              <a:ea typeface="Open Sans Light" panose="020B0306030504020204" pitchFamily="34" charset="0"/>
              <a:cs typeface="Open Sans Light" panose="020B0306030504020204" pitchFamily="34" charset="0"/>
            </a:endParaRPr>
          </a:p>
          <a:p>
            <a:pPr algn="ctr">
              <a:lnSpc>
                <a:spcPct val="120000"/>
              </a:lnSpc>
            </a:pPr>
            <a:r>
              <a:rPr lang="en-US" altLang="zh-CN" sz="1600" b="1" dirty="0">
                <a:solidFill>
                  <a:schemeClr val="bg1">
                    <a:lumMod val="85000"/>
                  </a:schemeClr>
                </a:solidFill>
                <a:latin typeface="微软雅黑" panose="020B0503020204020204" pitchFamily="34" charset="-122"/>
                <a:ea typeface="微软雅黑" panose="020B0503020204020204" pitchFamily="34" charset="-122"/>
                <a:cs typeface="Open Sans Light" panose="020B0306030504020204" pitchFamily="34" charset="0"/>
              </a:rPr>
              <a:t>2018</a:t>
            </a:r>
            <a:r>
              <a:rPr lang="zh-CN" altLang="en-US" sz="1600" b="1" dirty="0">
                <a:solidFill>
                  <a:schemeClr val="bg1">
                    <a:lumMod val="85000"/>
                  </a:schemeClr>
                </a:solidFill>
                <a:latin typeface="微软雅黑" panose="020B0503020204020204" pitchFamily="34" charset="-122"/>
                <a:ea typeface="微软雅黑" panose="020B0503020204020204" pitchFamily="34" charset="-122"/>
                <a:cs typeface="Open Sans Light" panose="020B0306030504020204" pitchFamily="34" charset="0"/>
              </a:rPr>
              <a:t>年</a:t>
            </a:r>
            <a:r>
              <a:rPr lang="en-US" altLang="zh-CN" sz="1600" b="1" dirty="0">
                <a:solidFill>
                  <a:schemeClr val="bg1">
                    <a:lumMod val="85000"/>
                  </a:schemeClr>
                </a:solidFill>
                <a:latin typeface="微软雅黑" panose="020B0503020204020204" pitchFamily="34" charset="-122"/>
                <a:ea typeface="微软雅黑" panose="020B0503020204020204" pitchFamily="34" charset="-122"/>
                <a:cs typeface="Open Sans Light" panose="020B0306030504020204" pitchFamily="34" charset="0"/>
              </a:rPr>
              <a:t>7</a:t>
            </a:r>
            <a:r>
              <a:rPr lang="zh-CN" altLang="en-US" sz="1600" b="1" dirty="0">
                <a:solidFill>
                  <a:schemeClr val="bg1">
                    <a:lumMod val="85000"/>
                  </a:schemeClr>
                </a:solidFill>
                <a:latin typeface="微软雅黑" panose="020B0503020204020204" pitchFamily="34" charset="-122"/>
                <a:ea typeface="微软雅黑" panose="020B0503020204020204" pitchFamily="34" charset="-122"/>
                <a:cs typeface="Open Sans Light" panose="020B0306030504020204" pitchFamily="34" charset="0"/>
              </a:rPr>
              <a:t>月</a:t>
            </a:r>
            <a:r>
              <a:rPr lang="en-US" altLang="zh-CN" sz="1600" b="1" dirty="0">
                <a:solidFill>
                  <a:schemeClr val="bg1">
                    <a:lumMod val="85000"/>
                  </a:schemeClr>
                </a:solidFill>
                <a:latin typeface="微软雅黑" panose="020B0503020204020204" pitchFamily="34" charset="-122"/>
                <a:ea typeface="微软雅黑" panose="020B0503020204020204" pitchFamily="34" charset="-122"/>
                <a:cs typeface="Open Sans Light" panose="020B0306030504020204" pitchFamily="34" charset="0"/>
              </a:rPr>
              <a:t>20</a:t>
            </a:r>
            <a:r>
              <a:rPr lang="zh-CN" altLang="en-US" sz="1600" b="1" dirty="0">
                <a:solidFill>
                  <a:schemeClr val="bg1">
                    <a:lumMod val="85000"/>
                  </a:schemeClr>
                </a:solidFill>
                <a:latin typeface="微软雅黑" panose="020B0503020204020204" pitchFamily="34" charset="-122"/>
                <a:ea typeface="微软雅黑" panose="020B0503020204020204" pitchFamily="34" charset="-122"/>
                <a:cs typeface="Open Sans Light" panose="020B0306030504020204" pitchFamily="34" charset="0"/>
              </a:rPr>
              <a:t>日</a:t>
            </a:r>
            <a:endParaRPr lang="id-ID" sz="1600" b="1" dirty="0">
              <a:solidFill>
                <a:schemeClr val="bg1">
                  <a:lumMod val="8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2" name="Rectangle 11"/>
          <p:cNvSpPr/>
          <p:nvPr/>
        </p:nvSpPr>
        <p:spPr>
          <a:xfrm>
            <a:off x="2548515" y="1910297"/>
            <a:ext cx="6514924" cy="1748364"/>
          </a:xfrm>
          <a:prstGeom prst="rect">
            <a:avLst/>
          </a:prstGeom>
        </p:spPr>
        <p:txBody>
          <a:bodyPr wrap="none">
            <a:spAutoFit/>
          </a:bodyPr>
          <a:lstStyle/>
          <a:p>
            <a:pPr algn="r">
              <a:lnSpc>
                <a:spcPct val="110000"/>
              </a:lnSpc>
            </a:pPr>
            <a:r>
              <a:rPr lang="zh-CN" altLang="en-US" sz="6000" dirty="0">
                <a:solidFill>
                  <a:schemeClr val="bg1">
                    <a:lumMod val="85000"/>
                  </a:schemeClr>
                </a:solidFill>
                <a:ea typeface="Roboto" panose="02000000000000000000" pitchFamily="2" charset="0"/>
                <a:cs typeface="Open Sans Light" panose="020B0306030504020204" pitchFamily="34" charset="0"/>
              </a:rPr>
              <a:t>变革中的</a:t>
            </a:r>
            <a:r>
              <a:rPr lang="id-ID" sz="6000" dirty="0">
                <a:solidFill>
                  <a:schemeClr val="bg1">
                    <a:lumMod val="85000"/>
                  </a:schemeClr>
                </a:solidFill>
                <a:ea typeface="Roboto" panose="02000000000000000000" pitchFamily="2" charset="0"/>
                <a:cs typeface="Open Sans Light" panose="020B0306030504020204" pitchFamily="34" charset="0"/>
              </a:rPr>
              <a:t> </a:t>
            </a:r>
            <a:r>
              <a:rPr lang="zh-CN" altLang="en-US" sz="6000" dirty="0">
                <a:solidFill>
                  <a:schemeClr val="accent1">
                    <a:lumMod val="75000"/>
                  </a:schemeClr>
                </a:solidFill>
                <a:ea typeface="Roboto" panose="02000000000000000000" pitchFamily="2" charset="0"/>
                <a:cs typeface="Open Sans Light" panose="020B0306030504020204" pitchFamily="34" charset="0"/>
              </a:rPr>
              <a:t>保险科技</a:t>
            </a:r>
            <a:endParaRPr lang="en-US" altLang="zh-CN" sz="6000" dirty="0">
              <a:solidFill>
                <a:schemeClr val="bg1">
                  <a:lumMod val="85000"/>
                </a:schemeClr>
              </a:solidFill>
              <a:ea typeface="Roboto" panose="02000000000000000000" pitchFamily="2" charset="0"/>
              <a:cs typeface="Open Sans Light" panose="020B0306030504020204" pitchFamily="34" charset="0"/>
            </a:endParaRPr>
          </a:p>
          <a:p>
            <a:pPr algn="ctr">
              <a:lnSpc>
                <a:spcPct val="110000"/>
              </a:lnSpc>
            </a:pPr>
            <a:r>
              <a:rPr lang="zh-CN" altLang="en-US" sz="4000" dirty="0">
                <a:solidFill>
                  <a:schemeClr val="bg1">
                    <a:lumMod val="85000"/>
                  </a:schemeClr>
                </a:solidFill>
                <a:ea typeface="Roboto" panose="02000000000000000000" pitchFamily="2" charset="0"/>
                <a:cs typeface="Open Sans Light" panose="020B0306030504020204" pitchFamily="34" charset="0"/>
              </a:rPr>
              <a:t>大数据与人工智能</a:t>
            </a:r>
            <a:endParaRPr lang="zh-CN" altLang="en-US" sz="4000" dirty="0">
              <a:solidFill>
                <a:schemeClr val="accent1">
                  <a:lumMod val="75000"/>
                </a:schemeClr>
              </a:solidFill>
              <a:ea typeface="Roboto" panose="02000000000000000000" pitchFamily="2" charset="0"/>
              <a:cs typeface="Open Sans Light" panose="020B0306030504020204" pitchFamily="34" charset="0"/>
            </a:endParaRPr>
          </a:p>
        </p:txBody>
      </p:sp>
      <p:grpSp>
        <p:nvGrpSpPr>
          <p:cNvPr id="23" name="Group 22"/>
          <p:cNvGrpSpPr/>
          <p:nvPr/>
        </p:nvGrpSpPr>
        <p:grpSpPr>
          <a:xfrm>
            <a:off x="2440343" y="2908180"/>
            <a:ext cx="6696000" cy="45719"/>
            <a:chOff x="7397791" y="3750948"/>
            <a:chExt cx="1260000" cy="59682"/>
          </a:xfrm>
        </p:grpSpPr>
        <p:sp>
          <p:nvSpPr>
            <p:cNvPr id="24" name="Rectangle 23"/>
            <p:cNvSpPr/>
            <p:nvPr/>
          </p:nvSpPr>
          <p:spPr>
            <a:xfrm>
              <a:off x="7397791" y="3750948"/>
              <a:ext cx="540000"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Rectangle 24"/>
            <p:cNvSpPr/>
            <p:nvPr/>
          </p:nvSpPr>
          <p:spPr>
            <a:xfrm>
              <a:off x="8117791" y="3750948"/>
              <a:ext cx="540000"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Rectangle 25"/>
            <p:cNvSpPr/>
            <p:nvPr/>
          </p:nvSpPr>
          <p:spPr>
            <a:xfrm>
              <a:off x="7937791" y="3752572"/>
              <a:ext cx="180000" cy="5805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AC48F855-E4F7-41EF-AF97-B054ADBFA093}"/>
              </a:ext>
            </a:extLst>
          </p:cNvPr>
          <p:cNvSpPr txBox="1">
            <a:spLocks noChangeArrowheads="1"/>
          </p:cNvSpPr>
          <p:nvPr/>
        </p:nvSpPr>
        <p:spPr bwMode="auto">
          <a:xfrm>
            <a:off x="-12196" y="388198"/>
            <a:ext cx="12226779" cy="717889"/>
          </a:xfrm>
          <a:prstGeom prst="rect">
            <a:avLst/>
          </a:prstGeom>
          <a:noFill/>
          <a:ln w="9525">
            <a:noFill/>
            <a:miter lim="800000"/>
          </a:ln>
        </p:spPr>
        <p:txBody>
          <a:bodyPr wrap="square" lIns="60960" tIns="30480" rIns="60960" bIns="30480">
            <a:spAutoFit/>
          </a:bodyPr>
          <a:lstStyle/>
          <a:p>
            <a:pPr algn="ctr" defTabSz="1450340"/>
            <a:r>
              <a:rPr lang="zh-CN" altLang="en-US" sz="4265" b="1" spc="-200" dirty="0">
                <a:solidFill>
                  <a:schemeClr val="bg1"/>
                </a:solidFill>
                <a:latin typeface="Open Sans" pitchFamily="34" charset="0"/>
                <a:ea typeface="Open Sans" pitchFamily="34" charset="0"/>
                <a:cs typeface="Open Sans" pitchFamily="34" charset="0"/>
              </a:rPr>
              <a:t>这些数据是怎样来的</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03290" y="1659229"/>
            <a:ext cx="7185421" cy="3465063"/>
            <a:chOff x="2470933" y="1659229"/>
            <a:chExt cx="7185421" cy="3465063"/>
          </a:xfrm>
        </p:grpSpPr>
        <p:sp>
          <p:nvSpPr>
            <p:cNvPr id="3" name="椭圆 2"/>
            <p:cNvSpPr/>
            <p:nvPr/>
          </p:nvSpPr>
          <p:spPr>
            <a:xfrm>
              <a:off x="4494269" y="1680454"/>
              <a:ext cx="1400871" cy="1400869"/>
            </a:xfrm>
            <a:prstGeom prst="ellipse">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椭圆 3"/>
            <p:cNvSpPr/>
            <p:nvPr/>
          </p:nvSpPr>
          <p:spPr>
            <a:xfrm>
              <a:off x="2662637" y="2341671"/>
              <a:ext cx="2298124" cy="2298124"/>
            </a:xfrm>
            <a:prstGeom prst="ellipse">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椭圆 4"/>
            <p:cNvSpPr/>
            <p:nvPr/>
          </p:nvSpPr>
          <p:spPr>
            <a:xfrm>
              <a:off x="3605711" y="2282671"/>
              <a:ext cx="1896663" cy="1896663"/>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p:nvSpPr>
          <p:spPr>
            <a:xfrm>
              <a:off x="4738862" y="4547777"/>
              <a:ext cx="576517" cy="57651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椭圆 6"/>
            <p:cNvSpPr/>
            <p:nvPr/>
          </p:nvSpPr>
          <p:spPr>
            <a:xfrm>
              <a:off x="5459288" y="1659229"/>
              <a:ext cx="416865" cy="41686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p:nvSpPr>
          <p:spPr>
            <a:xfrm>
              <a:off x="2673836" y="2704179"/>
              <a:ext cx="372977" cy="372976"/>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p:nvSpPr>
          <p:spPr>
            <a:xfrm>
              <a:off x="3547377" y="1744308"/>
              <a:ext cx="267201" cy="267200"/>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2470933" y="3683732"/>
              <a:ext cx="925275" cy="92527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TextBox 66"/>
            <p:cNvSpPr txBox="1"/>
            <p:nvPr/>
          </p:nvSpPr>
          <p:spPr>
            <a:xfrm>
              <a:off x="3766956" y="2704179"/>
              <a:ext cx="1574171" cy="1077218"/>
            </a:xfrm>
            <a:prstGeom prst="rect">
              <a:avLst/>
            </a:prstGeom>
            <a:noFill/>
          </p:spPr>
          <p:txBody>
            <a:bodyPr wrap="square" rtlCol="0">
              <a:spAutoFit/>
            </a:bodyPr>
            <a:lstStyle/>
            <a:p>
              <a:pPr algn="ctr"/>
              <a:r>
                <a:rPr lang="en-US" altLang="zh-CN" sz="6400" dirty="0">
                  <a:solidFill>
                    <a:schemeClr val="bg1"/>
                  </a:solidFill>
                  <a:latin typeface="Impact" panose="020B0806030902050204" pitchFamily="34" charset="0"/>
                </a:rPr>
                <a:t>02</a:t>
              </a:r>
              <a:endParaRPr lang="zh-CN" altLang="en-US" sz="6400" dirty="0">
                <a:solidFill>
                  <a:schemeClr val="bg1"/>
                </a:solidFill>
                <a:latin typeface="Impact" panose="020B0806030902050204" pitchFamily="34" charset="0"/>
              </a:endParaRPr>
            </a:p>
          </p:txBody>
        </p:sp>
        <p:grpSp>
          <p:nvGrpSpPr>
            <p:cNvPr id="12" name="组合 11"/>
            <p:cNvGrpSpPr/>
            <p:nvPr/>
          </p:nvGrpSpPr>
          <p:grpSpPr>
            <a:xfrm>
              <a:off x="4917786" y="4707644"/>
              <a:ext cx="235557" cy="275709"/>
              <a:chOff x="-271462" y="-2203450"/>
              <a:chExt cx="698500" cy="817563"/>
            </a:xfrm>
          </p:grpSpPr>
          <p:sp>
            <p:nvSpPr>
              <p:cNvPr id="19" name="Oval 6"/>
              <p:cNvSpPr>
                <a:spLocks noChangeArrowheads="1"/>
              </p:cNvSpPr>
              <p:nvPr/>
            </p:nvSpPr>
            <p:spPr bwMode="auto">
              <a:xfrm>
                <a:off x="-106362" y="-2203450"/>
                <a:ext cx="127000" cy="158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 name="Freeform 7"/>
              <p:cNvSpPr>
                <a:spLocks noEditPoints="1"/>
              </p:cNvSpPr>
              <p:nvPr/>
            </p:nvSpPr>
            <p:spPr bwMode="auto">
              <a:xfrm>
                <a:off x="-271462" y="-2030412"/>
                <a:ext cx="454025" cy="641350"/>
              </a:xfrm>
              <a:custGeom>
                <a:avLst/>
                <a:gdLst>
                  <a:gd name="T0" fmla="*/ 120 w 121"/>
                  <a:gd name="T1" fmla="*/ 26 h 171"/>
                  <a:gd name="T2" fmla="*/ 120 w 121"/>
                  <a:gd name="T3" fmla="*/ 26 h 171"/>
                  <a:gd name="T4" fmla="*/ 114 w 121"/>
                  <a:gd name="T5" fmla="*/ 21 h 171"/>
                  <a:gd name="T6" fmla="*/ 90 w 121"/>
                  <a:gd name="T7" fmla="*/ 3 h 171"/>
                  <a:gd name="T8" fmla="*/ 84 w 121"/>
                  <a:gd name="T9" fmla="*/ 1 h 171"/>
                  <a:gd name="T10" fmla="*/ 75 w 121"/>
                  <a:gd name="T11" fmla="*/ 1 h 171"/>
                  <a:gd name="T12" fmla="*/ 74 w 121"/>
                  <a:gd name="T13" fmla="*/ 11 h 171"/>
                  <a:gd name="T14" fmla="*/ 67 w 121"/>
                  <a:gd name="T15" fmla="*/ 42 h 171"/>
                  <a:gd name="T16" fmla="*/ 67 w 121"/>
                  <a:gd name="T17" fmla="*/ 7 h 171"/>
                  <a:gd name="T18" fmla="*/ 58 w 121"/>
                  <a:gd name="T19" fmla="*/ 0 h 171"/>
                  <a:gd name="T20" fmla="*/ 57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2 w 121"/>
                  <a:gd name="T33" fmla="*/ 35 h 171"/>
                  <a:gd name="T34" fmla="*/ 1 w 121"/>
                  <a:gd name="T35" fmla="*/ 48 h 171"/>
                  <a:gd name="T36" fmla="*/ 1 w 121"/>
                  <a:gd name="T37" fmla="*/ 48 h 171"/>
                  <a:gd name="T38" fmla="*/ 2 w 121"/>
                  <a:gd name="T39" fmla="*/ 50 h 171"/>
                  <a:gd name="T40" fmla="*/ 6 w 121"/>
                  <a:gd name="T41" fmla="*/ 57 h 171"/>
                  <a:gd name="T42" fmla="*/ 20 w 121"/>
                  <a:gd name="T43" fmla="*/ 84 h 171"/>
                  <a:gd name="T44" fmla="*/ 32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3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0" y="26"/>
                    </a:cubicBezTo>
                    <a:cubicBezTo>
                      <a:pt x="120" y="26"/>
                      <a:pt x="120" y="26"/>
                      <a:pt x="120"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0"/>
                      <a:pt x="75" y="0"/>
                    </a:cubicBezTo>
                    <a:cubicBezTo>
                      <a:pt x="75" y="1"/>
                      <a:pt x="75" y="1"/>
                      <a:pt x="75"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7" y="9"/>
                      <a:pt x="57" y="9"/>
                      <a:pt x="57" y="9"/>
                    </a:cubicBezTo>
                    <a:cubicBezTo>
                      <a:pt x="56" y="42"/>
                      <a:pt x="56" y="42"/>
                      <a:pt x="56" y="42"/>
                    </a:cubicBezTo>
                    <a:cubicBezTo>
                      <a:pt x="45" y="18"/>
                      <a:pt x="45" y="18"/>
                      <a:pt x="45" y="18"/>
                    </a:cubicBezTo>
                    <a:cubicBezTo>
                      <a:pt x="49" y="11"/>
                      <a:pt x="49" y="11"/>
                      <a:pt x="49" y="11"/>
                    </a:cubicBezTo>
                    <a:cubicBezTo>
                      <a:pt x="40" y="7"/>
                      <a:pt x="40" y="7"/>
                      <a:pt x="40" y="7"/>
                    </a:cubicBezTo>
                    <a:cubicBezTo>
                      <a:pt x="47" y="0"/>
                      <a:pt x="47" y="0"/>
                      <a:pt x="47" y="0"/>
                    </a:cubicBezTo>
                    <a:cubicBezTo>
                      <a:pt x="47" y="0"/>
                      <a:pt x="47" y="0"/>
                      <a:pt x="47" y="0"/>
                    </a:cubicBezTo>
                    <a:cubicBezTo>
                      <a:pt x="44" y="0"/>
                      <a:pt x="42" y="1"/>
                      <a:pt x="39" y="1"/>
                    </a:cubicBezTo>
                    <a:cubicBezTo>
                      <a:pt x="39" y="1"/>
                      <a:pt x="38" y="1"/>
                      <a:pt x="38" y="1"/>
                    </a:cubicBezTo>
                    <a:cubicBezTo>
                      <a:pt x="36" y="1"/>
                      <a:pt x="33" y="3"/>
                      <a:pt x="31" y="5"/>
                    </a:cubicBezTo>
                    <a:cubicBezTo>
                      <a:pt x="3" y="35"/>
                      <a:pt x="3" y="35"/>
                      <a:pt x="3" y="35"/>
                    </a:cubicBezTo>
                    <a:cubicBezTo>
                      <a:pt x="2" y="35"/>
                      <a:pt x="2" y="35"/>
                      <a:pt x="2" y="35"/>
                    </a:cubicBezTo>
                    <a:cubicBezTo>
                      <a:pt x="2" y="35"/>
                      <a:pt x="2" y="35"/>
                      <a:pt x="2" y="35"/>
                    </a:cubicBezTo>
                    <a:cubicBezTo>
                      <a:pt x="0" y="60"/>
                      <a:pt x="2" y="42"/>
                      <a:pt x="1" y="48"/>
                    </a:cubicBezTo>
                    <a:cubicBezTo>
                      <a:pt x="1" y="48"/>
                      <a:pt x="1" y="48"/>
                      <a:pt x="1" y="48"/>
                    </a:cubicBezTo>
                    <a:cubicBezTo>
                      <a:pt x="1" y="48"/>
                      <a:pt x="1" y="48"/>
                      <a:pt x="1" y="48"/>
                    </a:cubicBezTo>
                    <a:cubicBezTo>
                      <a:pt x="1" y="48"/>
                      <a:pt x="1" y="48"/>
                      <a:pt x="1" y="48"/>
                    </a:cubicBezTo>
                    <a:cubicBezTo>
                      <a:pt x="2" y="49"/>
                      <a:pt x="2" y="49"/>
                      <a:pt x="2" y="49"/>
                    </a:cubicBezTo>
                    <a:cubicBezTo>
                      <a:pt x="2" y="50"/>
                      <a:pt x="2" y="50"/>
                      <a:pt x="2" y="50"/>
                    </a:cubicBezTo>
                    <a:cubicBezTo>
                      <a:pt x="3" y="52"/>
                      <a:pt x="3" y="52"/>
                      <a:pt x="3" y="52"/>
                    </a:cubicBezTo>
                    <a:cubicBezTo>
                      <a:pt x="6" y="57"/>
                      <a:pt x="6" y="57"/>
                      <a:pt x="6" y="57"/>
                    </a:cubicBezTo>
                    <a:cubicBezTo>
                      <a:pt x="10" y="66"/>
                      <a:pt x="10" y="66"/>
                      <a:pt x="10" y="66"/>
                    </a:cubicBezTo>
                    <a:cubicBezTo>
                      <a:pt x="20" y="84"/>
                      <a:pt x="20" y="84"/>
                      <a:pt x="20" y="84"/>
                    </a:cubicBezTo>
                    <a:cubicBezTo>
                      <a:pt x="24" y="82"/>
                      <a:pt x="28" y="80"/>
                      <a:pt x="33" y="78"/>
                    </a:cubicBezTo>
                    <a:cubicBezTo>
                      <a:pt x="32" y="82"/>
                      <a:pt x="32" y="86"/>
                      <a:pt x="32" y="90"/>
                    </a:cubicBezTo>
                    <a:cubicBezTo>
                      <a:pt x="32" y="90"/>
                      <a:pt x="32" y="90"/>
                      <a:pt x="32" y="90"/>
                    </a:cubicBezTo>
                    <a:cubicBezTo>
                      <a:pt x="33" y="90"/>
                      <a:pt x="34" y="90"/>
                      <a:pt x="35" y="90"/>
                    </a:cubicBezTo>
                    <a:cubicBezTo>
                      <a:pt x="37" y="171"/>
                      <a:pt x="37" y="171"/>
                      <a:pt x="37" y="171"/>
                    </a:cubicBezTo>
                    <a:cubicBezTo>
                      <a:pt x="60" y="171"/>
                      <a:pt x="60" y="171"/>
                      <a:pt x="60" y="171"/>
                    </a:cubicBezTo>
                    <a:cubicBezTo>
                      <a:pt x="60" y="161"/>
                      <a:pt x="60" y="147"/>
                      <a:pt x="60" y="134"/>
                    </a:cubicBezTo>
                    <a:cubicBezTo>
                      <a:pt x="57" y="127"/>
                      <a:pt x="56" y="118"/>
                      <a:pt x="56" y="110"/>
                    </a:cubicBezTo>
                    <a:cubicBezTo>
                      <a:pt x="56" y="73"/>
                      <a:pt x="84" y="44"/>
                      <a:pt x="120" y="42"/>
                    </a:cubicBezTo>
                    <a:close/>
                    <a:moveTo>
                      <a:pt x="89" y="33"/>
                    </a:moveTo>
                    <a:cubicBezTo>
                      <a:pt x="89" y="31"/>
                      <a:pt x="89" y="29"/>
                      <a:pt x="89" y="27"/>
                    </a:cubicBezTo>
                    <a:cubicBezTo>
                      <a:pt x="93" y="31"/>
                      <a:pt x="93" y="31"/>
                      <a:pt x="93" y="31"/>
                    </a:cubicBezTo>
                    <a:cubicBezTo>
                      <a:pt x="95" y="33"/>
                      <a:pt x="95" y="33"/>
                      <a:pt x="95" y="33"/>
                    </a:cubicBezTo>
                    <a:cubicBezTo>
                      <a:pt x="75" y="45"/>
                      <a:pt x="75" y="45"/>
                      <a:pt x="75" y="45"/>
                    </a:cubicBezTo>
                    <a:cubicBezTo>
                      <a:pt x="73" y="42"/>
                      <a:pt x="73" y="42"/>
                      <a:pt x="73" y="42"/>
                    </a:cubicBezTo>
                    <a:lnTo>
                      <a:pt x="89" y="33"/>
                    </a:lnTo>
                    <a:close/>
                    <a:moveTo>
                      <a:pt x="33" y="60"/>
                    </a:moveTo>
                    <a:cubicBezTo>
                      <a:pt x="30" y="55"/>
                      <a:pt x="30" y="55"/>
                      <a:pt x="30" y="55"/>
                    </a:cubicBezTo>
                    <a:cubicBezTo>
                      <a:pt x="25" y="46"/>
                      <a:pt x="25" y="46"/>
                      <a:pt x="25" y="46"/>
                    </a:cubicBezTo>
                    <a:cubicBezTo>
                      <a:pt x="23" y="44"/>
                      <a:pt x="23" y="44"/>
                      <a:pt x="23" y="44"/>
                    </a:cubicBezTo>
                    <a:cubicBezTo>
                      <a:pt x="34" y="31"/>
                      <a:pt x="34" y="31"/>
                      <a:pt x="34" y="31"/>
                    </a:cubicBezTo>
                    <a:cubicBezTo>
                      <a:pt x="33" y="41"/>
                      <a:pt x="33" y="50"/>
                      <a:pt x="33"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 name="Freeform 8"/>
              <p:cNvSpPr/>
              <p:nvPr/>
            </p:nvSpPr>
            <p:spPr bwMode="auto">
              <a:xfrm>
                <a:off x="-31750" y="-1498600"/>
                <a:ext cx="90488" cy="109538"/>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2" name="Freeform 9"/>
              <p:cNvSpPr>
                <a:spLocks noEditPoints="1"/>
              </p:cNvSpPr>
              <p:nvPr/>
            </p:nvSpPr>
            <p:spPr bwMode="auto">
              <a:xfrm>
                <a:off x="-38100" y="-1851025"/>
                <a:ext cx="465138" cy="465138"/>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68 w 124"/>
                  <a:gd name="T11" fmla="*/ 112 h 124"/>
                  <a:gd name="T12" fmla="*/ 68 w 124"/>
                  <a:gd name="T13" fmla="*/ 100 h 124"/>
                  <a:gd name="T14" fmla="*/ 62 w 124"/>
                  <a:gd name="T15" fmla="*/ 101 h 124"/>
                  <a:gd name="T16" fmla="*/ 56 w 124"/>
                  <a:gd name="T17" fmla="*/ 100 h 124"/>
                  <a:gd name="T18" fmla="*/ 56 w 124"/>
                  <a:gd name="T19" fmla="*/ 112 h 124"/>
                  <a:gd name="T20" fmla="*/ 12 w 124"/>
                  <a:gd name="T21" fmla="*/ 67 h 124"/>
                  <a:gd name="T22" fmla="*/ 24 w 124"/>
                  <a:gd name="T23" fmla="*/ 67 h 124"/>
                  <a:gd name="T24" fmla="*/ 23 w 124"/>
                  <a:gd name="T25" fmla="*/ 62 h 124"/>
                  <a:gd name="T26" fmla="*/ 24 w 124"/>
                  <a:gd name="T27" fmla="*/ 56 h 124"/>
                  <a:gd name="T28" fmla="*/ 12 w 124"/>
                  <a:gd name="T29" fmla="*/ 56 h 124"/>
                  <a:gd name="T30" fmla="*/ 56 w 124"/>
                  <a:gd name="T31" fmla="*/ 11 h 124"/>
                  <a:gd name="T32" fmla="*/ 56 w 124"/>
                  <a:gd name="T33" fmla="*/ 23 h 124"/>
                  <a:gd name="T34" fmla="*/ 62 w 124"/>
                  <a:gd name="T35" fmla="*/ 23 h 124"/>
                  <a:gd name="T36" fmla="*/ 68 w 124"/>
                  <a:gd name="T37" fmla="*/ 23 h 124"/>
                  <a:gd name="T38" fmla="*/ 68 w 124"/>
                  <a:gd name="T39" fmla="*/ 11 h 124"/>
                  <a:gd name="T40" fmla="*/ 112 w 124"/>
                  <a:gd name="T41" fmla="*/ 56 h 124"/>
                  <a:gd name="T42" fmla="*/ 101 w 124"/>
                  <a:gd name="T43" fmla="*/ 56 h 124"/>
                  <a:gd name="T44" fmla="*/ 101 w 124"/>
                  <a:gd name="T45" fmla="*/ 62 h 124"/>
                  <a:gd name="T46" fmla="*/ 101 w 124"/>
                  <a:gd name="T47" fmla="*/ 67 h 124"/>
                  <a:gd name="T48" fmla="*/ 112 w 124"/>
                  <a:gd name="T49" fmla="*/ 67 h 124"/>
                  <a:gd name="T50" fmla="*/ 68 w 124"/>
                  <a:gd name="T51"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68" y="112"/>
                    </a:moveTo>
                    <a:cubicBezTo>
                      <a:pt x="68" y="100"/>
                      <a:pt x="68" y="100"/>
                      <a:pt x="68" y="100"/>
                    </a:cubicBezTo>
                    <a:cubicBezTo>
                      <a:pt x="66" y="100"/>
                      <a:pt x="64" y="101"/>
                      <a:pt x="62" y="101"/>
                    </a:cubicBezTo>
                    <a:cubicBezTo>
                      <a:pt x="60" y="101"/>
                      <a:pt x="58" y="100"/>
                      <a:pt x="56" y="100"/>
                    </a:cubicBezTo>
                    <a:cubicBezTo>
                      <a:pt x="56" y="112"/>
                      <a:pt x="56" y="112"/>
                      <a:pt x="56" y="112"/>
                    </a:cubicBezTo>
                    <a:cubicBezTo>
                      <a:pt x="33" y="109"/>
                      <a:pt x="15" y="91"/>
                      <a:pt x="12" y="67"/>
                    </a:cubicBezTo>
                    <a:cubicBezTo>
                      <a:pt x="24" y="67"/>
                      <a:pt x="24" y="67"/>
                      <a:pt x="24" y="67"/>
                    </a:cubicBezTo>
                    <a:cubicBezTo>
                      <a:pt x="23" y="66"/>
                      <a:pt x="23" y="64"/>
                      <a:pt x="23" y="62"/>
                    </a:cubicBezTo>
                    <a:cubicBezTo>
                      <a:pt x="23" y="60"/>
                      <a:pt x="23" y="58"/>
                      <a:pt x="24" y="56"/>
                    </a:cubicBezTo>
                    <a:cubicBezTo>
                      <a:pt x="12" y="56"/>
                      <a:pt x="12" y="56"/>
                      <a:pt x="12" y="56"/>
                    </a:cubicBezTo>
                    <a:cubicBezTo>
                      <a:pt x="15" y="33"/>
                      <a:pt x="33" y="14"/>
                      <a:pt x="56" y="11"/>
                    </a:cubicBezTo>
                    <a:cubicBezTo>
                      <a:pt x="56" y="23"/>
                      <a:pt x="56" y="23"/>
                      <a:pt x="56" y="23"/>
                    </a:cubicBezTo>
                    <a:cubicBezTo>
                      <a:pt x="58" y="23"/>
                      <a:pt x="60" y="23"/>
                      <a:pt x="62" y="23"/>
                    </a:cubicBezTo>
                    <a:cubicBezTo>
                      <a:pt x="64" y="23"/>
                      <a:pt x="66" y="23"/>
                      <a:pt x="68" y="23"/>
                    </a:cubicBezTo>
                    <a:cubicBezTo>
                      <a:pt x="68" y="11"/>
                      <a:pt x="68" y="11"/>
                      <a:pt x="68" y="11"/>
                    </a:cubicBezTo>
                    <a:cubicBezTo>
                      <a:pt x="91" y="14"/>
                      <a:pt x="109" y="33"/>
                      <a:pt x="112" y="56"/>
                    </a:cubicBezTo>
                    <a:cubicBezTo>
                      <a:pt x="101" y="56"/>
                      <a:pt x="101" y="56"/>
                      <a:pt x="101" y="56"/>
                    </a:cubicBezTo>
                    <a:cubicBezTo>
                      <a:pt x="101" y="58"/>
                      <a:pt x="101" y="60"/>
                      <a:pt x="101" y="62"/>
                    </a:cubicBezTo>
                    <a:cubicBezTo>
                      <a:pt x="101" y="64"/>
                      <a:pt x="101" y="66"/>
                      <a:pt x="101" y="67"/>
                    </a:cubicBezTo>
                    <a:cubicBezTo>
                      <a:pt x="112" y="67"/>
                      <a:pt x="112" y="67"/>
                      <a:pt x="112" y="67"/>
                    </a:cubicBezTo>
                    <a:cubicBezTo>
                      <a:pt x="109" y="91"/>
                      <a:pt x="91" y="109"/>
                      <a:pt x="68" y="1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3" name="Freeform 10"/>
              <p:cNvSpPr/>
              <p:nvPr/>
            </p:nvSpPr>
            <p:spPr bwMode="auto">
              <a:xfrm>
                <a:off x="100013" y="-1779587"/>
                <a:ext cx="33338" cy="38100"/>
              </a:xfrm>
              <a:custGeom>
                <a:avLst/>
                <a:gdLst>
                  <a:gd name="T0" fmla="*/ 3 w 9"/>
                  <a:gd name="T1" fmla="*/ 10 h 10"/>
                  <a:gd name="T2" fmla="*/ 9 w 9"/>
                  <a:gd name="T3" fmla="*/ 7 h 10"/>
                  <a:gd name="T4" fmla="*/ 6 w 9"/>
                  <a:gd name="T5" fmla="*/ 2 h 10"/>
                  <a:gd name="T6" fmla="*/ 3 w 9"/>
                  <a:gd name="T7" fmla="*/ 0 h 10"/>
                  <a:gd name="T8" fmla="*/ 2 w 9"/>
                  <a:gd name="T9" fmla="*/ 1 h 10"/>
                  <a:gd name="T10" fmla="*/ 0 w 9"/>
                  <a:gd name="T11" fmla="*/ 3 h 10"/>
                  <a:gd name="T12" fmla="*/ 1 w 9"/>
                  <a:gd name="T13" fmla="*/ 5 h 10"/>
                  <a:gd name="T14" fmla="*/ 3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10"/>
                    </a:moveTo>
                    <a:cubicBezTo>
                      <a:pt x="5" y="9"/>
                      <a:pt x="7" y="8"/>
                      <a:pt x="9" y="7"/>
                    </a:cubicBezTo>
                    <a:cubicBezTo>
                      <a:pt x="6" y="2"/>
                      <a:pt x="6" y="2"/>
                      <a:pt x="6" y="2"/>
                    </a:cubicBezTo>
                    <a:cubicBezTo>
                      <a:pt x="5" y="1"/>
                      <a:pt x="4" y="0"/>
                      <a:pt x="3" y="0"/>
                    </a:cubicBezTo>
                    <a:cubicBezTo>
                      <a:pt x="3" y="0"/>
                      <a:pt x="2" y="1"/>
                      <a:pt x="2" y="1"/>
                    </a:cubicBezTo>
                    <a:cubicBezTo>
                      <a:pt x="1" y="1"/>
                      <a:pt x="0" y="2"/>
                      <a:pt x="0" y="3"/>
                    </a:cubicBezTo>
                    <a:cubicBezTo>
                      <a:pt x="0" y="3"/>
                      <a:pt x="0" y="4"/>
                      <a:pt x="1" y="5"/>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4" name="Freeform 11"/>
              <p:cNvSpPr/>
              <p:nvPr/>
            </p:nvSpPr>
            <p:spPr bwMode="auto">
              <a:xfrm>
                <a:off x="254000" y="-1779587"/>
                <a:ext cx="33338" cy="38100"/>
              </a:xfrm>
              <a:custGeom>
                <a:avLst/>
                <a:gdLst>
                  <a:gd name="T0" fmla="*/ 7 w 9"/>
                  <a:gd name="T1" fmla="*/ 1 h 10"/>
                  <a:gd name="T2" fmla="*/ 6 w 9"/>
                  <a:gd name="T3" fmla="*/ 0 h 10"/>
                  <a:gd name="T4" fmla="*/ 3 w 9"/>
                  <a:gd name="T5" fmla="*/ 2 h 10"/>
                  <a:gd name="T6" fmla="*/ 0 w 9"/>
                  <a:gd name="T7" fmla="*/ 7 h 10"/>
                  <a:gd name="T8" fmla="*/ 6 w 9"/>
                  <a:gd name="T9" fmla="*/ 10 h 10"/>
                  <a:gd name="T10" fmla="*/ 9 w 9"/>
                  <a:gd name="T11" fmla="*/ 5 h 10"/>
                  <a:gd name="T12" fmla="*/ 7 w 9"/>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7" y="1"/>
                    </a:moveTo>
                    <a:cubicBezTo>
                      <a:pt x="7" y="1"/>
                      <a:pt x="7" y="0"/>
                      <a:pt x="6" y="0"/>
                    </a:cubicBezTo>
                    <a:cubicBezTo>
                      <a:pt x="5" y="0"/>
                      <a:pt x="4" y="1"/>
                      <a:pt x="3" y="2"/>
                    </a:cubicBezTo>
                    <a:cubicBezTo>
                      <a:pt x="0" y="7"/>
                      <a:pt x="0" y="7"/>
                      <a:pt x="0" y="7"/>
                    </a:cubicBezTo>
                    <a:cubicBezTo>
                      <a:pt x="2" y="8"/>
                      <a:pt x="4" y="9"/>
                      <a:pt x="6" y="10"/>
                    </a:cubicBezTo>
                    <a:cubicBezTo>
                      <a:pt x="9" y="5"/>
                      <a:pt x="9" y="5"/>
                      <a:pt x="9" y="5"/>
                    </a:cubicBezTo>
                    <a:cubicBezTo>
                      <a:pt x="9" y="3"/>
                      <a:pt x="9" y="2"/>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5" name="Freeform 12"/>
              <p:cNvSpPr/>
              <p:nvPr/>
            </p:nvSpPr>
            <p:spPr bwMode="auto">
              <a:xfrm>
                <a:off x="314325" y="-1716087"/>
                <a:ext cx="33338" cy="30163"/>
              </a:xfrm>
              <a:custGeom>
                <a:avLst/>
                <a:gdLst>
                  <a:gd name="T0" fmla="*/ 8 w 9"/>
                  <a:gd name="T1" fmla="*/ 6 h 8"/>
                  <a:gd name="T2" fmla="*/ 9 w 9"/>
                  <a:gd name="T3" fmla="*/ 4 h 8"/>
                  <a:gd name="T4" fmla="*/ 9 w 9"/>
                  <a:gd name="T5" fmla="*/ 1 h 8"/>
                  <a:gd name="T6" fmla="*/ 6 w 9"/>
                  <a:gd name="T7" fmla="*/ 0 h 8"/>
                  <a:gd name="T8" fmla="*/ 5 w 9"/>
                  <a:gd name="T9" fmla="*/ 0 h 8"/>
                  <a:gd name="T10" fmla="*/ 0 w 9"/>
                  <a:gd name="T11" fmla="*/ 3 h 8"/>
                  <a:gd name="T12" fmla="*/ 3 w 9"/>
                  <a:gd name="T13" fmla="*/ 8 h 8"/>
                  <a:gd name="T14" fmla="*/ 8 w 9"/>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8" y="6"/>
                    </a:moveTo>
                    <a:cubicBezTo>
                      <a:pt x="8" y="5"/>
                      <a:pt x="9" y="5"/>
                      <a:pt x="9" y="4"/>
                    </a:cubicBezTo>
                    <a:cubicBezTo>
                      <a:pt x="9" y="3"/>
                      <a:pt x="9" y="2"/>
                      <a:pt x="9" y="1"/>
                    </a:cubicBezTo>
                    <a:cubicBezTo>
                      <a:pt x="8" y="1"/>
                      <a:pt x="7" y="0"/>
                      <a:pt x="6" y="0"/>
                    </a:cubicBezTo>
                    <a:cubicBezTo>
                      <a:pt x="6" y="0"/>
                      <a:pt x="5" y="0"/>
                      <a:pt x="5" y="0"/>
                    </a:cubicBezTo>
                    <a:cubicBezTo>
                      <a:pt x="0" y="3"/>
                      <a:pt x="0" y="3"/>
                      <a:pt x="0" y="3"/>
                    </a:cubicBezTo>
                    <a:cubicBezTo>
                      <a:pt x="1" y="5"/>
                      <a:pt x="2" y="7"/>
                      <a:pt x="3" y="8"/>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6" name="Freeform 13"/>
              <p:cNvSpPr/>
              <p:nvPr/>
            </p:nvSpPr>
            <p:spPr bwMode="auto">
              <a:xfrm>
                <a:off x="39688" y="-1716087"/>
                <a:ext cx="33338" cy="30163"/>
              </a:xfrm>
              <a:custGeom>
                <a:avLst/>
                <a:gdLst>
                  <a:gd name="T0" fmla="*/ 3 w 9"/>
                  <a:gd name="T1" fmla="*/ 0 h 8"/>
                  <a:gd name="T2" fmla="*/ 0 w 9"/>
                  <a:gd name="T3" fmla="*/ 1 h 8"/>
                  <a:gd name="T4" fmla="*/ 0 w 9"/>
                  <a:gd name="T5" fmla="*/ 4 h 8"/>
                  <a:gd name="T6" fmla="*/ 1 w 9"/>
                  <a:gd name="T7" fmla="*/ 6 h 8"/>
                  <a:gd name="T8" fmla="*/ 6 w 9"/>
                  <a:gd name="T9" fmla="*/ 8 h 8"/>
                  <a:gd name="T10" fmla="*/ 9 w 9"/>
                  <a:gd name="T11" fmla="*/ 3 h 8"/>
                  <a:gd name="T12" fmla="*/ 4 w 9"/>
                  <a:gd name="T13" fmla="*/ 0 h 8"/>
                  <a:gd name="T14" fmla="*/ 3 w 9"/>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3" y="0"/>
                    </a:moveTo>
                    <a:cubicBezTo>
                      <a:pt x="2" y="0"/>
                      <a:pt x="1" y="1"/>
                      <a:pt x="0" y="1"/>
                    </a:cubicBezTo>
                    <a:cubicBezTo>
                      <a:pt x="0" y="2"/>
                      <a:pt x="0" y="3"/>
                      <a:pt x="0" y="4"/>
                    </a:cubicBezTo>
                    <a:cubicBezTo>
                      <a:pt x="0" y="5"/>
                      <a:pt x="1" y="5"/>
                      <a:pt x="1" y="6"/>
                    </a:cubicBezTo>
                    <a:cubicBezTo>
                      <a:pt x="6" y="8"/>
                      <a:pt x="6" y="8"/>
                      <a:pt x="6" y="8"/>
                    </a:cubicBezTo>
                    <a:cubicBezTo>
                      <a:pt x="7" y="7"/>
                      <a:pt x="8" y="5"/>
                      <a:pt x="9" y="3"/>
                    </a:cubicBezTo>
                    <a:cubicBezTo>
                      <a:pt x="4" y="0"/>
                      <a:pt x="4" y="0"/>
                      <a:pt x="4" y="0"/>
                    </a:cubicBezTo>
                    <a:cubicBezTo>
                      <a:pt x="4" y="0"/>
                      <a:pt x="3"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7" name="Freeform 14"/>
              <p:cNvSpPr/>
              <p:nvPr/>
            </p:nvSpPr>
            <p:spPr bwMode="auto">
              <a:xfrm>
                <a:off x="314325" y="-1554162"/>
                <a:ext cx="33338" cy="30163"/>
              </a:xfrm>
              <a:custGeom>
                <a:avLst/>
                <a:gdLst>
                  <a:gd name="T0" fmla="*/ 0 w 9"/>
                  <a:gd name="T1" fmla="*/ 5 h 8"/>
                  <a:gd name="T2" fmla="*/ 5 w 9"/>
                  <a:gd name="T3" fmla="*/ 8 h 8"/>
                  <a:gd name="T4" fmla="*/ 6 w 9"/>
                  <a:gd name="T5" fmla="*/ 8 h 8"/>
                  <a:gd name="T6" fmla="*/ 9 w 9"/>
                  <a:gd name="T7" fmla="*/ 7 h 8"/>
                  <a:gd name="T8" fmla="*/ 9 w 9"/>
                  <a:gd name="T9" fmla="*/ 5 h 8"/>
                  <a:gd name="T10" fmla="*/ 8 w 9"/>
                  <a:gd name="T11" fmla="*/ 3 h 8"/>
                  <a:gd name="T12" fmla="*/ 3 w 9"/>
                  <a:gd name="T13" fmla="*/ 0 h 8"/>
                  <a:gd name="T14" fmla="*/ 0 w 9"/>
                  <a:gd name="T15" fmla="*/ 5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5"/>
                    </a:moveTo>
                    <a:cubicBezTo>
                      <a:pt x="5" y="8"/>
                      <a:pt x="5" y="8"/>
                      <a:pt x="5" y="8"/>
                    </a:cubicBezTo>
                    <a:cubicBezTo>
                      <a:pt x="5" y="8"/>
                      <a:pt x="6" y="8"/>
                      <a:pt x="6" y="8"/>
                    </a:cubicBezTo>
                    <a:cubicBezTo>
                      <a:pt x="7" y="8"/>
                      <a:pt x="8" y="8"/>
                      <a:pt x="9" y="7"/>
                    </a:cubicBezTo>
                    <a:cubicBezTo>
                      <a:pt x="9" y="6"/>
                      <a:pt x="9" y="5"/>
                      <a:pt x="9" y="5"/>
                    </a:cubicBezTo>
                    <a:cubicBezTo>
                      <a:pt x="9" y="4"/>
                      <a:pt x="8" y="3"/>
                      <a:pt x="8" y="3"/>
                    </a:cubicBezTo>
                    <a:cubicBezTo>
                      <a:pt x="3" y="0"/>
                      <a:pt x="3" y="0"/>
                      <a:pt x="3" y="0"/>
                    </a:cubicBezTo>
                    <a:cubicBezTo>
                      <a:pt x="2" y="2"/>
                      <a:pt x="1" y="3"/>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8" name="Freeform 15"/>
              <p:cNvSpPr/>
              <p:nvPr/>
            </p:nvSpPr>
            <p:spPr bwMode="auto">
              <a:xfrm>
                <a:off x="39688" y="-1554162"/>
                <a:ext cx="33338" cy="30163"/>
              </a:xfrm>
              <a:custGeom>
                <a:avLst/>
                <a:gdLst>
                  <a:gd name="T0" fmla="*/ 1 w 9"/>
                  <a:gd name="T1" fmla="*/ 3 h 8"/>
                  <a:gd name="T2" fmla="*/ 0 w 9"/>
                  <a:gd name="T3" fmla="*/ 5 h 8"/>
                  <a:gd name="T4" fmla="*/ 0 w 9"/>
                  <a:gd name="T5" fmla="*/ 7 h 8"/>
                  <a:gd name="T6" fmla="*/ 3 w 9"/>
                  <a:gd name="T7" fmla="*/ 8 h 8"/>
                  <a:gd name="T8" fmla="*/ 4 w 9"/>
                  <a:gd name="T9" fmla="*/ 8 h 8"/>
                  <a:gd name="T10" fmla="*/ 9 w 9"/>
                  <a:gd name="T11" fmla="*/ 5 h 8"/>
                  <a:gd name="T12" fmla="*/ 6 w 9"/>
                  <a:gd name="T13" fmla="*/ 0 h 8"/>
                  <a:gd name="T14" fmla="*/ 1 w 9"/>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1" y="3"/>
                    </a:moveTo>
                    <a:cubicBezTo>
                      <a:pt x="1" y="3"/>
                      <a:pt x="0" y="4"/>
                      <a:pt x="0" y="5"/>
                    </a:cubicBezTo>
                    <a:cubicBezTo>
                      <a:pt x="0" y="5"/>
                      <a:pt x="0" y="6"/>
                      <a:pt x="0" y="7"/>
                    </a:cubicBezTo>
                    <a:cubicBezTo>
                      <a:pt x="1" y="8"/>
                      <a:pt x="2" y="8"/>
                      <a:pt x="3" y="8"/>
                    </a:cubicBezTo>
                    <a:cubicBezTo>
                      <a:pt x="3" y="8"/>
                      <a:pt x="4" y="8"/>
                      <a:pt x="4" y="8"/>
                    </a:cubicBezTo>
                    <a:cubicBezTo>
                      <a:pt x="9" y="5"/>
                      <a:pt x="9" y="5"/>
                      <a:pt x="9" y="5"/>
                    </a:cubicBezTo>
                    <a:cubicBezTo>
                      <a:pt x="8" y="3"/>
                      <a:pt x="7" y="2"/>
                      <a:pt x="6"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9" name="Freeform 16"/>
              <p:cNvSpPr/>
              <p:nvPr/>
            </p:nvSpPr>
            <p:spPr bwMode="auto">
              <a:xfrm>
                <a:off x="254000" y="-1498600"/>
                <a:ext cx="33338" cy="38100"/>
              </a:xfrm>
              <a:custGeom>
                <a:avLst/>
                <a:gdLst>
                  <a:gd name="T0" fmla="*/ 6 w 9"/>
                  <a:gd name="T1" fmla="*/ 0 h 10"/>
                  <a:gd name="T2" fmla="*/ 0 w 9"/>
                  <a:gd name="T3" fmla="*/ 3 h 10"/>
                  <a:gd name="T4" fmla="*/ 3 w 9"/>
                  <a:gd name="T5" fmla="*/ 8 h 10"/>
                  <a:gd name="T6" fmla="*/ 6 w 9"/>
                  <a:gd name="T7" fmla="*/ 10 h 10"/>
                  <a:gd name="T8" fmla="*/ 7 w 9"/>
                  <a:gd name="T9" fmla="*/ 9 h 10"/>
                  <a:gd name="T10" fmla="*/ 9 w 9"/>
                  <a:gd name="T11" fmla="*/ 5 h 10"/>
                  <a:gd name="T12" fmla="*/ 6 w 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0"/>
                    </a:moveTo>
                    <a:cubicBezTo>
                      <a:pt x="4" y="1"/>
                      <a:pt x="2" y="2"/>
                      <a:pt x="0" y="3"/>
                    </a:cubicBezTo>
                    <a:cubicBezTo>
                      <a:pt x="3" y="8"/>
                      <a:pt x="3" y="8"/>
                      <a:pt x="3" y="8"/>
                    </a:cubicBezTo>
                    <a:cubicBezTo>
                      <a:pt x="4" y="9"/>
                      <a:pt x="5" y="10"/>
                      <a:pt x="6" y="10"/>
                    </a:cubicBezTo>
                    <a:cubicBezTo>
                      <a:pt x="7" y="10"/>
                      <a:pt x="7" y="10"/>
                      <a:pt x="7" y="9"/>
                    </a:cubicBezTo>
                    <a:cubicBezTo>
                      <a:pt x="9" y="9"/>
                      <a:pt x="9" y="7"/>
                      <a:pt x="9" y="5"/>
                    </a:cubicBez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 name="Freeform 17"/>
              <p:cNvSpPr/>
              <p:nvPr/>
            </p:nvSpPr>
            <p:spPr bwMode="auto">
              <a:xfrm>
                <a:off x="100013" y="-1498600"/>
                <a:ext cx="33338" cy="38100"/>
              </a:xfrm>
              <a:custGeom>
                <a:avLst/>
                <a:gdLst>
                  <a:gd name="T0" fmla="*/ 1 w 9"/>
                  <a:gd name="T1" fmla="*/ 5 h 10"/>
                  <a:gd name="T2" fmla="*/ 0 w 9"/>
                  <a:gd name="T3" fmla="*/ 8 h 10"/>
                  <a:gd name="T4" fmla="*/ 2 w 9"/>
                  <a:gd name="T5" fmla="*/ 9 h 10"/>
                  <a:gd name="T6" fmla="*/ 3 w 9"/>
                  <a:gd name="T7" fmla="*/ 10 h 10"/>
                  <a:gd name="T8" fmla="*/ 6 w 9"/>
                  <a:gd name="T9" fmla="*/ 8 h 10"/>
                  <a:gd name="T10" fmla="*/ 9 w 9"/>
                  <a:gd name="T11" fmla="*/ 3 h 10"/>
                  <a:gd name="T12" fmla="*/ 3 w 9"/>
                  <a:gd name="T13" fmla="*/ 0 h 10"/>
                  <a:gd name="T14" fmla="*/ 1 w 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1" y="5"/>
                    </a:moveTo>
                    <a:cubicBezTo>
                      <a:pt x="0" y="6"/>
                      <a:pt x="0" y="7"/>
                      <a:pt x="0" y="8"/>
                    </a:cubicBezTo>
                    <a:cubicBezTo>
                      <a:pt x="0" y="8"/>
                      <a:pt x="1" y="9"/>
                      <a:pt x="2" y="9"/>
                    </a:cubicBezTo>
                    <a:cubicBezTo>
                      <a:pt x="2" y="10"/>
                      <a:pt x="3" y="10"/>
                      <a:pt x="3" y="10"/>
                    </a:cubicBezTo>
                    <a:cubicBezTo>
                      <a:pt x="4" y="10"/>
                      <a:pt x="5" y="9"/>
                      <a:pt x="6" y="8"/>
                    </a:cubicBezTo>
                    <a:cubicBezTo>
                      <a:pt x="9" y="3"/>
                      <a:pt x="9" y="3"/>
                      <a:pt x="9" y="3"/>
                    </a:cubicBezTo>
                    <a:cubicBezTo>
                      <a:pt x="7" y="2"/>
                      <a:pt x="5" y="1"/>
                      <a:pt x="3" y="0"/>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 name="Oval 18"/>
              <p:cNvSpPr>
                <a:spLocks noChangeArrowheads="1"/>
              </p:cNvSpPr>
              <p:nvPr/>
            </p:nvSpPr>
            <p:spPr bwMode="auto">
              <a:xfrm>
                <a:off x="174625" y="-1636712"/>
                <a:ext cx="33338"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 name="Freeform 19"/>
              <p:cNvSpPr/>
              <p:nvPr/>
            </p:nvSpPr>
            <p:spPr bwMode="auto">
              <a:xfrm>
                <a:off x="125413" y="-1733550"/>
                <a:ext cx="82550" cy="96838"/>
              </a:xfrm>
              <a:custGeom>
                <a:avLst/>
                <a:gdLst>
                  <a:gd name="T0" fmla="*/ 22 w 22"/>
                  <a:gd name="T1" fmla="*/ 25 h 26"/>
                  <a:gd name="T2" fmla="*/ 21 w 22"/>
                  <a:gd name="T3" fmla="*/ 7 h 26"/>
                  <a:gd name="T4" fmla="*/ 18 w 22"/>
                  <a:gd name="T5" fmla="*/ 3 h 26"/>
                  <a:gd name="T6" fmla="*/ 14 w 22"/>
                  <a:gd name="T7" fmla="*/ 7 h 26"/>
                  <a:gd name="T8" fmla="*/ 14 w 22"/>
                  <a:gd name="T9" fmla="*/ 17 h 26"/>
                  <a:gd name="T10" fmla="*/ 5 w 22"/>
                  <a:gd name="T11" fmla="*/ 1 h 26"/>
                  <a:gd name="T12" fmla="*/ 2 w 22"/>
                  <a:gd name="T13" fmla="*/ 1 h 26"/>
                  <a:gd name="T14" fmla="*/ 1 w 22"/>
                  <a:gd name="T15" fmla="*/ 4 h 26"/>
                  <a:gd name="T16" fmla="*/ 13 w 22"/>
                  <a:gd name="T17" fmla="*/ 26 h 26"/>
                  <a:gd name="T18" fmla="*/ 18 w 22"/>
                  <a:gd name="T19" fmla="*/ 24 h 26"/>
                  <a:gd name="T20" fmla="*/ 22 w 22"/>
                  <a:gd name="T2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6">
                    <a:moveTo>
                      <a:pt x="22" y="25"/>
                    </a:moveTo>
                    <a:cubicBezTo>
                      <a:pt x="21" y="7"/>
                      <a:pt x="21" y="7"/>
                      <a:pt x="21" y="7"/>
                    </a:cubicBezTo>
                    <a:cubicBezTo>
                      <a:pt x="21" y="5"/>
                      <a:pt x="20" y="3"/>
                      <a:pt x="18" y="3"/>
                    </a:cubicBezTo>
                    <a:cubicBezTo>
                      <a:pt x="15" y="3"/>
                      <a:pt x="14" y="5"/>
                      <a:pt x="14" y="7"/>
                    </a:cubicBezTo>
                    <a:cubicBezTo>
                      <a:pt x="14" y="17"/>
                      <a:pt x="14" y="17"/>
                      <a:pt x="14" y="17"/>
                    </a:cubicBezTo>
                    <a:cubicBezTo>
                      <a:pt x="5" y="1"/>
                      <a:pt x="5" y="1"/>
                      <a:pt x="5" y="1"/>
                    </a:cubicBezTo>
                    <a:cubicBezTo>
                      <a:pt x="4" y="0"/>
                      <a:pt x="3" y="0"/>
                      <a:pt x="2" y="1"/>
                    </a:cubicBezTo>
                    <a:cubicBezTo>
                      <a:pt x="1" y="1"/>
                      <a:pt x="0" y="3"/>
                      <a:pt x="1" y="4"/>
                    </a:cubicBezTo>
                    <a:cubicBezTo>
                      <a:pt x="13" y="26"/>
                      <a:pt x="13" y="26"/>
                      <a:pt x="13" y="26"/>
                    </a:cubicBezTo>
                    <a:cubicBezTo>
                      <a:pt x="14" y="24"/>
                      <a:pt x="16" y="24"/>
                      <a:pt x="18" y="24"/>
                    </a:cubicBezTo>
                    <a:cubicBezTo>
                      <a:pt x="19" y="24"/>
                      <a:pt x="21" y="24"/>
                      <a:pt x="22"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13" name="组合 12"/>
            <p:cNvGrpSpPr/>
            <p:nvPr/>
          </p:nvGrpSpPr>
          <p:grpSpPr>
            <a:xfrm>
              <a:off x="2700999" y="3978410"/>
              <a:ext cx="514719" cy="356117"/>
              <a:chOff x="-5087938" y="1543050"/>
              <a:chExt cx="839788" cy="581025"/>
            </a:xfrm>
          </p:grpSpPr>
          <p:sp>
            <p:nvSpPr>
              <p:cNvPr id="15" name="Freeform 24"/>
              <p:cNvSpPr/>
              <p:nvPr/>
            </p:nvSpPr>
            <p:spPr bwMode="auto">
              <a:xfrm>
                <a:off x="-4859338" y="1831975"/>
                <a:ext cx="509588" cy="292100"/>
              </a:xfrm>
              <a:custGeom>
                <a:avLst/>
                <a:gdLst>
                  <a:gd name="T0" fmla="*/ 101 w 136"/>
                  <a:gd name="T1" fmla="*/ 0 h 78"/>
                  <a:gd name="T2" fmla="*/ 0 w 136"/>
                  <a:gd name="T3" fmla="*/ 75 h 78"/>
                  <a:gd name="T4" fmla="*/ 10 w 136"/>
                  <a:gd name="T5" fmla="*/ 76 h 78"/>
                  <a:gd name="T6" fmla="*/ 136 w 136"/>
                  <a:gd name="T7" fmla="*/ 0 h 78"/>
                  <a:gd name="T8" fmla="*/ 101 w 136"/>
                  <a:gd name="T9" fmla="*/ 0 h 78"/>
                  <a:gd name="T10" fmla="*/ 101 w 136"/>
                  <a:gd name="T11" fmla="*/ 0 h 78"/>
                </a:gdLst>
                <a:ahLst/>
                <a:cxnLst>
                  <a:cxn ang="0">
                    <a:pos x="T0" y="T1"/>
                  </a:cxn>
                  <a:cxn ang="0">
                    <a:pos x="T2" y="T3"/>
                  </a:cxn>
                  <a:cxn ang="0">
                    <a:pos x="T4" y="T5"/>
                  </a:cxn>
                  <a:cxn ang="0">
                    <a:pos x="T6" y="T7"/>
                  </a:cxn>
                  <a:cxn ang="0">
                    <a:pos x="T8" y="T9"/>
                  </a:cxn>
                  <a:cxn ang="0">
                    <a:pos x="T10" y="T11"/>
                  </a:cxn>
                </a:cxnLst>
                <a:rect l="0" t="0" r="r" b="b"/>
                <a:pathLst>
                  <a:path w="136" h="78">
                    <a:moveTo>
                      <a:pt x="101" y="0"/>
                    </a:moveTo>
                    <a:cubicBezTo>
                      <a:pt x="81" y="38"/>
                      <a:pt x="49" y="64"/>
                      <a:pt x="0" y="75"/>
                    </a:cubicBezTo>
                    <a:cubicBezTo>
                      <a:pt x="3" y="76"/>
                      <a:pt x="7" y="76"/>
                      <a:pt x="10" y="76"/>
                    </a:cubicBezTo>
                    <a:cubicBezTo>
                      <a:pt x="65" y="78"/>
                      <a:pt x="114" y="47"/>
                      <a:pt x="136" y="0"/>
                    </a:cubicBezTo>
                    <a:cubicBezTo>
                      <a:pt x="101" y="0"/>
                      <a:pt x="101" y="0"/>
                      <a:pt x="101" y="0"/>
                    </a:cubicBezTo>
                    <a:cubicBezTo>
                      <a:pt x="101" y="0"/>
                      <a:pt x="101" y="0"/>
                      <a:pt x="10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6" name="Freeform 25"/>
              <p:cNvSpPr/>
              <p:nvPr/>
            </p:nvSpPr>
            <p:spPr bwMode="auto">
              <a:xfrm>
                <a:off x="-4937125" y="1543050"/>
                <a:ext cx="85725" cy="104775"/>
              </a:xfrm>
              <a:custGeom>
                <a:avLst/>
                <a:gdLst>
                  <a:gd name="T0" fmla="*/ 10 w 23"/>
                  <a:gd name="T1" fmla="*/ 28 h 28"/>
                  <a:gd name="T2" fmla="*/ 23 w 23"/>
                  <a:gd name="T3" fmla="*/ 15 h 28"/>
                  <a:gd name="T4" fmla="*/ 13 w 23"/>
                  <a:gd name="T5" fmla="*/ 1 h 28"/>
                  <a:gd name="T6" fmla="*/ 1 w 23"/>
                  <a:gd name="T7" fmla="*/ 13 h 28"/>
                  <a:gd name="T8" fmla="*/ 10 w 23"/>
                  <a:gd name="T9" fmla="*/ 28 h 28"/>
                </a:gdLst>
                <a:ahLst/>
                <a:cxnLst>
                  <a:cxn ang="0">
                    <a:pos x="T0" y="T1"/>
                  </a:cxn>
                  <a:cxn ang="0">
                    <a:pos x="T2" y="T3"/>
                  </a:cxn>
                  <a:cxn ang="0">
                    <a:pos x="T4" y="T5"/>
                  </a:cxn>
                  <a:cxn ang="0">
                    <a:pos x="T6" y="T7"/>
                  </a:cxn>
                  <a:cxn ang="0">
                    <a:pos x="T8" y="T9"/>
                  </a:cxn>
                </a:cxnLst>
                <a:rect l="0" t="0" r="r" b="b"/>
                <a:pathLst>
                  <a:path w="23" h="28">
                    <a:moveTo>
                      <a:pt x="10" y="28"/>
                    </a:moveTo>
                    <a:cubicBezTo>
                      <a:pt x="16" y="28"/>
                      <a:pt x="22" y="23"/>
                      <a:pt x="23" y="15"/>
                    </a:cubicBezTo>
                    <a:cubicBezTo>
                      <a:pt x="23" y="8"/>
                      <a:pt x="19" y="1"/>
                      <a:pt x="13" y="1"/>
                    </a:cubicBezTo>
                    <a:cubicBezTo>
                      <a:pt x="7" y="0"/>
                      <a:pt x="2" y="6"/>
                      <a:pt x="1" y="13"/>
                    </a:cubicBezTo>
                    <a:cubicBezTo>
                      <a:pt x="0" y="20"/>
                      <a:pt x="4" y="27"/>
                      <a:pt x="10"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 name="Freeform 26"/>
              <p:cNvSpPr/>
              <p:nvPr/>
            </p:nvSpPr>
            <p:spPr bwMode="auto">
              <a:xfrm>
                <a:off x="-4495800" y="1562100"/>
                <a:ext cx="247650" cy="201613"/>
              </a:xfrm>
              <a:custGeom>
                <a:avLst/>
                <a:gdLst>
                  <a:gd name="T0" fmla="*/ 12 w 66"/>
                  <a:gd name="T1" fmla="*/ 54 h 54"/>
                  <a:gd name="T2" fmla="*/ 46 w 66"/>
                  <a:gd name="T3" fmla="*/ 54 h 54"/>
                  <a:gd name="T4" fmla="*/ 49 w 66"/>
                  <a:gd name="T5" fmla="*/ 42 h 54"/>
                  <a:gd name="T6" fmla="*/ 66 w 66"/>
                  <a:gd name="T7" fmla="*/ 42 h 54"/>
                  <a:gd name="T8" fmla="*/ 33 w 66"/>
                  <a:gd name="T9" fmla="*/ 0 h 54"/>
                  <a:gd name="T10" fmla="*/ 0 w 66"/>
                  <a:gd name="T11" fmla="*/ 42 h 54"/>
                  <a:gd name="T12" fmla="*/ 17 w 66"/>
                  <a:gd name="T13" fmla="*/ 42 h 54"/>
                  <a:gd name="T14" fmla="*/ 12 w 66"/>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54">
                    <a:moveTo>
                      <a:pt x="12" y="54"/>
                    </a:moveTo>
                    <a:cubicBezTo>
                      <a:pt x="46" y="54"/>
                      <a:pt x="46" y="54"/>
                      <a:pt x="46" y="54"/>
                    </a:cubicBezTo>
                    <a:cubicBezTo>
                      <a:pt x="48" y="50"/>
                      <a:pt x="49" y="46"/>
                      <a:pt x="49" y="42"/>
                    </a:cubicBezTo>
                    <a:cubicBezTo>
                      <a:pt x="66" y="42"/>
                      <a:pt x="66" y="42"/>
                      <a:pt x="66" y="42"/>
                    </a:cubicBezTo>
                    <a:cubicBezTo>
                      <a:pt x="33" y="0"/>
                      <a:pt x="33" y="0"/>
                      <a:pt x="33" y="0"/>
                    </a:cubicBezTo>
                    <a:cubicBezTo>
                      <a:pt x="0" y="42"/>
                      <a:pt x="0" y="42"/>
                      <a:pt x="0" y="42"/>
                    </a:cubicBezTo>
                    <a:cubicBezTo>
                      <a:pt x="17" y="42"/>
                      <a:pt x="17" y="42"/>
                      <a:pt x="17" y="42"/>
                    </a:cubicBezTo>
                    <a:cubicBezTo>
                      <a:pt x="15" y="46"/>
                      <a:pt x="14" y="50"/>
                      <a:pt x="12" y="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 name="Freeform 27"/>
              <p:cNvSpPr>
                <a:spLocks noEditPoints="1"/>
              </p:cNvSpPr>
              <p:nvPr/>
            </p:nvSpPr>
            <p:spPr bwMode="auto">
              <a:xfrm>
                <a:off x="-5087938" y="1651000"/>
                <a:ext cx="792163" cy="439738"/>
              </a:xfrm>
              <a:custGeom>
                <a:avLst/>
                <a:gdLst>
                  <a:gd name="T0" fmla="*/ 164 w 211"/>
                  <a:gd name="T1" fmla="*/ 32 h 117"/>
                  <a:gd name="T2" fmla="*/ 160 w 211"/>
                  <a:gd name="T3" fmla="*/ 37 h 117"/>
                  <a:gd name="T4" fmla="*/ 90 w 211"/>
                  <a:gd name="T5" fmla="*/ 33 h 117"/>
                  <a:gd name="T6" fmla="*/ 57 w 211"/>
                  <a:gd name="T7" fmla="*/ 6 h 117"/>
                  <a:gd name="T8" fmla="*/ 56 w 211"/>
                  <a:gd name="T9" fmla="*/ 13 h 117"/>
                  <a:gd name="T10" fmla="*/ 51 w 211"/>
                  <a:gd name="T11" fmla="*/ 6 h 117"/>
                  <a:gd name="T12" fmla="*/ 51 w 211"/>
                  <a:gd name="T13" fmla="*/ 0 h 117"/>
                  <a:gd name="T14" fmla="*/ 47 w 211"/>
                  <a:gd name="T15" fmla="*/ 5 h 117"/>
                  <a:gd name="T16" fmla="*/ 47 w 211"/>
                  <a:gd name="T17" fmla="*/ 28 h 117"/>
                  <a:gd name="T18" fmla="*/ 45 w 211"/>
                  <a:gd name="T19" fmla="*/ 8 h 117"/>
                  <a:gd name="T20" fmla="*/ 44 w 211"/>
                  <a:gd name="T21" fmla="*/ 1 h 117"/>
                  <a:gd name="T22" fmla="*/ 34 w 211"/>
                  <a:gd name="T23" fmla="*/ 1 h 117"/>
                  <a:gd name="T24" fmla="*/ 17 w 211"/>
                  <a:gd name="T25" fmla="*/ 14 h 117"/>
                  <a:gd name="T26" fmla="*/ 9 w 211"/>
                  <a:gd name="T27" fmla="*/ 21 h 117"/>
                  <a:gd name="T28" fmla="*/ 8 w 211"/>
                  <a:gd name="T29" fmla="*/ 22 h 117"/>
                  <a:gd name="T30" fmla="*/ 8 w 211"/>
                  <a:gd name="T31" fmla="*/ 22 h 117"/>
                  <a:gd name="T32" fmla="*/ 11 w 211"/>
                  <a:gd name="T33" fmla="*/ 34 h 117"/>
                  <a:gd name="T34" fmla="*/ 11 w 211"/>
                  <a:gd name="T35" fmla="*/ 34 h 117"/>
                  <a:gd name="T36" fmla="*/ 19 w 211"/>
                  <a:gd name="T37" fmla="*/ 37 h 117"/>
                  <a:gd name="T38" fmla="*/ 8 w 211"/>
                  <a:gd name="T39" fmla="*/ 72 h 117"/>
                  <a:gd name="T40" fmla="*/ 10 w 211"/>
                  <a:gd name="T41" fmla="*/ 101 h 117"/>
                  <a:gd name="T42" fmla="*/ 2 w 211"/>
                  <a:gd name="T43" fmla="*/ 110 h 117"/>
                  <a:gd name="T44" fmla="*/ 8 w 211"/>
                  <a:gd name="T45" fmla="*/ 115 h 117"/>
                  <a:gd name="T46" fmla="*/ 16 w 211"/>
                  <a:gd name="T47" fmla="*/ 109 h 117"/>
                  <a:gd name="T48" fmla="*/ 39 w 211"/>
                  <a:gd name="T49" fmla="*/ 111 h 117"/>
                  <a:gd name="T50" fmla="*/ 20 w 211"/>
                  <a:gd name="T51" fmla="*/ 100 h 117"/>
                  <a:gd name="T52" fmla="*/ 16 w 211"/>
                  <a:gd name="T53" fmla="*/ 67 h 117"/>
                  <a:gd name="T54" fmla="*/ 25 w 211"/>
                  <a:gd name="T55" fmla="*/ 45 h 117"/>
                  <a:gd name="T56" fmla="*/ 24 w 211"/>
                  <a:gd name="T57" fmla="*/ 59 h 117"/>
                  <a:gd name="T58" fmla="*/ 53 w 211"/>
                  <a:gd name="T59" fmla="*/ 117 h 117"/>
                  <a:gd name="T60" fmla="*/ 51 w 211"/>
                  <a:gd name="T61" fmla="*/ 65 h 117"/>
                  <a:gd name="T62" fmla="*/ 82 w 211"/>
                  <a:gd name="T63" fmla="*/ 107 h 117"/>
                  <a:gd name="T64" fmla="*/ 73 w 211"/>
                  <a:gd name="T65" fmla="*/ 61 h 117"/>
                  <a:gd name="T66" fmla="*/ 58 w 211"/>
                  <a:gd name="T67" fmla="*/ 45 h 117"/>
                  <a:gd name="T68" fmla="*/ 83 w 211"/>
                  <a:gd name="T69" fmla="*/ 47 h 117"/>
                  <a:gd name="T70" fmla="*/ 204 w 211"/>
                  <a:gd name="T71" fmla="*/ 45 h 117"/>
                  <a:gd name="T72" fmla="*/ 208 w 211"/>
                  <a:gd name="T73" fmla="*/ 40 h 117"/>
                  <a:gd name="T74" fmla="*/ 207 w 211"/>
                  <a:gd name="T75" fmla="*/ 32 h 117"/>
                  <a:gd name="T76" fmla="*/ 57 w 211"/>
                  <a:gd name="T77" fmla="*/ 29 h 117"/>
                  <a:gd name="T78" fmla="*/ 64 w 211"/>
                  <a:gd name="T79" fmla="*/ 3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117">
                    <a:moveTo>
                      <a:pt x="207" y="32"/>
                    </a:moveTo>
                    <a:cubicBezTo>
                      <a:pt x="164" y="32"/>
                      <a:pt x="164" y="32"/>
                      <a:pt x="164" y="32"/>
                    </a:cubicBezTo>
                    <a:cubicBezTo>
                      <a:pt x="162" y="32"/>
                      <a:pt x="160" y="34"/>
                      <a:pt x="160" y="36"/>
                    </a:cubicBezTo>
                    <a:cubicBezTo>
                      <a:pt x="160" y="36"/>
                      <a:pt x="160" y="36"/>
                      <a:pt x="160" y="37"/>
                    </a:cubicBezTo>
                    <a:cubicBezTo>
                      <a:pt x="88" y="37"/>
                      <a:pt x="88" y="37"/>
                      <a:pt x="88" y="37"/>
                    </a:cubicBezTo>
                    <a:cubicBezTo>
                      <a:pt x="89" y="35"/>
                      <a:pt x="89" y="34"/>
                      <a:pt x="90" y="33"/>
                    </a:cubicBezTo>
                    <a:cubicBezTo>
                      <a:pt x="84" y="31"/>
                      <a:pt x="71" y="25"/>
                      <a:pt x="71" y="25"/>
                    </a:cubicBezTo>
                    <a:cubicBezTo>
                      <a:pt x="57" y="6"/>
                      <a:pt x="57" y="6"/>
                      <a:pt x="57" y="6"/>
                    </a:cubicBezTo>
                    <a:cubicBezTo>
                      <a:pt x="54" y="8"/>
                      <a:pt x="54" y="8"/>
                      <a:pt x="54" y="8"/>
                    </a:cubicBezTo>
                    <a:cubicBezTo>
                      <a:pt x="56" y="13"/>
                      <a:pt x="56" y="13"/>
                      <a:pt x="56" y="13"/>
                    </a:cubicBezTo>
                    <a:cubicBezTo>
                      <a:pt x="51" y="28"/>
                      <a:pt x="51" y="28"/>
                      <a:pt x="51" y="28"/>
                    </a:cubicBezTo>
                    <a:cubicBezTo>
                      <a:pt x="51" y="6"/>
                      <a:pt x="51" y="6"/>
                      <a:pt x="51" y="6"/>
                    </a:cubicBezTo>
                    <a:cubicBezTo>
                      <a:pt x="52" y="5"/>
                      <a:pt x="52" y="5"/>
                      <a:pt x="52" y="5"/>
                    </a:cubicBezTo>
                    <a:cubicBezTo>
                      <a:pt x="51" y="0"/>
                      <a:pt x="51" y="0"/>
                      <a:pt x="51" y="0"/>
                    </a:cubicBezTo>
                    <a:cubicBezTo>
                      <a:pt x="48" y="0"/>
                      <a:pt x="48" y="0"/>
                      <a:pt x="48" y="0"/>
                    </a:cubicBezTo>
                    <a:cubicBezTo>
                      <a:pt x="47" y="5"/>
                      <a:pt x="47" y="5"/>
                      <a:pt x="47" y="5"/>
                    </a:cubicBezTo>
                    <a:cubicBezTo>
                      <a:pt x="48" y="6"/>
                      <a:pt x="48" y="6"/>
                      <a:pt x="48" y="6"/>
                    </a:cubicBezTo>
                    <a:cubicBezTo>
                      <a:pt x="47" y="28"/>
                      <a:pt x="47" y="28"/>
                      <a:pt x="47" y="28"/>
                    </a:cubicBezTo>
                    <a:cubicBezTo>
                      <a:pt x="43" y="12"/>
                      <a:pt x="43" y="12"/>
                      <a:pt x="43" y="12"/>
                    </a:cubicBezTo>
                    <a:cubicBezTo>
                      <a:pt x="45" y="8"/>
                      <a:pt x="45" y="8"/>
                      <a:pt x="45" y="8"/>
                    </a:cubicBezTo>
                    <a:cubicBezTo>
                      <a:pt x="42" y="5"/>
                      <a:pt x="42" y="5"/>
                      <a:pt x="42" y="5"/>
                    </a:cubicBezTo>
                    <a:cubicBezTo>
                      <a:pt x="44" y="1"/>
                      <a:pt x="44" y="1"/>
                      <a:pt x="44" y="1"/>
                    </a:cubicBezTo>
                    <a:cubicBezTo>
                      <a:pt x="44" y="1"/>
                      <a:pt x="44" y="1"/>
                      <a:pt x="44" y="1"/>
                    </a:cubicBezTo>
                    <a:cubicBezTo>
                      <a:pt x="41" y="1"/>
                      <a:pt x="39" y="1"/>
                      <a:pt x="34" y="1"/>
                    </a:cubicBezTo>
                    <a:cubicBezTo>
                      <a:pt x="33" y="1"/>
                      <a:pt x="29" y="3"/>
                      <a:pt x="27" y="5"/>
                    </a:cubicBezTo>
                    <a:cubicBezTo>
                      <a:pt x="17" y="14"/>
                      <a:pt x="17" y="14"/>
                      <a:pt x="17" y="14"/>
                    </a:cubicBezTo>
                    <a:cubicBezTo>
                      <a:pt x="12" y="19"/>
                      <a:pt x="12" y="19"/>
                      <a:pt x="12" y="19"/>
                    </a:cubicBezTo>
                    <a:cubicBezTo>
                      <a:pt x="9" y="21"/>
                      <a:pt x="9" y="21"/>
                      <a:pt x="9" y="21"/>
                    </a:cubicBezTo>
                    <a:cubicBezTo>
                      <a:pt x="8" y="22"/>
                      <a:pt x="8" y="22"/>
                      <a:pt x="8" y="22"/>
                    </a:cubicBezTo>
                    <a:cubicBezTo>
                      <a:pt x="8" y="22"/>
                      <a:pt x="8" y="22"/>
                      <a:pt x="8" y="22"/>
                    </a:cubicBezTo>
                    <a:cubicBezTo>
                      <a:pt x="8" y="22"/>
                      <a:pt x="8" y="22"/>
                      <a:pt x="8" y="22"/>
                    </a:cubicBezTo>
                    <a:cubicBezTo>
                      <a:pt x="8" y="22"/>
                      <a:pt x="8" y="22"/>
                      <a:pt x="8" y="22"/>
                    </a:cubicBezTo>
                    <a:cubicBezTo>
                      <a:pt x="9" y="27"/>
                      <a:pt x="6" y="10"/>
                      <a:pt x="11" y="34"/>
                    </a:cubicBezTo>
                    <a:cubicBezTo>
                      <a:pt x="11" y="34"/>
                      <a:pt x="11" y="34"/>
                      <a:pt x="11" y="34"/>
                    </a:cubicBezTo>
                    <a:cubicBezTo>
                      <a:pt x="11" y="34"/>
                      <a:pt x="11" y="34"/>
                      <a:pt x="11" y="34"/>
                    </a:cubicBezTo>
                    <a:cubicBezTo>
                      <a:pt x="11" y="34"/>
                      <a:pt x="11" y="34"/>
                      <a:pt x="11" y="34"/>
                    </a:cubicBezTo>
                    <a:cubicBezTo>
                      <a:pt x="13" y="35"/>
                      <a:pt x="13" y="35"/>
                      <a:pt x="13" y="35"/>
                    </a:cubicBezTo>
                    <a:cubicBezTo>
                      <a:pt x="19" y="37"/>
                      <a:pt x="19" y="37"/>
                      <a:pt x="19" y="37"/>
                    </a:cubicBezTo>
                    <a:cubicBezTo>
                      <a:pt x="14" y="39"/>
                      <a:pt x="8" y="42"/>
                      <a:pt x="5" y="49"/>
                    </a:cubicBezTo>
                    <a:cubicBezTo>
                      <a:pt x="0" y="59"/>
                      <a:pt x="5" y="66"/>
                      <a:pt x="8" y="72"/>
                    </a:cubicBezTo>
                    <a:cubicBezTo>
                      <a:pt x="10" y="75"/>
                      <a:pt x="12" y="79"/>
                      <a:pt x="13" y="82"/>
                    </a:cubicBezTo>
                    <a:cubicBezTo>
                      <a:pt x="14" y="88"/>
                      <a:pt x="12" y="96"/>
                      <a:pt x="10" y="101"/>
                    </a:cubicBezTo>
                    <a:cubicBezTo>
                      <a:pt x="8" y="102"/>
                      <a:pt x="7" y="103"/>
                      <a:pt x="5" y="104"/>
                    </a:cubicBezTo>
                    <a:cubicBezTo>
                      <a:pt x="2" y="106"/>
                      <a:pt x="1" y="109"/>
                      <a:pt x="2" y="110"/>
                    </a:cubicBezTo>
                    <a:cubicBezTo>
                      <a:pt x="2" y="111"/>
                      <a:pt x="2" y="114"/>
                      <a:pt x="6" y="115"/>
                    </a:cubicBezTo>
                    <a:cubicBezTo>
                      <a:pt x="6" y="115"/>
                      <a:pt x="7" y="115"/>
                      <a:pt x="8" y="115"/>
                    </a:cubicBezTo>
                    <a:cubicBezTo>
                      <a:pt x="10" y="115"/>
                      <a:pt x="11" y="115"/>
                      <a:pt x="13" y="113"/>
                    </a:cubicBezTo>
                    <a:cubicBezTo>
                      <a:pt x="14" y="112"/>
                      <a:pt x="15" y="111"/>
                      <a:pt x="16" y="109"/>
                    </a:cubicBezTo>
                    <a:cubicBezTo>
                      <a:pt x="21" y="108"/>
                      <a:pt x="27" y="109"/>
                      <a:pt x="33" y="112"/>
                    </a:cubicBezTo>
                    <a:cubicBezTo>
                      <a:pt x="35" y="113"/>
                      <a:pt x="38" y="113"/>
                      <a:pt x="39" y="111"/>
                    </a:cubicBezTo>
                    <a:cubicBezTo>
                      <a:pt x="40" y="109"/>
                      <a:pt x="39" y="106"/>
                      <a:pt x="37" y="105"/>
                    </a:cubicBezTo>
                    <a:cubicBezTo>
                      <a:pt x="32" y="101"/>
                      <a:pt x="25" y="100"/>
                      <a:pt x="20" y="100"/>
                    </a:cubicBezTo>
                    <a:cubicBezTo>
                      <a:pt x="22" y="93"/>
                      <a:pt x="22" y="86"/>
                      <a:pt x="21" y="81"/>
                    </a:cubicBezTo>
                    <a:cubicBezTo>
                      <a:pt x="21" y="76"/>
                      <a:pt x="18" y="71"/>
                      <a:pt x="16" y="67"/>
                    </a:cubicBezTo>
                    <a:cubicBezTo>
                      <a:pt x="12" y="61"/>
                      <a:pt x="10" y="58"/>
                      <a:pt x="12" y="53"/>
                    </a:cubicBezTo>
                    <a:cubicBezTo>
                      <a:pt x="15" y="47"/>
                      <a:pt x="21" y="45"/>
                      <a:pt x="25" y="45"/>
                    </a:cubicBezTo>
                    <a:cubicBezTo>
                      <a:pt x="25" y="50"/>
                      <a:pt x="24" y="54"/>
                      <a:pt x="24" y="59"/>
                    </a:cubicBezTo>
                    <a:cubicBezTo>
                      <a:pt x="24" y="59"/>
                      <a:pt x="24" y="59"/>
                      <a:pt x="24" y="59"/>
                    </a:cubicBezTo>
                    <a:cubicBezTo>
                      <a:pt x="27" y="59"/>
                      <a:pt x="29" y="59"/>
                      <a:pt x="32" y="60"/>
                    </a:cubicBezTo>
                    <a:cubicBezTo>
                      <a:pt x="39" y="79"/>
                      <a:pt x="46" y="98"/>
                      <a:pt x="53" y="117"/>
                    </a:cubicBezTo>
                    <a:cubicBezTo>
                      <a:pt x="67" y="113"/>
                      <a:pt x="67" y="113"/>
                      <a:pt x="67" y="113"/>
                    </a:cubicBezTo>
                    <a:cubicBezTo>
                      <a:pt x="64" y="100"/>
                      <a:pt x="56" y="78"/>
                      <a:pt x="51" y="65"/>
                    </a:cubicBezTo>
                    <a:cubicBezTo>
                      <a:pt x="57" y="70"/>
                      <a:pt x="64" y="74"/>
                      <a:pt x="65" y="78"/>
                    </a:cubicBezTo>
                    <a:cubicBezTo>
                      <a:pt x="82" y="107"/>
                      <a:pt x="82" y="107"/>
                      <a:pt x="82" y="107"/>
                    </a:cubicBezTo>
                    <a:cubicBezTo>
                      <a:pt x="95" y="100"/>
                      <a:pt x="95" y="100"/>
                      <a:pt x="95" y="100"/>
                    </a:cubicBezTo>
                    <a:cubicBezTo>
                      <a:pt x="88" y="89"/>
                      <a:pt x="84" y="77"/>
                      <a:pt x="73" y="61"/>
                    </a:cubicBezTo>
                    <a:cubicBezTo>
                      <a:pt x="67" y="56"/>
                      <a:pt x="62" y="52"/>
                      <a:pt x="58" y="49"/>
                    </a:cubicBezTo>
                    <a:cubicBezTo>
                      <a:pt x="58" y="48"/>
                      <a:pt x="58" y="46"/>
                      <a:pt x="58" y="45"/>
                    </a:cubicBezTo>
                    <a:cubicBezTo>
                      <a:pt x="80" y="45"/>
                      <a:pt x="80" y="45"/>
                      <a:pt x="80" y="45"/>
                    </a:cubicBezTo>
                    <a:cubicBezTo>
                      <a:pt x="81" y="46"/>
                      <a:pt x="82" y="46"/>
                      <a:pt x="83" y="47"/>
                    </a:cubicBezTo>
                    <a:cubicBezTo>
                      <a:pt x="83" y="46"/>
                      <a:pt x="84" y="46"/>
                      <a:pt x="84" y="45"/>
                    </a:cubicBezTo>
                    <a:cubicBezTo>
                      <a:pt x="204" y="45"/>
                      <a:pt x="204" y="45"/>
                      <a:pt x="204" y="45"/>
                    </a:cubicBezTo>
                    <a:cubicBezTo>
                      <a:pt x="206" y="45"/>
                      <a:pt x="208" y="43"/>
                      <a:pt x="208" y="41"/>
                    </a:cubicBezTo>
                    <a:cubicBezTo>
                      <a:pt x="208" y="41"/>
                      <a:pt x="208" y="40"/>
                      <a:pt x="208" y="40"/>
                    </a:cubicBezTo>
                    <a:cubicBezTo>
                      <a:pt x="210" y="40"/>
                      <a:pt x="211" y="38"/>
                      <a:pt x="211" y="36"/>
                    </a:cubicBezTo>
                    <a:cubicBezTo>
                      <a:pt x="211" y="34"/>
                      <a:pt x="209" y="32"/>
                      <a:pt x="207" y="32"/>
                    </a:cubicBezTo>
                    <a:close/>
                    <a:moveTo>
                      <a:pt x="57" y="37"/>
                    </a:moveTo>
                    <a:cubicBezTo>
                      <a:pt x="57" y="34"/>
                      <a:pt x="57" y="31"/>
                      <a:pt x="57" y="29"/>
                    </a:cubicBezTo>
                    <a:cubicBezTo>
                      <a:pt x="59" y="33"/>
                      <a:pt x="59" y="33"/>
                      <a:pt x="59" y="33"/>
                    </a:cubicBezTo>
                    <a:cubicBezTo>
                      <a:pt x="61" y="34"/>
                      <a:pt x="62" y="36"/>
                      <a:pt x="64" y="37"/>
                    </a:cubicBezTo>
                    <a:lnTo>
                      <a:pt x="57" y="3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14" name="Rectangle 39"/>
            <p:cNvSpPr>
              <a:spLocks noChangeArrowheads="1"/>
            </p:cNvSpPr>
            <p:nvPr/>
          </p:nvSpPr>
          <p:spPr bwMode="auto">
            <a:xfrm>
              <a:off x="6068440" y="2905780"/>
              <a:ext cx="3587914"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buFont typeface="Arial" panose="020B0604020202020204" pitchFamily="34" charset="0"/>
                <a:buNone/>
              </a:pPr>
              <a:r>
                <a:rPr lang="zh-CN" altLang="en-US" sz="4400" b="1" dirty="0">
                  <a:solidFill>
                    <a:srgbClr val="06C5B3"/>
                  </a:solidFill>
                  <a:latin typeface="微软雅黑" panose="020B0503020204020204" pitchFamily="34" charset="-122"/>
                  <a:ea typeface="微软雅黑" panose="020B0503020204020204" pitchFamily="34" charset="-122"/>
                </a:rPr>
                <a:t>大数据</a:t>
              </a:r>
              <a:endParaRPr lang="en-US" altLang="zh-CN" sz="4400" b="1" dirty="0">
                <a:solidFill>
                  <a:srgbClr val="06C5B3"/>
                </a:solidFill>
                <a:latin typeface="微软雅黑" panose="020B0503020204020204" pitchFamily="34" charset="-122"/>
                <a:ea typeface="微软雅黑" panose="020B0503020204020204" pitchFamily="34" charset="-122"/>
              </a:endParaRPr>
            </a:p>
            <a:p>
              <a:pPr algn="ctr">
                <a:buFont typeface="Arial" panose="020B0604020202020204" pitchFamily="34" charset="0"/>
                <a:buNone/>
              </a:pPr>
              <a:r>
                <a:rPr lang="en-US" altLang="zh-CN" sz="2400" dirty="0">
                  <a:solidFill>
                    <a:schemeClr val="bg1"/>
                  </a:solidFill>
                  <a:latin typeface="Arial" panose="020B0604020202020204" pitchFamily="34" charset="0"/>
                  <a:cs typeface="Arial" panose="020B0604020202020204" pitchFamily="34" charset="0"/>
                </a:rPr>
                <a:t>Big Data</a:t>
              </a:r>
              <a:endParaRPr lang="zh-CN" altLang="en-US" sz="2400" dirty="0">
                <a:solidFill>
                  <a:schemeClr val="bg1"/>
                </a:solidFill>
                <a:latin typeface="Arial" panose="020B0604020202020204" pitchFamily="34" charset="0"/>
                <a:cs typeface="Arial" panose="020B0604020202020204" pitchFamily="34" charset="0"/>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DD0D850C-19FC-4170-8B65-6FF4CA44BF60}"/>
              </a:ext>
            </a:extLst>
          </p:cNvPr>
          <p:cNvGrpSpPr/>
          <p:nvPr/>
        </p:nvGrpSpPr>
        <p:grpSpPr>
          <a:xfrm>
            <a:off x="1593979" y="1093741"/>
            <a:ext cx="2642007" cy="1179361"/>
            <a:chOff x="1348049" y="1448429"/>
            <a:chExt cx="2642007" cy="1179361"/>
          </a:xfrm>
        </p:grpSpPr>
        <p:sp>
          <p:nvSpPr>
            <p:cNvPr id="3" name="Freeform 5">
              <a:extLst>
                <a:ext uri="{FF2B5EF4-FFF2-40B4-BE49-F238E27FC236}">
                  <a16:creationId xmlns:a16="http://schemas.microsoft.com/office/drawing/2014/main" id="{A5E408FD-1EB4-4A0A-84C4-4FBCB50A2869}"/>
                </a:ext>
              </a:extLst>
            </p:cNvPr>
            <p:cNvSpPr>
              <a:spLocks/>
            </p:cNvSpPr>
            <p:nvPr/>
          </p:nvSpPr>
          <p:spPr bwMode="auto">
            <a:xfrm>
              <a:off x="1348049" y="1448429"/>
              <a:ext cx="2642007" cy="1179361"/>
            </a:xfrm>
            <a:custGeom>
              <a:avLst/>
              <a:gdLst>
                <a:gd name="T0" fmla="*/ 30 w 885"/>
                <a:gd name="T1" fmla="*/ 0 h 480"/>
                <a:gd name="T2" fmla="*/ 762 w 885"/>
                <a:gd name="T3" fmla="*/ 0 h 480"/>
                <a:gd name="T4" fmla="*/ 792 w 885"/>
                <a:gd name="T5" fmla="*/ 31 h 480"/>
                <a:gd name="T6" fmla="*/ 792 w 885"/>
                <a:gd name="T7" fmla="*/ 170 h 480"/>
                <a:gd name="T8" fmla="*/ 885 w 885"/>
                <a:gd name="T9" fmla="*/ 230 h 480"/>
                <a:gd name="T10" fmla="*/ 792 w 885"/>
                <a:gd name="T11" fmla="*/ 281 h 480"/>
                <a:gd name="T12" fmla="*/ 792 w 885"/>
                <a:gd name="T13" fmla="*/ 450 h 480"/>
                <a:gd name="T14" fmla="*/ 762 w 885"/>
                <a:gd name="T15" fmla="*/ 480 h 480"/>
                <a:gd name="T16" fmla="*/ 30 w 885"/>
                <a:gd name="T17" fmla="*/ 480 h 480"/>
                <a:gd name="T18" fmla="*/ 0 w 885"/>
                <a:gd name="T19" fmla="*/ 450 h 480"/>
                <a:gd name="T20" fmla="*/ 0 w 885"/>
                <a:gd name="T21" fmla="*/ 31 h 480"/>
                <a:gd name="T22" fmla="*/ 30 w 885"/>
                <a:gd name="T2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5" h="480">
                  <a:moveTo>
                    <a:pt x="30" y="0"/>
                  </a:moveTo>
                  <a:cubicBezTo>
                    <a:pt x="762" y="0"/>
                    <a:pt x="762" y="0"/>
                    <a:pt x="762" y="0"/>
                  </a:cubicBezTo>
                  <a:cubicBezTo>
                    <a:pt x="779" y="0"/>
                    <a:pt x="792" y="14"/>
                    <a:pt x="792" y="31"/>
                  </a:cubicBezTo>
                  <a:cubicBezTo>
                    <a:pt x="792" y="170"/>
                    <a:pt x="792" y="170"/>
                    <a:pt x="792" y="170"/>
                  </a:cubicBezTo>
                  <a:cubicBezTo>
                    <a:pt x="885" y="230"/>
                    <a:pt x="885" y="230"/>
                    <a:pt x="885" y="230"/>
                  </a:cubicBezTo>
                  <a:cubicBezTo>
                    <a:pt x="792" y="281"/>
                    <a:pt x="792" y="281"/>
                    <a:pt x="792" y="281"/>
                  </a:cubicBezTo>
                  <a:cubicBezTo>
                    <a:pt x="792" y="450"/>
                    <a:pt x="792" y="450"/>
                    <a:pt x="792" y="450"/>
                  </a:cubicBezTo>
                  <a:cubicBezTo>
                    <a:pt x="792" y="467"/>
                    <a:pt x="779" y="480"/>
                    <a:pt x="762" y="480"/>
                  </a:cubicBezTo>
                  <a:cubicBezTo>
                    <a:pt x="30" y="480"/>
                    <a:pt x="30" y="480"/>
                    <a:pt x="30" y="480"/>
                  </a:cubicBezTo>
                  <a:cubicBezTo>
                    <a:pt x="13" y="480"/>
                    <a:pt x="0" y="467"/>
                    <a:pt x="0" y="450"/>
                  </a:cubicBezTo>
                  <a:cubicBezTo>
                    <a:pt x="0" y="31"/>
                    <a:pt x="0" y="31"/>
                    <a:pt x="0" y="31"/>
                  </a:cubicBezTo>
                  <a:cubicBezTo>
                    <a:pt x="0" y="14"/>
                    <a:pt x="13" y="0"/>
                    <a:pt x="30" y="0"/>
                  </a:cubicBezTo>
                  <a:close/>
                </a:path>
              </a:pathLst>
            </a:custGeom>
            <a:noFill/>
            <a:ln>
              <a:solidFill>
                <a:srgbClr val="4BACC6"/>
              </a:solidFill>
            </a:ln>
          </p:spPr>
          <p:txBody>
            <a:bodyPr vert="horz" wrap="square" lIns="121920" tIns="60960" rIns="121920" bIns="60960" numCol="1" anchor="t" anchorCtr="0" compatLnSpc="1">
              <a:prstTxWarp prst="textNoShape">
                <a:avLst/>
              </a:prstTxWarp>
            </a:bodyPr>
            <a:lstStyle/>
            <a:p>
              <a:endParaRPr lang="en-US" sz="2400"/>
            </a:p>
          </p:txBody>
        </p:sp>
        <p:sp>
          <p:nvSpPr>
            <p:cNvPr id="4" name="Text Box 10">
              <a:extLst>
                <a:ext uri="{FF2B5EF4-FFF2-40B4-BE49-F238E27FC236}">
                  <a16:creationId xmlns:a16="http://schemas.microsoft.com/office/drawing/2014/main" id="{9812FE6E-D2B8-4F64-803E-0710D008B8E6}"/>
                </a:ext>
              </a:extLst>
            </p:cNvPr>
            <p:cNvSpPr txBox="1">
              <a:spLocks noChangeArrowheads="1"/>
            </p:cNvSpPr>
            <p:nvPr/>
          </p:nvSpPr>
          <p:spPr bwMode="auto">
            <a:xfrm>
              <a:off x="1373046" y="1448429"/>
              <a:ext cx="2273705" cy="1169551"/>
            </a:xfrm>
            <a:prstGeom prst="rect">
              <a:avLst/>
            </a:prstGeom>
            <a:noFill/>
            <a:ln w="9525">
              <a:noFill/>
              <a:miter lim="800000"/>
              <a:headEnd/>
              <a:tailEnd/>
            </a:ln>
          </p:spPr>
          <p:txBody>
            <a:bodyPr wrap="square" lIns="60960" tIns="30480" rIns="60960" bIns="30480">
              <a:spAutoFit/>
            </a:bodyPr>
            <a:lstStyle/>
            <a:p>
              <a:pPr algn="ctr" defTabSz="1450940">
                <a:lnSpc>
                  <a:spcPct val="150000"/>
                </a:lnSpc>
              </a:pPr>
              <a:r>
                <a:rPr lang="en-US" altLang="zh-CN" b="1" dirty="0">
                  <a:solidFill>
                    <a:srgbClr val="4BACC6"/>
                  </a:solidFill>
                  <a:latin typeface="Open Sans" pitchFamily="34" charset="0"/>
                  <a:ea typeface="Open Sans" pitchFamily="34" charset="0"/>
                  <a:cs typeface="Open Sans" pitchFamily="34" charset="0"/>
                </a:rPr>
                <a:t>Question 1</a:t>
              </a:r>
              <a:r>
                <a:rPr lang="zh-CN" altLang="en-US" b="1" dirty="0">
                  <a:solidFill>
                    <a:srgbClr val="4BACC6"/>
                  </a:solidFill>
                  <a:latin typeface="Open Sans" pitchFamily="34" charset="0"/>
                  <a:ea typeface="Open Sans" pitchFamily="34" charset="0"/>
                  <a:cs typeface="Open Sans" pitchFamily="34" charset="0"/>
                </a:rPr>
                <a:t>：</a:t>
              </a:r>
              <a:endParaRPr lang="en-US" altLang="zh-CN" b="1" dirty="0">
                <a:solidFill>
                  <a:srgbClr val="4BACC6"/>
                </a:solidFill>
                <a:latin typeface="Open Sans" pitchFamily="34" charset="0"/>
                <a:ea typeface="Open Sans" pitchFamily="34" charset="0"/>
                <a:cs typeface="Open Sans" pitchFamily="34" charset="0"/>
              </a:endParaRPr>
            </a:p>
            <a:p>
              <a:pPr algn="ctr" defTabSz="1450940">
                <a:lnSpc>
                  <a:spcPct val="150000"/>
                </a:lnSpc>
              </a:pPr>
              <a:r>
                <a:rPr lang="zh-CN" altLang="en-US" dirty="0">
                  <a:solidFill>
                    <a:schemeClr val="bg1"/>
                  </a:solidFill>
                  <a:latin typeface="Open Sans" pitchFamily="34" charset="0"/>
                  <a:ea typeface="Open Sans" pitchFamily="34" charset="0"/>
                  <a:cs typeface="Open Sans" pitchFamily="34" charset="0"/>
                </a:rPr>
                <a:t>我们有多少数据？</a:t>
              </a:r>
            </a:p>
            <a:p>
              <a:pPr algn="ctr" defTabSz="1450940"/>
              <a:endParaRPr lang="en-US" dirty="0">
                <a:solidFill>
                  <a:schemeClr val="bg1"/>
                </a:solidFill>
                <a:latin typeface="Open Sans" pitchFamily="34" charset="0"/>
                <a:ea typeface="Open Sans" pitchFamily="34" charset="0"/>
                <a:cs typeface="Open Sans" pitchFamily="34" charset="0"/>
              </a:endParaRPr>
            </a:p>
          </p:txBody>
        </p:sp>
      </p:grpSp>
      <p:grpSp>
        <p:nvGrpSpPr>
          <p:cNvPr id="8" name="组合 7">
            <a:extLst>
              <a:ext uri="{FF2B5EF4-FFF2-40B4-BE49-F238E27FC236}">
                <a16:creationId xmlns:a16="http://schemas.microsoft.com/office/drawing/2014/main" id="{683A7B57-8D95-4AD7-94EC-38EA3373216B}"/>
              </a:ext>
            </a:extLst>
          </p:cNvPr>
          <p:cNvGrpSpPr/>
          <p:nvPr/>
        </p:nvGrpSpPr>
        <p:grpSpPr>
          <a:xfrm>
            <a:off x="4831739" y="1976679"/>
            <a:ext cx="6001304" cy="1080000"/>
            <a:chOff x="5201294" y="2627789"/>
            <a:chExt cx="6001304" cy="1080000"/>
          </a:xfrm>
        </p:grpSpPr>
        <p:sp>
          <p:nvSpPr>
            <p:cNvPr id="5" name="Freeform 6">
              <a:extLst>
                <a:ext uri="{FF2B5EF4-FFF2-40B4-BE49-F238E27FC236}">
                  <a16:creationId xmlns:a16="http://schemas.microsoft.com/office/drawing/2014/main" id="{510B8971-4194-433A-959E-24FE90E55776}"/>
                </a:ext>
              </a:extLst>
            </p:cNvPr>
            <p:cNvSpPr>
              <a:spLocks/>
            </p:cNvSpPr>
            <p:nvPr/>
          </p:nvSpPr>
          <p:spPr bwMode="auto">
            <a:xfrm flipH="1" flipV="1">
              <a:off x="5201294" y="2627789"/>
              <a:ext cx="6001304" cy="1080000"/>
            </a:xfrm>
            <a:custGeom>
              <a:avLst/>
              <a:gdLst>
                <a:gd name="T0" fmla="*/ 30 w 909"/>
                <a:gd name="T1" fmla="*/ 0 h 480"/>
                <a:gd name="T2" fmla="*/ 732 w 909"/>
                <a:gd name="T3" fmla="*/ 0 h 480"/>
                <a:gd name="T4" fmla="*/ 762 w 909"/>
                <a:gd name="T5" fmla="*/ 0 h 480"/>
                <a:gd name="T6" fmla="*/ 767 w 909"/>
                <a:gd name="T7" fmla="*/ 0 h 480"/>
                <a:gd name="T8" fmla="*/ 909 w 909"/>
                <a:gd name="T9" fmla="*/ 2 h 480"/>
                <a:gd name="T10" fmla="*/ 792 w 909"/>
                <a:gd name="T11" fmla="*/ 117 h 480"/>
                <a:gd name="T12" fmla="*/ 792 w 909"/>
                <a:gd name="T13" fmla="*/ 450 h 480"/>
                <a:gd name="T14" fmla="*/ 762 w 909"/>
                <a:gd name="T15" fmla="*/ 480 h 480"/>
                <a:gd name="T16" fmla="*/ 30 w 909"/>
                <a:gd name="T17" fmla="*/ 480 h 480"/>
                <a:gd name="T18" fmla="*/ 0 w 909"/>
                <a:gd name="T19" fmla="*/ 450 h 480"/>
                <a:gd name="T20" fmla="*/ 0 w 909"/>
                <a:gd name="T21" fmla="*/ 30 h 480"/>
                <a:gd name="T22" fmla="*/ 30 w 909"/>
                <a:gd name="T2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480">
                  <a:moveTo>
                    <a:pt x="30" y="0"/>
                  </a:moveTo>
                  <a:cubicBezTo>
                    <a:pt x="732" y="0"/>
                    <a:pt x="732" y="0"/>
                    <a:pt x="732" y="0"/>
                  </a:cubicBezTo>
                  <a:cubicBezTo>
                    <a:pt x="762" y="0"/>
                    <a:pt x="762" y="0"/>
                    <a:pt x="762" y="0"/>
                  </a:cubicBezTo>
                  <a:cubicBezTo>
                    <a:pt x="764" y="0"/>
                    <a:pt x="765" y="0"/>
                    <a:pt x="767" y="0"/>
                  </a:cubicBezTo>
                  <a:cubicBezTo>
                    <a:pt x="909" y="2"/>
                    <a:pt x="909" y="2"/>
                    <a:pt x="909" y="2"/>
                  </a:cubicBezTo>
                  <a:cubicBezTo>
                    <a:pt x="792" y="117"/>
                    <a:pt x="792" y="117"/>
                    <a:pt x="792" y="117"/>
                  </a:cubicBezTo>
                  <a:cubicBezTo>
                    <a:pt x="792" y="450"/>
                    <a:pt x="792" y="450"/>
                    <a:pt x="792" y="450"/>
                  </a:cubicBezTo>
                  <a:cubicBezTo>
                    <a:pt x="792" y="466"/>
                    <a:pt x="779" y="480"/>
                    <a:pt x="762" y="480"/>
                  </a:cubicBezTo>
                  <a:cubicBezTo>
                    <a:pt x="30" y="480"/>
                    <a:pt x="30" y="480"/>
                    <a:pt x="30" y="480"/>
                  </a:cubicBezTo>
                  <a:cubicBezTo>
                    <a:pt x="13" y="480"/>
                    <a:pt x="0" y="466"/>
                    <a:pt x="0" y="450"/>
                  </a:cubicBezTo>
                  <a:cubicBezTo>
                    <a:pt x="0" y="30"/>
                    <a:pt x="0" y="30"/>
                    <a:pt x="0" y="30"/>
                  </a:cubicBezTo>
                  <a:cubicBezTo>
                    <a:pt x="0" y="14"/>
                    <a:pt x="13" y="0"/>
                    <a:pt x="30" y="0"/>
                  </a:cubicBezTo>
                  <a:close/>
                </a:path>
              </a:pathLst>
            </a:custGeom>
            <a:solidFill>
              <a:srgbClr val="4BACC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6" name="Text Box 10">
              <a:extLst>
                <a:ext uri="{FF2B5EF4-FFF2-40B4-BE49-F238E27FC236}">
                  <a16:creationId xmlns:a16="http://schemas.microsoft.com/office/drawing/2014/main" id="{B1517F84-9AEB-4A2F-B4F3-7CF1648609FC}"/>
                </a:ext>
              </a:extLst>
            </p:cNvPr>
            <p:cNvSpPr txBox="1">
              <a:spLocks noChangeArrowheads="1"/>
            </p:cNvSpPr>
            <p:nvPr/>
          </p:nvSpPr>
          <p:spPr bwMode="auto">
            <a:xfrm>
              <a:off x="6204470" y="2655598"/>
              <a:ext cx="4771431" cy="984885"/>
            </a:xfrm>
            <a:prstGeom prst="rect">
              <a:avLst/>
            </a:prstGeom>
            <a:noFill/>
            <a:ln w="9525">
              <a:noFill/>
              <a:miter lim="800000"/>
              <a:headEnd/>
              <a:tailEnd/>
            </a:ln>
          </p:spPr>
          <p:txBody>
            <a:bodyPr wrap="square" lIns="60960" tIns="30480" rIns="60960" bIns="30480">
              <a:spAutoFit/>
            </a:bodyPr>
            <a:lstStyle/>
            <a:p>
              <a:pPr defTabSz="1450940"/>
              <a:r>
                <a:rPr lang="en-US" altLang="zh-CN" sz="2000" b="1" dirty="0">
                  <a:solidFill>
                    <a:schemeClr val="bg1"/>
                  </a:solidFill>
                  <a:latin typeface="Open Sans" pitchFamily="34" charset="0"/>
                  <a:ea typeface="Open Sans" pitchFamily="34" charset="0"/>
                  <a:cs typeface="Open Sans" pitchFamily="34" charset="0"/>
                </a:rPr>
                <a:t>Answer</a:t>
              </a:r>
              <a:r>
                <a:rPr lang="zh-CN" altLang="en-US" sz="2000" b="1" dirty="0">
                  <a:solidFill>
                    <a:schemeClr val="bg1"/>
                  </a:solidFill>
                  <a:latin typeface="Open Sans" pitchFamily="34" charset="0"/>
                  <a:ea typeface="Open Sans" pitchFamily="34" charset="0"/>
                  <a:cs typeface="Open Sans" pitchFamily="34" charset="0"/>
                </a:rPr>
                <a:t>：</a:t>
              </a:r>
              <a:endParaRPr lang="en-US" sz="2000" b="1" dirty="0">
                <a:solidFill>
                  <a:schemeClr val="bg1"/>
                </a:solidFill>
                <a:latin typeface="Open Sans" pitchFamily="34" charset="0"/>
                <a:ea typeface="Open Sans" pitchFamily="34" charset="0"/>
                <a:cs typeface="Open Sans" pitchFamily="34" charset="0"/>
              </a:endParaRPr>
            </a:p>
            <a:p>
              <a:pPr defTabSz="1450940"/>
              <a:r>
                <a:rPr lang="zh-CN" altLang="en-US" sz="2000" dirty="0">
                  <a:solidFill>
                    <a:schemeClr val="bg1"/>
                  </a:solidFill>
                  <a:latin typeface="Open Sans" pitchFamily="34" charset="0"/>
                  <a:ea typeface="Open Sans" pitchFamily="34" charset="0"/>
                  <a:cs typeface="Open Sans" pitchFamily="34" charset="0"/>
                </a:rPr>
                <a:t>今天，随着我们大数据时代，人类平均每天会生成</a:t>
              </a:r>
              <a:r>
                <a:rPr lang="en-US" altLang="zh-CN" sz="2000" b="1" dirty="0">
                  <a:solidFill>
                    <a:schemeClr val="accent4"/>
                  </a:solidFill>
                  <a:latin typeface="Open Sans" pitchFamily="34" charset="0"/>
                  <a:ea typeface="Open Sans" pitchFamily="34" charset="0"/>
                  <a:cs typeface="Open Sans" pitchFamily="34" charset="0"/>
                </a:rPr>
                <a:t>2.2EB</a:t>
              </a:r>
              <a:r>
                <a:rPr lang="zh-CN" altLang="en-US" sz="2000" b="1" dirty="0">
                  <a:solidFill>
                    <a:schemeClr val="accent4"/>
                  </a:solidFill>
                  <a:latin typeface="Open Sans" pitchFamily="34" charset="0"/>
                  <a:ea typeface="Open Sans" pitchFamily="34" charset="0"/>
                  <a:cs typeface="Open Sans" pitchFamily="34" charset="0"/>
                </a:rPr>
                <a:t>（</a:t>
              </a:r>
              <a:r>
                <a:rPr lang="en-US" altLang="zh-CN" sz="2000" b="1" dirty="0">
                  <a:solidFill>
                    <a:schemeClr val="accent4"/>
                  </a:solidFill>
                  <a:latin typeface="Open Sans" pitchFamily="34" charset="0"/>
                  <a:ea typeface="Open Sans" pitchFamily="34" charset="0"/>
                  <a:cs typeface="Open Sans" pitchFamily="34" charset="0"/>
                </a:rPr>
                <a:t>23</a:t>
              </a:r>
              <a:r>
                <a:rPr lang="zh-CN" altLang="en-US" sz="2000" b="1" dirty="0">
                  <a:solidFill>
                    <a:schemeClr val="accent4"/>
                  </a:solidFill>
                  <a:latin typeface="Open Sans" pitchFamily="34" charset="0"/>
                  <a:ea typeface="Open Sans" pitchFamily="34" charset="0"/>
                  <a:cs typeface="Open Sans" pitchFamily="34" charset="0"/>
                </a:rPr>
                <a:t>亿</a:t>
              </a:r>
              <a:r>
                <a:rPr lang="en-US" altLang="zh-CN" sz="2000" b="1" dirty="0">
                  <a:solidFill>
                    <a:schemeClr val="accent4"/>
                  </a:solidFill>
                  <a:latin typeface="Open Sans" pitchFamily="34" charset="0"/>
                  <a:ea typeface="Open Sans" pitchFamily="34" charset="0"/>
                  <a:cs typeface="Open Sans" pitchFamily="34" charset="0"/>
                </a:rPr>
                <a:t>GB</a:t>
              </a:r>
              <a:r>
                <a:rPr lang="zh-CN" altLang="en-US" sz="2000" b="1" dirty="0">
                  <a:solidFill>
                    <a:schemeClr val="accent4"/>
                  </a:solidFill>
                  <a:latin typeface="Open Sans" pitchFamily="34" charset="0"/>
                  <a:ea typeface="Open Sans" pitchFamily="34" charset="0"/>
                  <a:cs typeface="Open Sans" pitchFamily="34" charset="0"/>
                </a:rPr>
                <a:t>）</a:t>
              </a:r>
              <a:r>
                <a:rPr lang="zh-CN" altLang="en-US" sz="2000" dirty="0">
                  <a:solidFill>
                    <a:schemeClr val="bg1"/>
                  </a:solidFill>
                  <a:latin typeface="Open Sans" pitchFamily="34" charset="0"/>
                  <a:ea typeface="Open Sans" pitchFamily="34" charset="0"/>
                  <a:cs typeface="Open Sans" pitchFamily="34" charset="0"/>
                </a:rPr>
                <a:t>数据</a:t>
              </a:r>
              <a:endParaRPr lang="en-US" sz="2000" dirty="0">
                <a:solidFill>
                  <a:schemeClr val="bg1"/>
                </a:solidFill>
                <a:latin typeface="Open Sans" pitchFamily="34" charset="0"/>
                <a:ea typeface="Open Sans" pitchFamily="34" charset="0"/>
                <a:cs typeface="Open Sans" pitchFamily="34" charset="0"/>
              </a:endParaRPr>
            </a:p>
          </p:txBody>
        </p:sp>
      </p:grpSp>
      <p:grpSp>
        <p:nvGrpSpPr>
          <p:cNvPr id="9" name="组合 8">
            <a:extLst>
              <a:ext uri="{FF2B5EF4-FFF2-40B4-BE49-F238E27FC236}">
                <a16:creationId xmlns:a16="http://schemas.microsoft.com/office/drawing/2014/main" id="{919C13A3-D76B-48BD-8DF8-229933CAE052}"/>
              </a:ext>
            </a:extLst>
          </p:cNvPr>
          <p:cNvGrpSpPr/>
          <p:nvPr/>
        </p:nvGrpSpPr>
        <p:grpSpPr>
          <a:xfrm>
            <a:off x="1618976" y="3225862"/>
            <a:ext cx="2642007" cy="1308050"/>
            <a:chOff x="1348049" y="1448429"/>
            <a:chExt cx="2642007" cy="1308050"/>
          </a:xfrm>
        </p:grpSpPr>
        <p:sp>
          <p:nvSpPr>
            <p:cNvPr id="10" name="Freeform 5">
              <a:extLst>
                <a:ext uri="{FF2B5EF4-FFF2-40B4-BE49-F238E27FC236}">
                  <a16:creationId xmlns:a16="http://schemas.microsoft.com/office/drawing/2014/main" id="{C8A4E94A-620C-431B-9AA0-288FEEF4FC51}"/>
                </a:ext>
              </a:extLst>
            </p:cNvPr>
            <p:cNvSpPr>
              <a:spLocks/>
            </p:cNvSpPr>
            <p:nvPr/>
          </p:nvSpPr>
          <p:spPr bwMode="auto">
            <a:xfrm>
              <a:off x="1348049" y="1448429"/>
              <a:ext cx="2642007" cy="1179361"/>
            </a:xfrm>
            <a:custGeom>
              <a:avLst/>
              <a:gdLst>
                <a:gd name="T0" fmla="*/ 30 w 885"/>
                <a:gd name="T1" fmla="*/ 0 h 480"/>
                <a:gd name="T2" fmla="*/ 762 w 885"/>
                <a:gd name="T3" fmla="*/ 0 h 480"/>
                <a:gd name="T4" fmla="*/ 792 w 885"/>
                <a:gd name="T5" fmla="*/ 31 h 480"/>
                <a:gd name="T6" fmla="*/ 792 w 885"/>
                <a:gd name="T7" fmla="*/ 170 h 480"/>
                <a:gd name="T8" fmla="*/ 885 w 885"/>
                <a:gd name="T9" fmla="*/ 230 h 480"/>
                <a:gd name="T10" fmla="*/ 792 w 885"/>
                <a:gd name="T11" fmla="*/ 281 h 480"/>
                <a:gd name="T12" fmla="*/ 792 w 885"/>
                <a:gd name="T13" fmla="*/ 450 h 480"/>
                <a:gd name="T14" fmla="*/ 762 w 885"/>
                <a:gd name="T15" fmla="*/ 480 h 480"/>
                <a:gd name="T16" fmla="*/ 30 w 885"/>
                <a:gd name="T17" fmla="*/ 480 h 480"/>
                <a:gd name="T18" fmla="*/ 0 w 885"/>
                <a:gd name="T19" fmla="*/ 450 h 480"/>
                <a:gd name="T20" fmla="*/ 0 w 885"/>
                <a:gd name="T21" fmla="*/ 31 h 480"/>
                <a:gd name="T22" fmla="*/ 30 w 885"/>
                <a:gd name="T2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5" h="480">
                  <a:moveTo>
                    <a:pt x="30" y="0"/>
                  </a:moveTo>
                  <a:cubicBezTo>
                    <a:pt x="762" y="0"/>
                    <a:pt x="762" y="0"/>
                    <a:pt x="762" y="0"/>
                  </a:cubicBezTo>
                  <a:cubicBezTo>
                    <a:pt x="779" y="0"/>
                    <a:pt x="792" y="14"/>
                    <a:pt x="792" y="31"/>
                  </a:cubicBezTo>
                  <a:cubicBezTo>
                    <a:pt x="792" y="170"/>
                    <a:pt x="792" y="170"/>
                    <a:pt x="792" y="170"/>
                  </a:cubicBezTo>
                  <a:cubicBezTo>
                    <a:pt x="885" y="230"/>
                    <a:pt x="885" y="230"/>
                    <a:pt x="885" y="230"/>
                  </a:cubicBezTo>
                  <a:cubicBezTo>
                    <a:pt x="792" y="281"/>
                    <a:pt x="792" y="281"/>
                    <a:pt x="792" y="281"/>
                  </a:cubicBezTo>
                  <a:cubicBezTo>
                    <a:pt x="792" y="450"/>
                    <a:pt x="792" y="450"/>
                    <a:pt x="792" y="450"/>
                  </a:cubicBezTo>
                  <a:cubicBezTo>
                    <a:pt x="792" y="467"/>
                    <a:pt x="779" y="480"/>
                    <a:pt x="762" y="480"/>
                  </a:cubicBezTo>
                  <a:cubicBezTo>
                    <a:pt x="30" y="480"/>
                    <a:pt x="30" y="480"/>
                    <a:pt x="30" y="480"/>
                  </a:cubicBezTo>
                  <a:cubicBezTo>
                    <a:pt x="13" y="480"/>
                    <a:pt x="0" y="467"/>
                    <a:pt x="0" y="450"/>
                  </a:cubicBezTo>
                  <a:cubicBezTo>
                    <a:pt x="0" y="31"/>
                    <a:pt x="0" y="31"/>
                    <a:pt x="0" y="31"/>
                  </a:cubicBezTo>
                  <a:cubicBezTo>
                    <a:pt x="0" y="14"/>
                    <a:pt x="13" y="0"/>
                    <a:pt x="30" y="0"/>
                  </a:cubicBezTo>
                  <a:close/>
                </a:path>
              </a:pathLst>
            </a:custGeom>
            <a:noFill/>
            <a:ln>
              <a:solidFill>
                <a:srgbClr val="45C1A4"/>
              </a:solidFill>
            </a:ln>
          </p:spPr>
          <p:txBody>
            <a:bodyPr vert="horz" wrap="square" lIns="121920" tIns="60960" rIns="121920" bIns="60960" numCol="1" anchor="t" anchorCtr="0" compatLnSpc="1">
              <a:prstTxWarp prst="textNoShape">
                <a:avLst/>
              </a:prstTxWarp>
            </a:bodyPr>
            <a:lstStyle/>
            <a:p>
              <a:endParaRPr lang="en-US" sz="2400"/>
            </a:p>
          </p:txBody>
        </p:sp>
        <p:sp>
          <p:nvSpPr>
            <p:cNvPr id="11" name="Text Box 10">
              <a:extLst>
                <a:ext uri="{FF2B5EF4-FFF2-40B4-BE49-F238E27FC236}">
                  <a16:creationId xmlns:a16="http://schemas.microsoft.com/office/drawing/2014/main" id="{FF0BFA06-E7FC-4F6A-A865-6B50EC433CD9}"/>
                </a:ext>
              </a:extLst>
            </p:cNvPr>
            <p:cNvSpPr txBox="1">
              <a:spLocks noChangeArrowheads="1"/>
            </p:cNvSpPr>
            <p:nvPr/>
          </p:nvSpPr>
          <p:spPr bwMode="auto">
            <a:xfrm>
              <a:off x="1373046" y="1448429"/>
              <a:ext cx="2273705" cy="1308050"/>
            </a:xfrm>
            <a:prstGeom prst="rect">
              <a:avLst/>
            </a:prstGeom>
            <a:noFill/>
            <a:ln w="9525">
              <a:noFill/>
              <a:miter lim="800000"/>
              <a:headEnd/>
              <a:tailEnd/>
            </a:ln>
          </p:spPr>
          <p:txBody>
            <a:bodyPr wrap="square" lIns="60960" tIns="30480" rIns="60960" bIns="30480">
              <a:spAutoFit/>
            </a:bodyPr>
            <a:lstStyle/>
            <a:p>
              <a:pPr algn="ctr" defTabSz="1450940">
                <a:lnSpc>
                  <a:spcPct val="150000"/>
                </a:lnSpc>
              </a:pPr>
              <a:r>
                <a:rPr lang="en-US" altLang="zh-CN" b="1" dirty="0">
                  <a:solidFill>
                    <a:srgbClr val="45C1A4"/>
                  </a:solidFill>
                  <a:latin typeface="Open Sans" pitchFamily="34" charset="0"/>
                  <a:ea typeface="Open Sans" pitchFamily="34" charset="0"/>
                  <a:cs typeface="Open Sans" pitchFamily="34" charset="0"/>
                </a:rPr>
                <a:t>Question 2</a:t>
              </a:r>
              <a:r>
                <a:rPr lang="zh-CN" altLang="en-US" b="1" dirty="0">
                  <a:solidFill>
                    <a:srgbClr val="45C1A4"/>
                  </a:solidFill>
                  <a:latin typeface="Open Sans" pitchFamily="34" charset="0"/>
                  <a:ea typeface="Open Sans" pitchFamily="34" charset="0"/>
                  <a:cs typeface="Open Sans" pitchFamily="34" charset="0"/>
                </a:rPr>
                <a:t>：</a:t>
              </a:r>
              <a:endParaRPr lang="en-US" altLang="zh-CN" b="1" dirty="0">
                <a:solidFill>
                  <a:srgbClr val="45C1A4"/>
                </a:solidFill>
                <a:latin typeface="Open Sans" pitchFamily="34" charset="0"/>
                <a:ea typeface="Open Sans" pitchFamily="34" charset="0"/>
                <a:cs typeface="Open Sans" pitchFamily="34" charset="0"/>
              </a:endParaRPr>
            </a:p>
            <a:p>
              <a:pPr algn="ctr" defTabSz="1450940"/>
              <a:r>
                <a:rPr lang="zh-CN" altLang="en-US" dirty="0">
                  <a:solidFill>
                    <a:schemeClr val="bg1"/>
                  </a:solidFill>
                  <a:latin typeface="Open Sans" pitchFamily="34" charset="0"/>
                  <a:ea typeface="Open Sans" pitchFamily="34" charset="0"/>
                  <a:cs typeface="Open Sans" pitchFamily="34" charset="0"/>
                </a:rPr>
                <a:t>这些数据是多长时间形成的？</a:t>
              </a:r>
            </a:p>
            <a:p>
              <a:pPr algn="ctr" defTabSz="1450940"/>
              <a:endParaRPr lang="en-US" dirty="0">
                <a:solidFill>
                  <a:schemeClr val="bg1"/>
                </a:solidFill>
                <a:latin typeface="Open Sans" pitchFamily="34" charset="0"/>
                <a:ea typeface="Open Sans" pitchFamily="34" charset="0"/>
                <a:cs typeface="Open Sans" pitchFamily="34" charset="0"/>
              </a:endParaRPr>
            </a:p>
          </p:txBody>
        </p:sp>
      </p:grpSp>
      <p:grpSp>
        <p:nvGrpSpPr>
          <p:cNvPr id="12" name="组合 11">
            <a:extLst>
              <a:ext uri="{FF2B5EF4-FFF2-40B4-BE49-F238E27FC236}">
                <a16:creationId xmlns:a16="http://schemas.microsoft.com/office/drawing/2014/main" id="{F8ED75C6-6908-4EAF-9C8D-0EE212B5681A}"/>
              </a:ext>
            </a:extLst>
          </p:cNvPr>
          <p:cNvGrpSpPr/>
          <p:nvPr/>
        </p:nvGrpSpPr>
        <p:grpSpPr>
          <a:xfrm>
            <a:off x="4856736" y="4108800"/>
            <a:ext cx="6001304" cy="1080000"/>
            <a:chOff x="5201294" y="2627789"/>
            <a:chExt cx="6001304" cy="1080000"/>
          </a:xfrm>
        </p:grpSpPr>
        <p:sp>
          <p:nvSpPr>
            <p:cNvPr id="13" name="Freeform 6">
              <a:extLst>
                <a:ext uri="{FF2B5EF4-FFF2-40B4-BE49-F238E27FC236}">
                  <a16:creationId xmlns:a16="http://schemas.microsoft.com/office/drawing/2014/main" id="{1E7D89E5-8E8E-4107-9EC9-C93413B6F751}"/>
                </a:ext>
              </a:extLst>
            </p:cNvPr>
            <p:cNvSpPr>
              <a:spLocks/>
            </p:cNvSpPr>
            <p:nvPr/>
          </p:nvSpPr>
          <p:spPr bwMode="auto">
            <a:xfrm flipH="1" flipV="1">
              <a:off x="5201294" y="2627789"/>
              <a:ext cx="6001304" cy="1080000"/>
            </a:xfrm>
            <a:custGeom>
              <a:avLst/>
              <a:gdLst>
                <a:gd name="T0" fmla="*/ 30 w 909"/>
                <a:gd name="T1" fmla="*/ 0 h 480"/>
                <a:gd name="T2" fmla="*/ 732 w 909"/>
                <a:gd name="T3" fmla="*/ 0 h 480"/>
                <a:gd name="T4" fmla="*/ 762 w 909"/>
                <a:gd name="T5" fmla="*/ 0 h 480"/>
                <a:gd name="T6" fmla="*/ 767 w 909"/>
                <a:gd name="T7" fmla="*/ 0 h 480"/>
                <a:gd name="T8" fmla="*/ 909 w 909"/>
                <a:gd name="T9" fmla="*/ 2 h 480"/>
                <a:gd name="T10" fmla="*/ 792 w 909"/>
                <a:gd name="T11" fmla="*/ 117 h 480"/>
                <a:gd name="T12" fmla="*/ 792 w 909"/>
                <a:gd name="T13" fmla="*/ 450 h 480"/>
                <a:gd name="T14" fmla="*/ 762 w 909"/>
                <a:gd name="T15" fmla="*/ 480 h 480"/>
                <a:gd name="T16" fmla="*/ 30 w 909"/>
                <a:gd name="T17" fmla="*/ 480 h 480"/>
                <a:gd name="T18" fmla="*/ 0 w 909"/>
                <a:gd name="T19" fmla="*/ 450 h 480"/>
                <a:gd name="T20" fmla="*/ 0 w 909"/>
                <a:gd name="T21" fmla="*/ 30 h 480"/>
                <a:gd name="T22" fmla="*/ 30 w 909"/>
                <a:gd name="T2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480">
                  <a:moveTo>
                    <a:pt x="30" y="0"/>
                  </a:moveTo>
                  <a:cubicBezTo>
                    <a:pt x="732" y="0"/>
                    <a:pt x="732" y="0"/>
                    <a:pt x="732" y="0"/>
                  </a:cubicBezTo>
                  <a:cubicBezTo>
                    <a:pt x="762" y="0"/>
                    <a:pt x="762" y="0"/>
                    <a:pt x="762" y="0"/>
                  </a:cubicBezTo>
                  <a:cubicBezTo>
                    <a:pt x="764" y="0"/>
                    <a:pt x="765" y="0"/>
                    <a:pt x="767" y="0"/>
                  </a:cubicBezTo>
                  <a:cubicBezTo>
                    <a:pt x="909" y="2"/>
                    <a:pt x="909" y="2"/>
                    <a:pt x="909" y="2"/>
                  </a:cubicBezTo>
                  <a:cubicBezTo>
                    <a:pt x="792" y="117"/>
                    <a:pt x="792" y="117"/>
                    <a:pt x="792" y="117"/>
                  </a:cubicBezTo>
                  <a:cubicBezTo>
                    <a:pt x="792" y="450"/>
                    <a:pt x="792" y="450"/>
                    <a:pt x="792" y="450"/>
                  </a:cubicBezTo>
                  <a:cubicBezTo>
                    <a:pt x="792" y="466"/>
                    <a:pt x="779" y="480"/>
                    <a:pt x="762" y="480"/>
                  </a:cubicBezTo>
                  <a:cubicBezTo>
                    <a:pt x="30" y="480"/>
                    <a:pt x="30" y="480"/>
                    <a:pt x="30" y="480"/>
                  </a:cubicBezTo>
                  <a:cubicBezTo>
                    <a:pt x="13" y="480"/>
                    <a:pt x="0" y="466"/>
                    <a:pt x="0" y="450"/>
                  </a:cubicBezTo>
                  <a:cubicBezTo>
                    <a:pt x="0" y="30"/>
                    <a:pt x="0" y="30"/>
                    <a:pt x="0" y="30"/>
                  </a:cubicBezTo>
                  <a:cubicBezTo>
                    <a:pt x="0" y="14"/>
                    <a:pt x="13" y="0"/>
                    <a:pt x="30" y="0"/>
                  </a:cubicBezTo>
                  <a:close/>
                </a:path>
              </a:pathLst>
            </a:custGeom>
            <a:solidFill>
              <a:srgbClr val="45C1A4"/>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Text Box 10">
              <a:extLst>
                <a:ext uri="{FF2B5EF4-FFF2-40B4-BE49-F238E27FC236}">
                  <a16:creationId xmlns:a16="http://schemas.microsoft.com/office/drawing/2014/main" id="{1B00B760-2BF6-4221-B9AD-DF86A1A0F90B}"/>
                </a:ext>
              </a:extLst>
            </p:cNvPr>
            <p:cNvSpPr txBox="1">
              <a:spLocks noChangeArrowheads="1"/>
            </p:cNvSpPr>
            <p:nvPr/>
          </p:nvSpPr>
          <p:spPr bwMode="auto">
            <a:xfrm>
              <a:off x="6204470" y="2655598"/>
              <a:ext cx="4771431" cy="984885"/>
            </a:xfrm>
            <a:prstGeom prst="rect">
              <a:avLst/>
            </a:prstGeom>
            <a:noFill/>
            <a:ln w="9525">
              <a:noFill/>
              <a:miter lim="800000"/>
              <a:headEnd/>
              <a:tailEnd/>
            </a:ln>
          </p:spPr>
          <p:txBody>
            <a:bodyPr wrap="square" lIns="60960" tIns="30480" rIns="60960" bIns="30480">
              <a:spAutoFit/>
            </a:bodyPr>
            <a:lstStyle/>
            <a:p>
              <a:pPr defTabSz="1450940"/>
              <a:r>
                <a:rPr lang="en-US" altLang="zh-CN" sz="2000" b="1" dirty="0">
                  <a:solidFill>
                    <a:schemeClr val="bg1"/>
                  </a:solidFill>
                  <a:latin typeface="Open Sans" pitchFamily="34" charset="0"/>
                  <a:ea typeface="Open Sans" pitchFamily="34" charset="0"/>
                  <a:cs typeface="Open Sans" pitchFamily="34" charset="0"/>
                </a:rPr>
                <a:t>Answer</a:t>
              </a:r>
              <a:r>
                <a:rPr lang="zh-CN" altLang="en-US" sz="2000" b="1" dirty="0">
                  <a:solidFill>
                    <a:schemeClr val="bg1"/>
                  </a:solidFill>
                  <a:latin typeface="Open Sans" pitchFamily="34" charset="0"/>
                  <a:ea typeface="Open Sans" pitchFamily="34" charset="0"/>
                  <a:cs typeface="Open Sans" pitchFamily="34" charset="0"/>
                </a:rPr>
                <a:t>：</a:t>
              </a:r>
              <a:endParaRPr lang="en-US" sz="2000" b="1" dirty="0">
                <a:solidFill>
                  <a:schemeClr val="bg1"/>
                </a:solidFill>
                <a:latin typeface="Open Sans" pitchFamily="34" charset="0"/>
                <a:ea typeface="Open Sans" pitchFamily="34" charset="0"/>
                <a:cs typeface="Open Sans" pitchFamily="34" charset="0"/>
              </a:endParaRPr>
            </a:p>
            <a:p>
              <a:pPr defTabSz="1450940"/>
              <a:r>
                <a:rPr lang="zh-CN" altLang="en-US" sz="2000" dirty="0">
                  <a:solidFill>
                    <a:schemeClr val="bg1"/>
                  </a:solidFill>
                  <a:latin typeface="Open Sans" pitchFamily="34" charset="0"/>
                  <a:ea typeface="Open Sans" pitchFamily="34" charset="0"/>
                  <a:cs typeface="Open Sans" pitchFamily="34" charset="0"/>
                </a:rPr>
                <a:t>全球数据总量中有</a:t>
              </a:r>
              <a:r>
                <a:rPr lang="en-US" altLang="zh-CN" sz="2000" b="1" dirty="0">
                  <a:solidFill>
                    <a:schemeClr val="accent4"/>
                  </a:solidFill>
                  <a:latin typeface="Open Sans" pitchFamily="34" charset="0"/>
                  <a:ea typeface="Open Sans" pitchFamily="34" charset="0"/>
                  <a:cs typeface="Open Sans" pitchFamily="34" charset="0"/>
                </a:rPr>
                <a:t>90%</a:t>
              </a:r>
              <a:r>
                <a:rPr lang="zh-CN" altLang="en-US" sz="2000" dirty="0">
                  <a:solidFill>
                    <a:schemeClr val="bg1"/>
                  </a:solidFill>
                  <a:latin typeface="Open Sans" pitchFamily="34" charset="0"/>
                  <a:ea typeface="Open Sans" pitchFamily="34" charset="0"/>
                  <a:cs typeface="Open Sans" pitchFamily="34" charset="0"/>
                </a:rPr>
                <a:t>是过去</a:t>
              </a:r>
              <a:r>
                <a:rPr lang="en-US" altLang="zh-CN" sz="2000" b="1" dirty="0">
                  <a:solidFill>
                    <a:schemeClr val="accent4"/>
                  </a:solidFill>
                  <a:latin typeface="Open Sans" pitchFamily="34" charset="0"/>
                  <a:ea typeface="Open Sans" pitchFamily="34" charset="0"/>
                  <a:cs typeface="Open Sans" pitchFamily="34" charset="0"/>
                </a:rPr>
                <a:t>24</a:t>
              </a:r>
              <a:r>
                <a:rPr lang="zh-CN" altLang="en-US" sz="2000" b="1" dirty="0">
                  <a:solidFill>
                    <a:schemeClr val="accent4"/>
                  </a:solidFill>
                  <a:latin typeface="Open Sans" pitchFamily="34" charset="0"/>
                  <a:ea typeface="Open Sans" pitchFamily="34" charset="0"/>
                  <a:cs typeface="Open Sans" pitchFamily="34" charset="0"/>
                </a:rPr>
                <a:t>个月</a:t>
              </a:r>
              <a:r>
                <a:rPr lang="zh-CN" altLang="en-US" sz="2000" dirty="0">
                  <a:solidFill>
                    <a:schemeClr val="bg1"/>
                  </a:solidFill>
                  <a:latin typeface="Open Sans" pitchFamily="34" charset="0"/>
                  <a:ea typeface="Open Sans" pitchFamily="34" charset="0"/>
                  <a:cs typeface="Open Sans" pitchFamily="34" charset="0"/>
                </a:rPr>
                <a:t>创建的。</a:t>
              </a:r>
              <a:endParaRPr lang="en-US" sz="2000" dirty="0">
                <a:solidFill>
                  <a:schemeClr val="bg1"/>
                </a:solidFill>
                <a:latin typeface="Open Sans" pitchFamily="34" charset="0"/>
                <a:ea typeface="Open Sans" pitchFamily="34" charset="0"/>
                <a:cs typeface="Open Sans" pitchFamily="34" charset="0"/>
              </a:endParaRPr>
            </a:p>
          </p:txBody>
        </p:sp>
      </p:grpSp>
    </p:spTree>
    <p:extLst>
      <p:ext uri="{BB962C8B-B14F-4D97-AF65-F5344CB8AC3E}">
        <p14:creationId xmlns:p14="http://schemas.microsoft.com/office/powerpoint/2010/main" val="2119566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4294967295"/>
            <p:extLst>
              <p:ext uri="{D42A27DB-BD31-4B8C-83A1-F6EECF244321}">
                <p14:modId xmlns:p14="http://schemas.microsoft.com/office/powerpoint/2010/main" val="2707611044"/>
              </p:ext>
            </p:extLst>
          </p:nvPr>
        </p:nvGraphicFramePr>
        <p:xfrm>
          <a:off x="2223756" y="1556413"/>
          <a:ext cx="7744488" cy="4351338"/>
        </p:xfrm>
        <a:graphic>
          <a:graphicData uri="http://schemas.openxmlformats.org/drawingml/2006/table">
            <a:tbl>
              <a:tblPr>
                <a:tableStyleId>{5FD0F851-EC5A-4D38-B0AD-8093EC10F338}</a:tableStyleId>
              </a:tblPr>
              <a:tblGrid>
                <a:gridCol w="1936122">
                  <a:extLst>
                    <a:ext uri="{9D8B030D-6E8A-4147-A177-3AD203B41FA5}">
                      <a16:colId xmlns:a16="http://schemas.microsoft.com/office/drawing/2014/main" val="20000"/>
                    </a:ext>
                  </a:extLst>
                </a:gridCol>
                <a:gridCol w="1936122">
                  <a:extLst>
                    <a:ext uri="{9D8B030D-6E8A-4147-A177-3AD203B41FA5}">
                      <a16:colId xmlns:a16="http://schemas.microsoft.com/office/drawing/2014/main" val="20001"/>
                    </a:ext>
                  </a:extLst>
                </a:gridCol>
                <a:gridCol w="1936122">
                  <a:extLst>
                    <a:ext uri="{9D8B030D-6E8A-4147-A177-3AD203B41FA5}">
                      <a16:colId xmlns:a16="http://schemas.microsoft.com/office/drawing/2014/main" val="20002"/>
                    </a:ext>
                  </a:extLst>
                </a:gridCol>
                <a:gridCol w="1936122">
                  <a:extLst>
                    <a:ext uri="{9D8B030D-6E8A-4147-A177-3AD203B41FA5}">
                      <a16:colId xmlns:a16="http://schemas.microsoft.com/office/drawing/2014/main" val="20003"/>
                    </a:ext>
                  </a:extLst>
                </a:gridCol>
              </a:tblGrid>
              <a:tr h="768541">
                <a:tc>
                  <a:txBody>
                    <a:bodyPr/>
                    <a:lstStyle/>
                    <a:p>
                      <a:pPr algn="ctr"/>
                      <a:r>
                        <a:rPr lang="zh-CN" altLang="en-US" sz="1600" dirty="0">
                          <a:solidFill>
                            <a:schemeClr val="bg1"/>
                          </a:solidFill>
                          <a:effectLst/>
                          <a:latin typeface="Arial Narrow" panose="020B0606020202030204" pitchFamily="34" charset="0"/>
                        </a:rPr>
                        <a:t>倍数和分数</a:t>
                      </a:r>
                    </a:p>
                  </a:txBody>
                  <a:tcPr marL="34934" marR="34934" marT="6987" marB="6987" anchor="ctr"/>
                </a:tc>
                <a:tc>
                  <a:txBody>
                    <a:bodyPr/>
                    <a:lstStyle/>
                    <a:p>
                      <a:pPr algn="ctr"/>
                      <a:r>
                        <a:rPr lang="zh-CN" altLang="en-US" sz="1600" dirty="0">
                          <a:solidFill>
                            <a:schemeClr val="bg1"/>
                          </a:solidFill>
                          <a:effectLst/>
                          <a:latin typeface="Arial Narrow" panose="020B0606020202030204" pitchFamily="34" charset="0"/>
                        </a:rPr>
                        <a:t>词头</a:t>
                      </a:r>
                    </a:p>
                  </a:txBody>
                  <a:tcPr marL="34934" marR="34934" marT="6987" marB="6987" anchor="ctr"/>
                </a:tc>
                <a:tc>
                  <a:txBody>
                    <a:bodyPr/>
                    <a:lstStyle/>
                    <a:p>
                      <a:pPr algn="ctr"/>
                      <a:r>
                        <a:rPr lang="zh-CN" altLang="en-US" sz="1600" dirty="0">
                          <a:solidFill>
                            <a:schemeClr val="bg1"/>
                          </a:solidFill>
                          <a:effectLst/>
                          <a:latin typeface="Arial Narrow" panose="020B0606020202030204" pitchFamily="34" charset="0"/>
                        </a:rPr>
                        <a:t>符号</a:t>
                      </a:r>
                    </a:p>
                  </a:txBody>
                  <a:tcPr marL="34934" marR="34934" marT="6987" marB="6987" anchor="ctr"/>
                </a:tc>
                <a:tc>
                  <a:txBody>
                    <a:bodyPr/>
                    <a:lstStyle/>
                    <a:p>
                      <a:pPr algn="ctr"/>
                      <a:r>
                        <a:rPr lang="zh-CN" altLang="en-US" sz="1600">
                          <a:solidFill>
                            <a:schemeClr val="bg1"/>
                          </a:solidFill>
                          <a:effectLst/>
                          <a:latin typeface="Arial Narrow" panose="020B0606020202030204" pitchFamily="34" charset="0"/>
                        </a:rPr>
                        <a:t>英文</a:t>
                      </a:r>
                    </a:p>
                  </a:txBody>
                  <a:tcPr marL="34934" marR="34934" marT="6987" marB="6987" anchor="ctr"/>
                </a:tc>
                <a:extLst>
                  <a:ext uri="{0D108BD9-81ED-4DB2-BD59-A6C34878D82A}">
                    <a16:rowId xmlns:a16="http://schemas.microsoft.com/office/drawing/2014/main" val="10000"/>
                  </a:ext>
                </a:extLst>
              </a:tr>
              <a:tr h="466714">
                <a:tc>
                  <a:txBody>
                    <a:bodyPr/>
                    <a:lstStyle/>
                    <a:p>
                      <a:pPr algn="ctr"/>
                      <a:r>
                        <a:rPr lang="en-US" altLang="zh-CN" sz="1600" dirty="0">
                          <a:solidFill>
                            <a:schemeClr val="bg1"/>
                          </a:solidFill>
                          <a:effectLst/>
                          <a:latin typeface="Arial Narrow" panose="020B0606020202030204" pitchFamily="34" charset="0"/>
                        </a:rPr>
                        <a:t>10^24</a:t>
                      </a:r>
                    </a:p>
                  </a:txBody>
                  <a:tcPr marL="34934" marR="34934" marT="6987" marB="6987" anchor="ctr"/>
                </a:tc>
                <a:tc>
                  <a:txBody>
                    <a:bodyPr/>
                    <a:lstStyle/>
                    <a:p>
                      <a:pPr algn="ctr"/>
                      <a:r>
                        <a:rPr lang="zh-CN" altLang="en-US" sz="1600" dirty="0">
                          <a:solidFill>
                            <a:schemeClr val="bg1"/>
                          </a:solidFill>
                          <a:effectLst/>
                          <a:latin typeface="Arial Narrow" panose="020B0606020202030204" pitchFamily="34" charset="0"/>
                        </a:rPr>
                        <a:t>尧（它）</a:t>
                      </a:r>
                    </a:p>
                  </a:txBody>
                  <a:tcPr marL="34934" marR="34934" marT="6987" marB="6987" anchor="ctr"/>
                </a:tc>
                <a:tc>
                  <a:txBody>
                    <a:bodyPr/>
                    <a:lstStyle/>
                    <a:p>
                      <a:pPr algn="ctr"/>
                      <a:r>
                        <a:rPr lang="en-US" sz="1600" dirty="0">
                          <a:solidFill>
                            <a:schemeClr val="bg1"/>
                          </a:solidFill>
                          <a:effectLst/>
                          <a:latin typeface="Arial Narrow" panose="020B0606020202030204" pitchFamily="34" charset="0"/>
                        </a:rPr>
                        <a:t>Y</a:t>
                      </a:r>
                    </a:p>
                  </a:txBody>
                  <a:tcPr marL="34934" marR="34934" marT="6987" marB="6987" anchor="ctr"/>
                </a:tc>
                <a:tc>
                  <a:txBody>
                    <a:bodyPr/>
                    <a:lstStyle/>
                    <a:p>
                      <a:pPr algn="ctr"/>
                      <a:r>
                        <a:rPr lang="en-US" sz="1600">
                          <a:solidFill>
                            <a:schemeClr val="bg1"/>
                          </a:solidFill>
                          <a:effectLst/>
                          <a:latin typeface="Arial Narrow" panose="020B0606020202030204" pitchFamily="34" charset="0"/>
                        </a:rPr>
                        <a:t>Yotta</a:t>
                      </a:r>
                    </a:p>
                  </a:txBody>
                  <a:tcPr marL="34934" marR="34934" marT="6987" marB="6987" anchor="ctr"/>
                </a:tc>
                <a:extLst>
                  <a:ext uri="{0D108BD9-81ED-4DB2-BD59-A6C34878D82A}">
                    <a16:rowId xmlns:a16="http://schemas.microsoft.com/office/drawing/2014/main" val="10001"/>
                  </a:ext>
                </a:extLst>
              </a:tr>
              <a:tr h="466714">
                <a:tc>
                  <a:txBody>
                    <a:bodyPr/>
                    <a:lstStyle/>
                    <a:p>
                      <a:pPr algn="ctr"/>
                      <a:r>
                        <a:rPr lang="en-US" altLang="zh-CN" sz="1600">
                          <a:solidFill>
                            <a:schemeClr val="bg1"/>
                          </a:solidFill>
                          <a:effectLst/>
                          <a:latin typeface="Arial Narrow" panose="020B0606020202030204" pitchFamily="34" charset="0"/>
                        </a:rPr>
                        <a:t>10^21</a:t>
                      </a:r>
                    </a:p>
                  </a:txBody>
                  <a:tcPr marL="34934" marR="34934" marT="6987" marB="6987" anchor="ctr"/>
                </a:tc>
                <a:tc>
                  <a:txBody>
                    <a:bodyPr/>
                    <a:lstStyle/>
                    <a:p>
                      <a:pPr algn="ctr"/>
                      <a:r>
                        <a:rPr lang="zh-CN" altLang="en-US" sz="1600">
                          <a:solidFill>
                            <a:schemeClr val="bg1"/>
                          </a:solidFill>
                          <a:effectLst/>
                          <a:latin typeface="Arial Narrow" panose="020B0606020202030204" pitchFamily="34" charset="0"/>
                        </a:rPr>
                        <a:t>泽（它）</a:t>
                      </a:r>
                    </a:p>
                  </a:txBody>
                  <a:tcPr marL="34934" marR="34934" marT="6987" marB="6987" anchor="ctr"/>
                </a:tc>
                <a:tc>
                  <a:txBody>
                    <a:bodyPr/>
                    <a:lstStyle/>
                    <a:p>
                      <a:pPr algn="ctr"/>
                      <a:r>
                        <a:rPr lang="en-US" sz="1600" dirty="0">
                          <a:solidFill>
                            <a:schemeClr val="bg1"/>
                          </a:solidFill>
                          <a:effectLst/>
                          <a:latin typeface="Arial Narrow" panose="020B0606020202030204" pitchFamily="34" charset="0"/>
                        </a:rPr>
                        <a:t>Z</a:t>
                      </a:r>
                    </a:p>
                  </a:txBody>
                  <a:tcPr marL="34934" marR="34934" marT="6987" marB="6987" anchor="ctr"/>
                </a:tc>
                <a:tc>
                  <a:txBody>
                    <a:bodyPr/>
                    <a:lstStyle/>
                    <a:p>
                      <a:pPr algn="ctr"/>
                      <a:r>
                        <a:rPr lang="en-US" sz="1600">
                          <a:solidFill>
                            <a:schemeClr val="bg1"/>
                          </a:solidFill>
                          <a:effectLst/>
                          <a:latin typeface="Arial Narrow" panose="020B0606020202030204" pitchFamily="34" charset="0"/>
                        </a:rPr>
                        <a:t>Zetta</a:t>
                      </a:r>
                    </a:p>
                  </a:txBody>
                  <a:tcPr marL="34934" marR="34934" marT="6987" marB="6987" anchor="ctr"/>
                </a:tc>
                <a:extLst>
                  <a:ext uri="{0D108BD9-81ED-4DB2-BD59-A6C34878D82A}">
                    <a16:rowId xmlns:a16="http://schemas.microsoft.com/office/drawing/2014/main" val="10002"/>
                  </a:ext>
                </a:extLst>
              </a:tr>
              <a:tr h="617627">
                <a:tc>
                  <a:txBody>
                    <a:bodyPr/>
                    <a:lstStyle/>
                    <a:p>
                      <a:pPr algn="ctr"/>
                      <a:r>
                        <a:rPr lang="en-US" altLang="zh-CN" sz="1600">
                          <a:solidFill>
                            <a:schemeClr val="bg1"/>
                          </a:solidFill>
                          <a:effectLst/>
                          <a:latin typeface="Arial Narrow" panose="020B0606020202030204" pitchFamily="34" charset="0"/>
                        </a:rPr>
                        <a:t>10^18</a:t>
                      </a:r>
                    </a:p>
                  </a:txBody>
                  <a:tcPr marL="34934" marR="34934" marT="6987" marB="6987" anchor="ctr"/>
                </a:tc>
                <a:tc>
                  <a:txBody>
                    <a:bodyPr/>
                    <a:lstStyle/>
                    <a:p>
                      <a:pPr algn="ctr"/>
                      <a:r>
                        <a:rPr lang="zh-CN" altLang="en-US" sz="1600">
                          <a:solidFill>
                            <a:schemeClr val="bg1"/>
                          </a:solidFill>
                          <a:effectLst/>
                          <a:latin typeface="Arial Narrow" panose="020B0606020202030204" pitchFamily="34" charset="0"/>
                        </a:rPr>
                        <a:t>艾（可萨）</a:t>
                      </a:r>
                    </a:p>
                  </a:txBody>
                  <a:tcPr marL="34934" marR="34934" marT="6987" marB="6987" anchor="ctr"/>
                </a:tc>
                <a:tc>
                  <a:txBody>
                    <a:bodyPr/>
                    <a:lstStyle/>
                    <a:p>
                      <a:pPr algn="ctr"/>
                      <a:r>
                        <a:rPr lang="en-US" sz="1600" dirty="0">
                          <a:solidFill>
                            <a:schemeClr val="bg1"/>
                          </a:solidFill>
                          <a:effectLst/>
                          <a:latin typeface="Arial Narrow" panose="020B0606020202030204" pitchFamily="34" charset="0"/>
                        </a:rPr>
                        <a:t>E</a:t>
                      </a:r>
                    </a:p>
                  </a:txBody>
                  <a:tcPr marL="34934" marR="34934" marT="6987" marB="6987" anchor="ctr"/>
                </a:tc>
                <a:tc>
                  <a:txBody>
                    <a:bodyPr/>
                    <a:lstStyle/>
                    <a:p>
                      <a:pPr algn="ctr"/>
                      <a:r>
                        <a:rPr lang="en-US" sz="1600">
                          <a:solidFill>
                            <a:schemeClr val="bg1"/>
                          </a:solidFill>
                          <a:effectLst/>
                          <a:latin typeface="Arial Narrow" panose="020B0606020202030204" pitchFamily="34" charset="0"/>
                        </a:rPr>
                        <a:t>Exa</a:t>
                      </a:r>
                    </a:p>
                  </a:txBody>
                  <a:tcPr marL="34934" marR="34934" marT="6987" marB="6987" anchor="ctr"/>
                </a:tc>
                <a:extLst>
                  <a:ext uri="{0D108BD9-81ED-4DB2-BD59-A6C34878D82A}">
                    <a16:rowId xmlns:a16="http://schemas.microsoft.com/office/drawing/2014/main" val="10003"/>
                  </a:ext>
                </a:extLst>
              </a:tr>
              <a:tr h="466714">
                <a:tc>
                  <a:txBody>
                    <a:bodyPr/>
                    <a:lstStyle/>
                    <a:p>
                      <a:pPr algn="ctr"/>
                      <a:r>
                        <a:rPr lang="en-US" altLang="zh-CN" sz="1600">
                          <a:solidFill>
                            <a:schemeClr val="bg1"/>
                          </a:solidFill>
                          <a:effectLst/>
                          <a:latin typeface="Arial Narrow" panose="020B0606020202030204" pitchFamily="34" charset="0"/>
                        </a:rPr>
                        <a:t>10^15</a:t>
                      </a:r>
                    </a:p>
                  </a:txBody>
                  <a:tcPr marL="34934" marR="34934" marT="6987" marB="6987" anchor="ctr"/>
                </a:tc>
                <a:tc>
                  <a:txBody>
                    <a:bodyPr/>
                    <a:lstStyle/>
                    <a:p>
                      <a:pPr algn="ctr"/>
                      <a:r>
                        <a:rPr lang="zh-CN" altLang="en-US" sz="1600">
                          <a:solidFill>
                            <a:schemeClr val="bg1"/>
                          </a:solidFill>
                          <a:effectLst/>
                          <a:latin typeface="Arial Narrow" panose="020B0606020202030204" pitchFamily="34" charset="0"/>
                        </a:rPr>
                        <a:t>拍（它）</a:t>
                      </a:r>
                    </a:p>
                  </a:txBody>
                  <a:tcPr marL="34934" marR="34934" marT="6987" marB="6987" anchor="ctr"/>
                </a:tc>
                <a:tc>
                  <a:txBody>
                    <a:bodyPr/>
                    <a:lstStyle/>
                    <a:p>
                      <a:pPr algn="ctr"/>
                      <a:r>
                        <a:rPr lang="en-US" sz="1600" dirty="0">
                          <a:solidFill>
                            <a:schemeClr val="bg1"/>
                          </a:solidFill>
                          <a:effectLst/>
                          <a:latin typeface="Arial Narrow" panose="020B0606020202030204" pitchFamily="34" charset="0"/>
                        </a:rPr>
                        <a:t>P</a:t>
                      </a:r>
                    </a:p>
                  </a:txBody>
                  <a:tcPr marL="34934" marR="34934" marT="6987" marB="6987" anchor="ctr"/>
                </a:tc>
                <a:tc>
                  <a:txBody>
                    <a:bodyPr/>
                    <a:lstStyle/>
                    <a:p>
                      <a:pPr algn="ctr"/>
                      <a:r>
                        <a:rPr lang="en-US" sz="1600" dirty="0">
                          <a:solidFill>
                            <a:schemeClr val="bg1"/>
                          </a:solidFill>
                          <a:effectLst/>
                          <a:latin typeface="Arial Narrow" panose="020B0606020202030204" pitchFamily="34" charset="0"/>
                        </a:rPr>
                        <a:t>Peta</a:t>
                      </a:r>
                    </a:p>
                  </a:txBody>
                  <a:tcPr marL="34934" marR="34934" marT="6987" marB="6987" anchor="ctr"/>
                </a:tc>
                <a:extLst>
                  <a:ext uri="{0D108BD9-81ED-4DB2-BD59-A6C34878D82A}">
                    <a16:rowId xmlns:a16="http://schemas.microsoft.com/office/drawing/2014/main" val="10004"/>
                  </a:ext>
                </a:extLst>
              </a:tr>
              <a:tr h="466714">
                <a:tc>
                  <a:txBody>
                    <a:bodyPr/>
                    <a:lstStyle/>
                    <a:p>
                      <a:pPr algn="ctr"/>
                      <a:r>
                        <a:rPr lang="en-US" altLang="zh-CN" sz="1600">
                          <a:solidFill>
                            <a:schemeClr val="bg1"/>
                          </a:solidFill>
                          <a:effectLst/>
                          <a:latin typeface="Arial Narrow" panose="020B0606020202030204" pitchFamily="34" charset="0"/>
                        </a:rPr>
                        <a:t>10^12</a:t>
                      </a:r>
                    </a:p>
                  </a:txBody>
                  <a:tcPr marL="34934" marR="34934" marT="6987" marB="6987" anchor="ctr"/>
                </a:tc>
                <a:tc>
                  <a:txBody>
                    <a:bodyPr/>
                    <a:lstStyle/>
                    <a:p>
                      <a:pPr algn="ctr"/>
                      <a:r>
                        <a:rPr lang="zh-CN" altLang="en-US" sz="1600">
                          <a:solidFill>
                            <a:schemeClr val="bg1"/>
                          </a:solidFill>
                          <a:effectLst/>
                          <a:latin typeface="Arial Narrow" panose="020B0606020202030204" pitchFamily="34" charset="0"/>
                        </a:rPr>
                        <a:t>太（拉）</a:t>
                      </a:r>
                    </a:p>
                  </a:txBody>
                  <a:tcPr marL="34934" marR="34934" marT="6987" marB="6987" anchor="ctr"/>
                </a:tc>
                <a:tc>
                  <a:txBody>
                    <a:bodyPr/>
                    <a:lstStyle/>
                    <a:p>
                      <a:pPr algn="ctr"/>
                      <a:r>
                        <a:rPr lang="en-US" sz="1600">
                          <a:solidFill>
                            <a:schemeClr val="bg1"/>
                          </a:solidFill>
                          <a:effectLst/>
                          <a:latin typeface="Arial Narrow" panose="020B0606020202030204" pitchFamily="34" charset="0"/>
                        </a:rPr>
                        <a:t>T</a:t>
                      </a:r>
                    </a:p>
                  </a:txBody>
                  <a:tcPr marL="34934" marR="34934" marT="6987" marB="6987" anchor="ctr"/>
                </a:tc>
                <a:tc>
                  <a:txBody>
                    <a:bodyPr/>
                    <a:lstStyle/>
                    <a:p>
                      <a:pPr algn="ctr"/>
                      <a:r>
                        <a:rPr lang="en-US" sz="1600" dirty="0">
                          <a:solidFill>
                            <a:schemeClr val="bg1"/>
                          </a:solidFill>
                          <a:effectLst/>
                          <a:latin typeface="Arial Narrow" panose="020B0606020202030204" pitchFamily="34" charset="0"/>
                        </a:rPr>
                        <a:t>Tera</a:t>
                      </a:r>
                    </a:p>
                  </a:txBody>
                  <a:tcPr marL="34934" marR="34934" marT="6987" marB="6987" anchor="ctr"/>
                </a:tc>
                <a:extLst>
                  <a:ext uri="{0D108BD9-81ED-4DB2-BD59-A6C34878D82A}">
                    <a16:rowId xmlns:a16="http://schemas.microsoft.com/office/drawing/2014/main" val="10005"/>
                  </a:ext>
                </a:extLst>
              </a:tr>
              <a:tr h="466714">
                <a:tc>
                  <a:txBody>
                    <a:bodyPr/>
                    <a:lstStyle/>
                    <a:p>
                      <a:pPr algn="ctr"/>
                      <a:r>
                        <a:rPr lang="en-US" altLang="zh-CN" sz="1600">
                          <a:solidFill>
                            <a:schemeClr val="bg1"/>
                          </a:solidFill>
                          <a:effectLst/>
                          <a:latin typeface="Arial Narrow" panose="020B0606020202030204" pitchFamily="34" charset="0"/>
                        </a:rPr>
                        <a:t>10^9</a:t>
                      </a:r>
                    </a:p>
                  </a:txBody>
                  <a:tcPr marL="34934" marR="34934" marT="6987" marB="6987" anchor="ctr"/>
                </a:tc>
                <a:tc>
                  <a:txBody>
                    <a:bodyPr/>
                    <a:lstStyle/>
                    <a:p>
                      <a:pPr algn="ctr"/>
                      <a:r>
                        <a:rPr lang="zh-CN" altLang="en-US" sz="1600">
                          <a:solidFill>
                            <a:schemeClr val="bg1"/>
                          </a:solidFill>
                          <a:effectLst/>
                          <a:latin typeface="Arial Narrow" panose="020B0606020202030204" pitchFamily="34" charset="0"/>
                        </a:rPr>
                        <a:t>吉（咖）</a:t>
                      </a:r>
                    </a:p>
                  </a:txBody>
                  <a:tcPr marL="34934" marR="34934" marT="6987" marB="6987" anchor="ctr"/>
                </a:tc>
                <a:tc>
                  <a:txBody>
                    <a:bodyPr/>
                    <a:lstStyle/>
                    <a:p>
                      <a:pPr algn="ctr"/>
                      <a:r>
                        <a:rPr lang="en-US" sz="1600">
                          <a:solidFill>
                            <a:schemeClr val="bg1"/>
                          </a:solidFill>
                          <a:effectLst/>
                          <a:latin typeface="Arial Narrow" panose="020B0606020202030204" pitchFamily="34" charset="0"/>
                        </a:rPr>
                        <a:t>G</a:t>
                      </a:r>
                    </a:p>
                  </a:txBody>
                  <a:tcPr marL="34934" marR="34934" marT="6987" marB="6987" anchor="ctr"/>
                </a:tc>
                <a:tc>
                  <a:txBody>
                    <a:bodyPr/>
                    <a:lstStyle/>
                    <a:p>
                      <a:pPr algn="ctr"/>
                      <a:r>
                        <a:rPr lang="en-US" sz="1600" dirty="0">
                          <a:solidFill>
                            <a:schemeClr val="bg1"/>
                          </a:solidFill>
                          <a:effectLst/>
                          <a:latin typeface="Arial Narrow" panose="020B0606020202030204" pitchFamily="34" charset="0"/>
                        </a:rPr>
                        <a:t>Giga</a:t>
                      </a:r>
                    </a:p>
                  </a:txBody>
                  <a:tcPr marL="34934" marR="34934" marT="6987" marB="6987" anchor="ctr"/>
                </a:tc>
                <a:extLst>
                  <a:ext uri="{0D108BD9-81ED-4DB2-BD59-A6C34878D82A}">
                    <a16:rowId xmlns:a16="http://schemas.microsoft.com/office/drawing/2014/main" val="10006"/>
                  </a:ext>
                </a:extLst>
              </a:tr>
              <a:tr h="315800">
                <a:tc>
                  <a:txBody>
                    <a:bodyPr/>
                    <a:lstStyle/>
                    <a:p>
                      <a:pPr algn="ctr"/>
                      <a:r>
                        <a:rPr lang="en-US" altLang="zh-CN" sz="1600">
                          <a:solidFill>
                            <a:schemeClr val="bg1"/>
                          </a:solidFill>
                          <a:effectLst/>
                          <a:latin typeface="Arial Narrow" panose="020B0606020202030204" pitchFamily="34" charset="0"/>
                        </a:rPr>
                        <a:t>10^6</a:t>
                      </a:r>
                    </a:p>
                  </a:txBody>
                  <a:tcPr marL="34934" marR="34934" marT="6987" marB="6987" anchor="ctr"/>
                </a:tc>
                <a:tc>
                  <a:txBody>
                    <a:bodyPr/>
                    <a:lstStyle/>
                    <a:p>
                      <a:pPr algn="ctr"/>
                      <a:r>
                        <a:rPr lang="zh-CN" altLang="en-US" sz="1600">
                          <a:solidFill>
                            <a:schemeClr val="bg1"/>
                          </a:solidFill>
                          <a:effectLst/>
                          <a:latin typeface="Arial Narrow" panose="020B0606020202030204" pitchFamily="34" charset="0"/>
                        </a:rPr>
                        <a:t>兆</a:t>
                      </a:r>
                    </a:p>
                  </a:txBody>
                  <a:tcPr marL="34934" marR="34934" marT="6987" marB="6987" anchor="ctr"/>
                </a:tc>
                <a:tc>
                  <a:txBody>
                    <a:bodyPr/>
                    <a:lstStyle/>
                    <a:p>
                      <a:pPr algn="ctr"/>
                      <a:r>
                        <a:rPr lang="en-US" sz="1600">
                          <a:solidFill>
                            <a:schemeClr val="bg1"/>
                          </a:solidFill>
                          <a:effectLst/>
                          <a:latin typeface="Arial Narrow" panose="020B0606020202030204" pitchFamily="34" charset="0"/>
                        </a:rPr>
                        <a:t>M</a:t>
                      </a:r>
                    </a:p>
                  </a:txBody>
                  <a:tcPr marL="34934" marR="34934" marT="6987" marB="6987" anchor="ctr"/>
                </a:tc>
                <a:tc>
                  <a:txBody>
                    <a:bodyPr/>
                    <a:lstStyle/>
                    <a:p>
                      <a:pPr algn="ctr"/>
                      <a:r>
                        <a:rPr lang="en-US" sz="1600" dirty="0">
                          <a:solidFill>
                            <a:schemeClr val="bg1"/>
                          </a:solidFill>
                          <a:effectLst/>
                          <a:latin typeface="Arial Narrow" panose="020B0606020202030204" pitchFamily="34" charset="0"/>
                        </a:rPr>
                        <a:t>Mega</a:t>
                      </a:r>
                    </a:p>
                  </a:txBody>
                  <a:tcPr marL="34934" marR="34934" marT="6987" marB="6987" anchor="ctr"/>
                </a:tc>
                <a:extLst>
                  <a:ext uri="{0D108BD9-81ED-4DB2-BD59-A6C34878D82A}">
                    <a16:rowId xmlns:a16="http://schemas.microsoft.com/office/drawing/2014/main" val="10007"/>
                  </a:ext>
                </a:extLst>
              </a:tr>
              <a:tr h="315800">
                <a:tc>
                  <a:txBody>
                    <a:bodyPr/>
                    <a:lstStyle/>
                    <a:p>
                      <a:pPr algn="ctr"/>
                      <a:r>
                        <a:rPr lang="en-US" altLang="zh-CN" sz="1600" dirty="0">
                          <a:solidFill>
                            <a:schemeClr val="bg1"/>
                          </a:solidFill>
                          <a:effectLst/>
                          <a:latin typeface="Arial Narrow" panose="020B0606020202030204" pitchFamily="34" charset="0"/>
                        </a:rPr>
                        <a:t>10^3</a:t>
                      </a:r>
                    </a:p>
                  </a:txBody>
                  <a:tcPr marL="34934" marR="34934" marT="6987" marB="6987" anchor="ctr"/>
                </a:tc>
                <a:tc>
                  <a:txBody>
                    <a:bodyPr/>
                    <a:lstStyle/>
                    <a:p>
                      <a:pPr algn="ctr"/>
                      <a:r>
                        <a:rPr lang="zh-CN" altLang="en-US" sz="1600">
                          <a:solidFill>
                            <a:schemeClr val="bg1"/>
                          </a:solidFill>
                          <a:effectLst/>
                          <a:latin typeface="Arial Narrow" panose="020B0606020202030204" pitchFamily="34" charset="0"/>
                        </a:rPr>
                        <a:t>千</a:t>
                      </a:r>
                    </a:p>
                  </a:txBody>
                  <a:tcPr marL="34934" marR="34934" marT="6987" marB="6987" anchor="ctr"/>
                </a:tc>
                <a:tc>
                  <a:txBody>
                    <a:bodyPr/>
                    <a:lstStyle/>
                    <a:p>
                      <a:pPr algn="ctr"/>
                      <a:r>
                        <a:rPr lang="en-US" sz="1600">
                          <a:solidFill>
                            <a:schemeClr val="bg1"/>
                          </a:solidFill>
                          <a:effectLst/>
                          <a:latin typeface="Arial Narrow" panose="020B0606020202030204" pitchFamily="34" charset="0"/>
                        </a:rPr>
                        <a:t>k</a:t>
                      </a:r>
                    </a:p>
                  </a:txBody>
                  <a:tcPr marL="34934" marR="34934" marT="6987" marB="6987" anchor="ctr"/>
                </a:tc>
                <a:tc>
                  <a:txBody>
                    <a:bodyPr/>
                    <a:lstStyle/>
                    <a:p>
                      <a:pPr algn="ctr"/>
                      <a:r>
                        <a:rPr lang="en-US" sz="1600" dirty="0">
                          <a:solidFill>
                            <a:schemeClr val="bg1"/>
                          </a:solidFill>
                          <a:effectLst/>
                          <a:latin typeface="Arial Narrow" panose="020B0606020202030204" pitchFamily="34" charset="0"/>
                        </a:rPr>
                        <a:t>kilo</a:t>
                      </a:r>
                    </a:p>
                  </a:txBody>
                  <a:tcPr marL="34934" marR="34934" marT="6987" marB="6987" anchor="ctr"/>
                </a:tc>
                <a:extLst>
                  <a:ext uri="{0D108BD9-81ED-4DB2-BD59-A6C34878D82A}">
                    <a16:rowId xmlns:a16="http://schemas.microsoft.com/office/drawing/2014/main" val="10008"/>
                  </a:ext>
                </a:extLst>
              </a:tr>
            </a:tbl>
          </a:graphicData>
        </a:graphic>
      </p:graphicFrame>
      <p:sp>
        <p:nvSpPr>
          <p:cNvPr id="5" name="Text Box 7">
            <a:extLst>
              <a:ext uri="{FF2B5EF4-FFF2-40B4-BE49-F238E27FC236}">
                <a16:creationId xmlns:a16="http://schemas.microsoft.com/office/drawing/2014/main" id="{4F8C37F2-AF31-4657-9642-FDAF0CDA69C2}"/>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数据量级</a:t>
            </a:r>
            <a:endParaRPr lang="en-CA" sz="4267" b="1" spc="-200" dirty="0">
              <a:solidFill>
                <a:schemeClr val="bg1"/>
              </a:solidFill>
              <a:latin typeface="Open Sans" pitchFamily="34" charset="0"/>
              <a:ea typeface="Open Sans" pitchFamily="34" charset="0"/>
              <a:cs typeface="Open Sans"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DD0D850C-19FC-4170-8B65-6FF4CA44BF60}"/>
              </a:ext>
            </a:extLst>
          </p:cNvPr>
          <p:cNvGrpSpPr/>
          <p:nvPr/>
        </p:nvGrpSpPr>
        <p:grpSpPr>
          <a:xfrm>
            <a:off x="821490" y="854325"/>
            <a:ext cx="2736000" cy="900000"/>
            <a:chOff x="1348049" y="1448429"/>
            <a:chExt cx="2642007" cy="1165446"/>
          </a:xfrm>
        </p:grpSpPr>
        <p:sp>
          <p:nvSpPr>
            <p:cNvPr id="3" name="Freeform 5">
              <a:extLst>
                <a:ext uri="{FF2B5EF4-FFF2-40B4-BE49-F238E27FC236}">
                  <a16:creationId xmlns:a16="http://schemas.microsoft.com/office/drawing/2014/main" id="{A5E408FD-1EB4-4A0A-84C4-4FBCB50A2869}"/>
                </a:ext>
              </a:extLst>
            </p:cNvPr>
            <p:cNvSpPr>
              <a:spLocks/>
            </p:cNvSpPr>
            <p:nvPr/>
          </p:nvSpPr>
          <p:spPr bwMode="auto">
            <a:xfrm>
              <a:off x="1348049" y="1448429"/>
              <a:ext cx="2642007" cy="1165446"/>
            </a:xfrm>
            <a:custGeom>
              <a:avLst/>
              <a:gdLst>
                <a:gd name="T0" fmla="*/ 30 w 885"/>
                <a:gd name="T1" fmla="*/ 0 h 480"/>
                <a:gd name="T2" fmla="*/ 762 w 885"/>
                <a:gd name="T3" fmla="*/ 0 h 480"/>
                <a:gd name="T4" fmla="*/ 792 w 885"/>
                <a:gd name="T5" fmla="*/ 31 h 480"/>
                <a:gd name="T6" fmla="*/ 792 w 885"/>
                <a:gd name="T7" fmla="*/ 170 h 480"/>
                <a:gd name="T8" fmla="*/ 885 w 885"/>
                <a:gd name="T9" fmla="*/ 230 h 480"/>
                <a:gd name="T10" fmla="*/ 792 w 885"/>
                <a:gd name="T11" fmla="*/ 281 h 480"/>
                <a:gd name="T12" fmla="*/ 792 w 885"/>
                <a:gd name="T13" fmla="*/ 450 h 480"/>
                <a:gd name="T14" fmla="*/ 762 w 885"/>
                <a:gd name="T15" fmla="*/ 480 h 480"/>
                <a:gd name="T16" fmla="*/ 30 w 885"/>
                <a:gd name="T17" fmla="*/ 480 h 480"/>
                <a:gd name="T18" fmla="*/ 0 w 885"/>
                <a:gd name="T19" fmla="*/ 450 h 480"/>
                <a:gd name="T20" fmla="*/ 0 w 885"/>
                <a:gd name="T21" fmla="*/ 31 h 480"/>
                <a:gd name="T22" fmla="*/ 30 w 885"/>
                <a:gd name="T2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5" h="480">
                  <a:moveTo>
                    <a:pt x="30" y="0"/>
                  </a:moveTo>
                  <a:cubicBezTo>
                    <a:pt x="762" y="0"/>
                    <a:pt x="762" y="0"/>
                    <a:pt x="762" y="0"/>
                  </a:cubicBezTo>
                  <a:cubicBezTo>
                    <a:pt x="779" y="0"/>
                    <a:pt x="792" y="14"/>
                    <a:pt x="792" y="31"/>
                  </a:cubicBezTo>
                  <a:cubicBezTo>
                    <a:pt x="792" y="170"/>
                    <a:pt x="792" y="170"/>
                    <a:pt x="792" y="170"/>
                  </a:cubicBezTo>
                  <a:cubicBezTo>
                    <a:pt x="885" y="230"/>
                    <a:pt x="885" y="230"/>
                    <a:pt x="885" y="230"/>
                  </a:cubicBezTo>
                  <a:cubicBezTo>
                    <a:pt x="792" y="281"/>
                    <a:pt x="792" y="281"/>
                    <a:pt x="792" y="281"/>
                  </a:cubicBezTo>
                  <a:cubicBezTo>
                    <a:pt x="792" y="450"/>
                    <a:pt x="792" y="450"/>
                    <a:pt x="792" y="450"/>
                  </a:cubicBezTo>
                  <a:cubicBezTo>
                    <a:pt x="792" y="467"/>
                    <a:pt x="779" y="480"/>
                    <a:pt x="762" y="480"/>
                  </a:cubicBezTo>
                  <a:cubicBezTo>
                    <a:pt x="30" y="480"/>
                    <a:pt x="30" y="480"/>
                    <a:pt x="30" y="480"/>
                  </a:cubicBezTo>
                  <a:cubicBezTo>
                    <a:pt x="13" y="480"/>
                    <a:pt x="0" y="467"/>
                    <a:pt x="0" y="450"/>
                  </a:cubicBezTo>
                  <a:cubicBezTo>
                    <a:pt x="0" y="31"/>
                    <a:pt x="0" y="31"/>
                    <a:pt x="0" y="31"/>
                  </a:cubicBezTo>
                  <a:cubicBezTo>
                    <a:pt x="0" y="14"/>
                    <a:pt x="13" y="0"/>
                    <a:pt x="30" y="0"/>
                  </a:cubicBezTo>
                  <a:close/>
                </a:path>
              </a:pathLst>
            </a:custGeom>
            <a:noFill/>
            <a:ln>
              <a:solidFill>
                <a:srgbClr val="4BACC6"/>
              </a:solidFill>
            </a:ln>
          </p:spPr>
          <p:txBody>
            <a:bodyPr vert="horz" wrap="square" lIns="121920" tIns="60960" rIns="121920" bIns="60960" numCol="1" anchor="t" anchorCtr="0" compatLnSpc="1">
              <a:prstTxWarp prst="textNoShape">
                <a:avLst/>
              </a:prstTxWarp>
            </a:bodyPr>
            <a:lstStyle/>
            <a:p>
              <a:endParaRPr lang="en-US" sz="2400"/>
            </a:p>
          </p:txBody>
        </p:sp>
        <p:sp>
          <p:nvSpPr>
            <p:cNvPr id="4" name="Text Box 10">
              <a:extLst>
                <a:ext uri="{FF2B5EF4-FFF2-40B4-BE49-F238E27FC236}">
                  <a16:creationId xmlns:a16="http://schemas.microsoft.com/office/drawing/2014/main" id="{9812FE6E-D2B8-4F64-803E-0710D008B8E6}"/>
                </a:ext>
              </a:extLst>
            </p:cNvPr>
            <p:cNvSpPr txBox="1">
              <a:spLocks noChangeArrowheads="1"/>
            </p:cNvSpPr>
            <p:nvPr/>
          </p:nvSpPr>
          <p:spPr bwMode="auto">
            <a:xfrm>
              <a:off x="1373046" y="1448429"/>
              <a:ext cx="2273705" cy="1091785"/>
            </a:xfrm>
            <a:prstGeom prst="rect">
              <a:avLst/>
            </a:prstGeom>
            <a:noFill/>
            <a:ln w="9525">
              <a:noFill/>
              <a:miter lim="800000"/>
              <a:headEnd/>
              <a:tailEnd/>
            </a:ln>
          </p:spPr>
          <p:txBody>
            <a:bodyPr wrap="square" lIns="60960" tIns="30480" rIns="60960" bIns="30480">
              <a:spAutoFit/>
            </a:bodyPr>
            <a:lstStyle/>
            <a:p>
              <a:pPr algn="ctr" defTabSz="1450940">
                <a:lnSpc>
                  <a:spcPct val="150000"/>
                </a:lnSpc>
              </a:pPr>
              <a:r>
                <a:rPr lang="en-US" altLang="zh-CN" b="1" dirty="0">
                  <a:solidFill>
                    <a:srgbClr val="4BACC6"/>
                  </a:solidFill>
                  <a:latin typeface="Open Sans" pitchFamily="34" charset="0"/>
                  <a:ea typeface="Open Sans" pitchFamily="34" charset="0"/>
                  <a:cs typeface="Open Sans" pitchFamily="34" charset="0"/>
                </a:rPr>
                <a:t>Question 3</a:t>
              </a:r>
              <a:r>
                <a:rPr lang="zh-CN" altLang="en-US" b="1" dirty="0">
                  <a:solidFill>
                    <a:srgbClr val="4BACC6"/>
                  </a:solidFill>
                  <a:latin typeface="Open Sans" pitchFamily="34" charset="0"/>
                  <a:ea typeface="Open Sans" pitchFamily="34" charset="0"/>
                  <a:cs typeface="Open Sans" pitchFamily="34" charset="0"/>
                </a:rPr>
                <a:t>：</a:t>
              </a:r>
              <a:endParaRPr lang="en-US" altLang="zh-CN" b="1" dirty="0">
                <a:solidFill>
                  <a:srgbClr val="4BACC6"/>
                </a:solidFill>
                <a:latin typeface="Open Sans" pitchFamily="34" charset="0"/>
                <a:ea typeface="Open Sans" pitchFamily="34" charset="0"/>
                <a:cs typeface="Open Sans" pitchFamily="34" charset="0"/>
              </a:endParaRPr>
            </a:p>
            <a:p>
              <a:pPr algn="ctr" defTabSz="1450940">
                <a:lnSpc>
                  <a:spcPct val="150000"/>
                </a:lnSpc>
              </a:pPr>
              <a:r>
                <a:rPr lang="zh-CN" altLang="en-US" dirty="0">
                  <a:solidFill>
                    <a:schemeClr val="bg1"/>
                  </a:solidFill>
                  <a:latin typeface="Open Sans" pitchFamily="34" charset="0"/>
                  <a:ea typeface="Open Sans" pitchFamily="34" charset="0"/>
                  <a:cs typeface="Open Sans" pitchFamily="34" charset="0"/>
                </a:rPr>
                <a:t>地球上面有多少沙子？</a:t>
              </a:r>
            </a:p>
          </p:txBody>
        </p:sp>
      </p:grpSp>
      <p:grpSp>
        <p:nvGrpSpPr>
          <p:cNvPr id="8" name="组合 7">
            <a:extLst>
              <a:ext uri="{FF2B5EF4-FFF2-40B4-BE49-F238E27FC236}">
                <a16:creationId xmlns:a16="http://schemas.microsoft.com/office/drawing/2014/main" id="{683A7B57-8D95-4AD7-94EC-38EA3373216B}"/>
              </a:ext>
            </a:extLst>
          </p:cNvPr>
          <p:cNvGrpSpPr/>
          <p:nvPr/>
        </p:nvGrpSpPr>
        <p:grpSpPr>
          <a:xfrm>
            <a:off x="3573623" y="1354685"/>
            <a:ext cx="7782133" cy="1060810"/>
            <a:chOff x="5272395" y="2627789"/>
            <a:chExt cx="5930202" cy="1060810"/>
          </a:xfrm>
        </p:grpSpPr>
        <p:sp>
          <p:nvSpPr>
            <p:cNvPr id="5" name="Freeform 6">
              <a:extLst>
                <a:ext uri="{FF2B5EF4-FFF2-40B4-BE49-F238E27FC236}">
                  <a16:creationId xmlns:a16="http://schemas.microsoft.com/office/drawing/2014/main" id="{510B8971-4194-433A-959E-24FE90E55776}"/>
                </a:ext>
              </a:extLst>
            </p:cNvPr>
            <p:cNvSpPr>
              <a:spLocks/>
            </p:cNvSpPr>
            <p:nvPr/>
          </p:nvSpPr>
          <p:spPr bwMode="auto">
            <a:xfrm flipH="1" flipV="1">
              <a:off x="5272395" y="2627789"/>
              <a:ext cx="5930202" cy="1060810"/>
            </a:xfrm>
            <a:custGeom>
              <a:avLst/>
              <a:gdLst>
                <a:gd name="T0" fmla="*/ 30 w 909"/>
                <a:gd name="T1" fmla="*/ 0 h 480"/>
                <a:gd name="T2" fmla="*/ 732 w 909"/>
                <a:gd name="T3" fmla="*/ 0 h 480"/>
                <a:gd name="T4" fmla="*/ 762 w 909"/>
                <a:gd name="T5" fmla="*/ 0 h 480"/>
                <a:gd name="T6" fmla="*/ 767 w 909"/>
                <a:gd name="T7" fmla="*/ 0 h 480"/>
                <a:gd name="T8" fmla="*/ 909 w 909"/>
                <a:gd name="T9" fmla="*/ 2 h 480"/>
                <a:gd name="T10" fmla="*/ 792 w 909"/>
                <a:gd name="T11" fmla="*/ 117 h 480"/>
                <a:gd name="T12" fmla="*/ 792 w 909"/>
                <a:gd name="T13" fmla="*/ 450 h 480"/>
                <a:gd name="T14" fmla="*/ 762 w 909"/>
                <a:gd name="T15" fmla="*/ 480 h 480"/>
                <a:gd name="T16" fmla="*/ 30 w 909"/>
                <a:gd name="T17" fmla="*/ 480 h 480"/>
                <a:gd name="T18" fmla="*/ 0 w 909"/>
                <a:gd name="T19" fmla="*/ 450 h 480"/>
                <a:gd name="T20" fmla="*/ 0 w 909"/>
                <a:gd name="T21" fmla="*/ 30 h 480"/>
                <a:gd name="T22" fmla="*/ 30 w 909"/>
                <a:gd name="T2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480">
                  <a:moveTo>
                    <a:pt x="30" y="0"/>
                  </a:moveTo>
                  <a:cubicBezTo>
                    <a:pt x="732" y="0"/>
                    <a:pt x="732" y="0"/>
                    <a:pt x="732" y="0"/>
                  </a:cubicBezTo>
                  <a:cubicBezTo>
                    <a:pt x="762" y="0"/>
                    <a:pt x="762" y="0"/>
                    <a:pt x="762" y="0"/>
                  </a:cubicBezTo>
                  <a:cubicBezTo>
                    <a:pt x="764" y="0"/>
                    <a:pt x="765" y="0"/>
                    <a:pt x="767" y="0"/>
                  </a:cubicBezTo>
                  <a:cubicBezTo>
                    <a:pt x="909" y="2"/>
                    <a:pt x="909" y="2"/>
                    <a:pt x="909" y="2"/>
                  </a:cubicBezTo>
                  <a:cubicBezTo>
                    <a:pt x="792" y="117"/>
                    <a:pt x="792" y="117"/>
                    <a:pt x="792" y="117"/>
                  </a:cubicBezTo>
                  <a:cubicBezTo>
                    <a:pt x="792" y="450"/>
                    <a:pt x="792" y="450"/>
                    <a:pt x="792" y="450"/>
                  </a:cubicBezTo>
                  <a:cubicBezTo>
                    <a:pt x="792" y="466"/>
                    <a:pt x="779" y="480"/>
                    <a:pt x="762" y="480"/>
                  </a:cubicBezTo>
                  <a:cubicBezTo>
                    <a:pt x="30" y="480"/>
                    <a:pt x="30" y="480"/>
                    <a:pt x="30" y="480"/>
                  </a:cubicBezTo>
                  <a:cubicBezTo>
                    <a:pt x="13" y="480"/>
                    <a:pt x="0" y="466"/>
                    <a:pt x="0" y="450"/>
                  </a:cubicBezTo>
                  <a:cubicBezTo>
                    <a:pt x="0" y="30"/>
                    <a:pt x="0" y="30"/>
                    <a:pt x="0" y="30"/>
                  </a:cubicBezTo>
                  <a:cubicBezTo>
                    <a:pt x="0" y="14"/>
                    <a:pt x="13" y="0"/>
                    <a:pt x="30" y="0"/>
                  </a:cubicBezTo>
                  <a:close/>
                </a:path>
              </a:pathLst>
            </a:custGeom>
            <a:solidFill>
              <a:srgbClr val="4BACC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6" name="Text Box 10">
              <a:extLst>
                <a:ext uri="{FF2B5EF4-FFF2-40B4-BE49-F238E27FC236}">
                  <a16:creationId xmlns:a16="http://schemas.microsoft.com/office/drawing/2014/main" id="{B1517F84-9AEB-4A2F-B4F3-7CF1648609FC}"/>
                </a:ext>
              </a:extLst>
            </p:cNvPr>
            <p:cNvSpPr txBox="1">
              <a:spLocks noChangeArrowheads="1"/>
            </p:cNvSpPr>
            <p:nvPr/>
          </p:nvSpPr>
          <p:spPr bwMode="auto">
            <a:xfrm>
              <a:off x="6204470" y="2655598"/>
              <a:ext cx="4771431" cy="984885"/>
            </a:xfrm>
            <a:prstGeom prst="rect">
              <a:avLst/>
            </a:prstGeom>
            <a:noFill/>
            <a:ln w="9525">
              <a:noFill/>
              <a:miter lim="800000"/>
              <a:headEnd/>
              <a:tailEnd/>
            </a:ln>
          </p:spPr>
          <p:txBody>
            <a:bodyPr wrap="square" lIns="60960" tIns="30480" rIns="60960" bIns="30480">
              <a:spAutoFit/>
            </a:bodyPr>
            <a:lstStyle/>
            <a:p>
              <a:pPr defTabSz="1450940"/>
              <a:r>
                <a:rPr lang="en-US" altLang="zh-CN" sz="2000" b="1" dirty="0">
                  <a:solidFill>
                    <a:schemeClr val="bg1"/>
                  </a:solidFill>
                  <a:latin typeface="Open Sans" pitchFamily="34" charset="0"/>
                  <a:ea typeface="Open Sans" pitchFamily="34" charset="0"/>
                  <a:cs typeface="Open Sans" pitchFamily="34" charset="0"/>
                </a:rPr>
                <a:t>Answer</a:t>
              </a:r>
              <a:r>
                <a:rPr lang="zh-CN" altLang="en-US" sz="2000" b="1" dirty="0">
                  <a:solidFill>
                    <a:schemeClr val="bg1"/>
                  </a:solidFill>
                  <a:latin typeface="Open Sans" pitchFamily="34" charset="0"/>
                  <a:ea typeface="Open Sans" pitchFamily="34" charset="0"/>
                  <a:cs typeface="Open Sans" pitchFamily="34" charset="0"/>
                </a:rPr>
                <a:t>：</a:t>
              </a:r>
              <a:endParaRPr lang="en-US" sz="2000" b="1" dirty="0">
                <a:solidFill>
                  <a:schemeClr val="bg1"/>
                </a:solidFill>
                <a:latin typeface="Open Sans" pitchFamily="34" charset="0"/>
                <a:ea typeface="Open Sans" pitchFamily="34" charset="0"/>
                <a:cs typeface="Open Sans" pitchFamily="34" charset="0"/>
              </a:endParaRPr>
            </a:p>
            <a:p>
              <a:pPr defTabSz="1450940"/>
              <a:r>
                <a:rPr lang="zh-CN" altLang="en-US" sz="2000" dirty="0">
                  <a:solidFill>
                    <a:schemeClr val="bg1"/>
                  </a:solidFill>
                  <a:latin typeface="Open Sans" pitchFamily="34" charset="0"/>
                  <a:ea typeface="Open Sans" pitchFamily="34" charset="0"/>
                  <a:cs typeface="Open Sans" pitchFamily="34" charset="0"/>
                </a:rPr>
                <a:t>如果把沙子看做边长</a:t>
              </a:r>
              <a:r>
                <a:rPr lang="en-US" altLang="zh-CN" sz="2000" dirty="0">
                  <a:solidFill>
                    <a:schemeClr val="bg1"/>
                  </a:solidFill>
                  <a:latin typeface="Open Sans" pitchFamily="34" charset="0"/>
                  <a:ea typeface="Open Sans" pitchFamily="34" charset="0"/>
                  <a:cs typeface="Open Sans" pitchFamily="34" charset="0"/>
                </a:rPr>
                <a:t>1mm</a:t>
              </a:r>
              <a:r>
                <a:rPr lang="zh-CN" altLang="en-US" sz="2000" dirty="0">
                  <a:solidFill>
                    <a:schemeClr val="bg1"/>
                  </a:solidFill>
                  <a:latin typeface="Open Sans" pitchFamily="34" charset="0"/>
                  <a:ea typeface="Open Sans" pitchFamily="34" charset="0"/>
                  <a:cs typeface="Open Sans" pitchFamily="34" charset="0"/>
                </a:rPr>
                <a:t>的立方体，而整个地球全是由沙子构成的话，那么沙子的数量在</a:t>
              </a:r>
              <a:r>
                <a:rPr lang="en-US" altLang="zh-CN" sz="2000" dirty="0">
                  <a:solidFill>
                    <a:schemeClr val="accent4"/>
                  </a:solidFill>
                  <a:latin typeface="Open Sans" pitchFamily="34" charset="0"/>
                  <a:ea typeface="Open Sans" pitchFamily="34" charset="0"/>
                  <a:cs typeface="Open Sans" pitchFamily="34" charset="0"/>
                </a:rPr>
                <a:t>10^21</a:t>
              </a:r>
              <a:r>
                <a:rPr lang="zh-CN" altLang="en-US" sz="2000" dirty="0">
                  <a:solidFill>
                    <a:schemeClr val="bg1"/>
                  </a:solidFill>
                  <a:latin typeface="Open Sans" pitchFamily="34" charset="0"/>
                  <a:ea typeface="Open Sans" pitchFamily="34" charset="0"/>
                  <a:cs typeface="Open Sans" pitchFamily="34" charset="0"/>
                </a:rPr>
                <a:t>这个数量级。</a:t>
              </a:r>
            </a:p>
          </p:txBody>
        </p:sp>
      </p:grpSp>
      <p:grpSp>
        <p:nvGrpSpPr>
          <p:cNvPr id="9" name="组合 8">
            <a:extLst>
              <a:ext uri="{FF2B5EF4-FFF2-40B4-BE49-F238E27FC236}">
                <a16:creationId xmlns:a16="http://schemas.microsoft.com/office/drawing/2014/main" id="{919C13A3-D76B-48BD-8DF8-229933CAE052}"/>
              </a:ext>
            </a:extLst>
          </p:cNvPr>
          <p:cNvGrpSpPr/>
          <p:nvPr/>
        </p:nvGrpSpPr>
        <p:grpSpPr>
          <a:xfrm>
            <a:off x="821490" y="2969383"/>
            <a:ext cx="2736000" cy="900000"/>
            <a:chOff x="1348049" y="1448429"/>
            <a:chExt cx="2642007" cy="756000"/>
          </a:xfrm>
        </p:grpSpPr>
        <p:sp>
          <p:nvSpPr>
            <p:cNvPr id="10" name="Freeform 5">
              <a:extLst>
                <a:ext uri="{FF2B5EF4-FFF2-40B4-BE49-F238E27FC236}">
                  <a16:creationId xmlns:a16="http://schemas.microsoft.com/office/drawing/2014/main" id="{C8A4E94A-620C-431B-9AA0-288FEEF4FC51}"/>
                </a:ext>
              </a:extLst>
            </p:cNvPr>
            <p:cNvSpPr>
              <a:spLocks/>
            </p:cNvSpPr>
            <p:nvPr/>
          </p:nvSpPr>
          <p:spPr bwMode="auto">
            <a:xfrm>
              <a:off x="1348049" y="1448429"/>
              <a:ext cx="2642007" cy="756000"/>
            </a:xfrm>
            <a:custGeom>
              <a:avLst/>
              <a:gdLst>
                <a:gd name="T0" fmla="*/ 30 w 885"/>
                <a:gd name="T1" fmla="*/ 0 h 480"/>
                <a:gd name="T2" fmla="*/ 762 w 885"/>
                <a:gd name="T3" fmla="*/ 0 h 480"/>
                <a:gd name="T4" fmla="*/ 792 w 885"/>
                <a:gd name="T5" fmla="*/ 31 h 480"/>
                <a:gd name="T6" fmla="*/ 792 w 885"/>
                <a:gd name="T7" fmla="*/ 170 h 480"/>
                <a:gd name="T8" fmla="*/ 885 w 885"/>
                <a:gd name="T9" fmla="*/ 230 h 480"/>
                <a:gd name="T10" fmla="*/ 792 w 885"/>
                <a:gd name="T11" fmla="*/ 281 h 480"/>
                <a:gd name="T12" fmla="*/ 792 w 885"/>
                <a:gd name="T13" fmla="*/ 450 h 480"/>
                <a:gd name="T14" fmla="*/ 762 w 885"/>
                <a:gd name="T15" fmla="*/ 480 h 480"/>
                <a:gd name="T16" fmla="*/ 30 w 885"/>
                <a:gd name="T17" fmla="*/ 480 h 480"/>
                <a:gd name="T18" fmla="*/ 0 w 885"/>
                <a:gd name="T19" fmla="*/ 450 h 480"/>
                <a:gd name="T20" fmla="*/ 0 w 885"/>
                <a:gd name="T21" fmla="*/ 31 h 480"/>
                <a:gd name="T22" fmla="*/ 30 w 885"/>
                <a:gd name="T2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5" h="480">
                  <a:moveTo>
                    <a:pt x="30" y="0"/>
                  </a:moveTo>
                  <a:cubicBezTo>
                    <a:pt x="762" y="0"/>
                    <a:pt x="762" y="0"/>
                    <a:pt x="762" y="0"/>
                  </a:cubicBezTo>
                  <a:cubicBezTo>
                    <a:pt x="779" y="0"/>
                    <a:pt x="792" y="14"/>
                    <a:pt x="792" y="31"/>
                  </a:cubicBezTo>
                  <a:cubicBezTo>
                    <a:pt x="792" y="170"/>
                    <a:pt x="792" y="170"/>
                    <a:pt x="792" y="170"/>
                  </a:cubicBezTo>
                  <a:cubicBezTo>
                    <a:pt x="885" y="230"/>
                    <a:pt x="885" y="230"/>
                    <a:pt x="885" y="230"/>
                  </a:cubicBezTo>
                  <a:cubicBezTo>
                    <a:pt x="792" y="281"/>
                    <a:pt x="792" y="281"/>
                    <a:pt x="792" y="281"/>
                  </a:cubicBezTo>
                  <a:cubicBezTo>
                    <a:pt x="792" y="450"/>
                    <a:pt x="792" y="450"/>
                    <a:pt x="792" y="450"/>
                  </a:cubicBezTo>
                  <a:cubicBezTo>
                    <a:pt x="792" y="467"/>
                    <a:pt x="779" y="480"/>
                    <a:pt x="762" y="480"/>
                  </a:cubicBezTo>
                  <a:cubicBezTo>
                    <a:pt x="30" y="480"/>
                    <a:pt x="30" y="480"/>
                    <a:pt x="30" y="480"/>
                  </a:cubicBezTo>
                  <a:cubicBezTo>
                    <a:pt x="13" y="480"/>
                    <a:pt x="0" y="467"/>
                    <a:pt x="0" y="450"/>
                  </a:cubicBezTo>
                  <a:cubicBezTo>
                    <a:pt x="0" y="31"/>
                    <a:pt x="0" y="31"/>
                    <a:pt x="0" y="31"/>
                  </a:cubicBezTo>
                  <a:cubicBezTo>
                    <a:pt x="0" y="14"/>
                    <a:pt x="13" y="0"/>
                    <a:pt x="30" y="0"/>
                  </a:cubicBezTo>
                  <a:close/>
                </a:path>
              </a:pathLst>
            </a:custGeom>
            <a:noFill/>
            <a:ln>
              <a:solidFill>
                <a:srgbClr val="45C1A4"/>
              </a:solidFill>
            </a:ln>
          </p:spPr>
          <p:txBody>
            <a:bodyPr vert="horz" wrap="square" lIns="121920" tIns="60960" rIns="121920" bIns="60960" numCol="1" anchor="t" anchorCtr="0" compatLnSpc="1">
              <a:prstTxWarp prst="textNoShape">
                <a:avLst/>
              </a:prstTxWarp>
            </a:bodyPr>
            <a:lstStyle/>
            <a:p>
              <a:endParaRPr lang="en-US" sz="2400"/>
            </a:p>
          </p:txBody>
        </p:sp>
        <p:sp>
          <p:nvSpPr>
            <p:cNvPr id="11" name="Text Box 10">
              <a:extLst>
                <a:ext uri="{FF2B5EF4-FFF2-40B4-BE49-F238E27FC236}">
                  <a16:creationId xmlns:a16="http://schemas.microsoft.com/office/drawing/2014/main" id="{FF0BFA06-E7FC-4F6A-A865-6B50EC433CD9}"/>
                </a:ext>
              </a:extLst>
            </p:cNvPr>
            <p:cNvSpPr txBox="1">
              <a:spLocks noChangeArrowheads="1"/>
            </p:cNvSpPr>
            <p:nvPr/>
          </p:nvSpPr>
          <p:spPr bwMode="auto">
            <a:xfrm>
              <a:off x="1373046" y="1462761"/>
              <a:ext cx="2273705" cy="633405"/>
            </a:xfrm>
            <a:prstGeom prst="rect">
              <a:avLst/>
            </a:prstGeom>
            <a:noFill/>
            <a:ln w="9525">
              <a:noFill/>
              <a:miter lim="800000"/>
              <a:headEnd/>
              <a:tailEnd/>
            </a:ln>
          </p:spPr>
          <p:txBody>
            <a:bodyPr wrap="square" lIns="60960" tIns="30480" rIns="60960" bIns="30480">
              <a:spAutoFit/>
            </a:bodyPr>
            <a:lstStyle/>
            <a:p>
              <a:pPr algn="ctr" defTabSz="1450940">
                <a:lnSpc>
                  <a:spcPct val="150000"/>
                </a:lnSpc>
              </a:pPr>
              <a:r>
                <a:rPr lang="en-US" altLang="zh-CN" b="1" dirty="0">
                  <a:solidFill>
                    <a:srgbClr val="45C1A4"/>
                  </a:solidFill>
                  <a:latin typeface="Open Sans" pitchFamily="34" charset="0"/>
                  <a:ea typeface="Open Sans" pitchFamily="34" charset="0"/>
                  <a:cs typeface="Open Sans" pitchFamily="34" charset="0"/>
                </a:rPr>
                <a:t>Question 4</a:t>
              </a:r>
              <a:r>
                <a:rPr lang="zh-CN" altLang="en-US" b="1" dirty="0">
                  <a:solidFill>
                    <a:srgbClr val="45C1A4"/>
                  </a:solidFill>
                  <a:latin typeface="Open Sans" pitchFamily="34" charset="0"/>
                  <a:ea typeface="Open Sans" pitchFamily="34" charset="0"/>
                  <a:cs typeface="Open Sans" pitchFamily="34" charset="0"/>
                </a:rPr>
                <a:t>：</a:t>
              </a:r>
              <a:endParaRPr lang="en-US" altLang="zh-CN" b="1" dirty="0">
                <a:solidFill>
                  <a:srgbClr val="45C1A4"/>
                </a:solidFill>
                <a:latin typeface="Open Sans" pitchFamily="34" charset="0"/>
                <a:ea typeface="Open Sans" pitchFamily="34" charset="0"/>
                <a:cs typeface="Open Sans" pitchFamily="34" charset="0"/>
              </a:endParaRPr>
            </a:p>
            <a:p>
              <a:pPr algn="ctr" defTabSz="1450940"/>
              <a:r>
                <a:rPr lang="zh-CN" altLang="en-US" dirty="0">
                  <a:solidFill>
                    <a:schemeClr val="bg1"/>
                  </a:solidFill>
                  <a:latin typeface="Open Sans" pitchFamily="34" charset="0"/>
                  <a:ea typeface="Open Sans" pitchFamily="34" charset="0"/>
                  <a:cs typeface="Open Sans" pitchFamily="34" charset="0"/>
                </a:rPr>
                <a:t>宇宙内部有多少原子？</a:t>
              </a:r>
            </a:p>
          </p:txBody>
        </p:sp>
      </p:grpSp>
      <p:grpSp>
        <p:nvGrpSpPr>
          <p:cNvPr id="12" name="组合 11">
            <a:extLst>
              <a:ext uri="{FF2B5EF4-FFF2-40B4-BE49-F238E27FC236}">
                <a16:creationId xmlns:a16="http://schemas.microsoft.com/office/drawing/2014/main" id="{F8ED75C6-6908-4EAF-9C8D-0EE212B5681A}"/>
              </a:ext>
            </a:extLst>
          </p:cNvPr>
          <p:cNvGrpSpPr/>
          <p:nvPr/>
        </p:nvGrpSpPr>
        <p:grpSpPr>
          <a:xfrm>
            <a:off x="3573623" y="3558094"/>
            <a:ext cx="7782132" cy="781863"/>
            <a:chOff x="5201294" y="2627789"/>
            <a:chExt cx="6001304" cy="781863"/>
          </a:xfrm>
        </p:grpSpPr>
        <p:sp>
          <p:nvSpPr>
            <p:cNvPr id="13" name="Freeform 6">
              <a:extLst>
                <a:ext uri="{FF2B5EF4-FFF2-40B4-BE49-F238E27FC236}">
                  <a16:creationId xmlns:a16="http://schemas.microsoft.com/office/drawing/2014/main" id="{1E7D89E5-8E8E-4107-9EC9-C93413B6F751}"/>
                </a:ext>
              </a:extLst>
            </p:cNvPr>
            <p:cNvSpPr>
              <a:spLocks/>
            </p:cNvSpPr>
            <p:nvPr/>
          </p:nvSpPr>
          <p:spPr bwMode="auto">
            <a:xfrm flipH="1" flipV="1">
              <a:off x="5201294" y="2627789"/>
              <a:ext cx="6001304" cy="781863"/>
            </a:xfrm>
            <a:custGeom>
              <a:avLst/>
              <a:gdLst>
                <a:gd name="T0" fmla="*/ 30 w 909"/>
                <a:gd name="T1" fmla="*/ 0 h 480"/>
                <a:gd name="T2" fmla="*/ 732 w 909"/>
                <a:gd name="T3" fmla="*/ 0 h 480"/>
                <a:gd name="T4" fmla="*/ 762 w 909"/>
                <a:gd name="T5" fmla="*/ 0 h 480"/>
                <a:gd name="T6" fmla="*/ 767 w 909"/>
                <a:gd name="T7" fmla="*/ 0 h 480"/>
                <a:gd name="T8" fmla="*/ 909 w 909"/>
                <a:gd name="T9" fmla="*/ 2 h 480"/>
                <a:gd name="T10" fmla="*/ 792 w 909"/>
                <a:gd name="T11" fmla="*/ 117 h 480"/>
                <a:gd name="T12" fmla="*/ 792 w 909"/>
                <a:gd name="T13" fmla="*/ 450 h 480"/>
                <a:gd name="T14" fmla="*/ 762 w 909"/>
                <a:gd name="T15" fmla="*/ 480 h 480"/>
                <a:gd name="T16" fmla="*/ 30 w 909"/>
                <a:gd name="T17" fmla="*/ 480 h 480"/>
                <a:gd name="T18" fmla="*/ 0 w 909"/>
                <a:gd name="T19" fmla="*/ 450 h 480"/>
                <a:gd name="T20" fmla="*/ 0 w 909"/>
                <a:gd name="T21" fmla="*/ 30 h 480"/>
                <a:gd name="T22" fmla="*/ 30 w 909"/>
                <a:gd name="T2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480">
                  <a:moveTo>
                    <a:pt x="30" y="0"/>
                  </a:moveTo>
                  <a:cubicBezTo>
                    <a:pt x="732" y="0"/>
                    <a:pt x="732" y="0"/>
                    <a:pt x="732" y="0"/>
                  </a:cubicBezTo>
                  <a:cubicBezTo>
                    <a:pt x="762" y="0"/>
                    <a:pt x="762" y="0"/>
                    <a:pt x="762" y="0"/>
                  </a:cubicBezTo>
                  <a:cubicBezTo>
                    <a:pt x="764" y="0"/>
                    <a:pt x="765" y="0"/>
                    <a:pt x="767" y="0"/>
                  </a:cubicBezTo>
                  <a:cubicBezTo>
                    <a:pt x="909" y="2"/>
                    <a:pt x="909" y="2"/>
                    <a:pt x="909" y="2"/>
                  </a:cubicBezTo>
                  <a:cubicBezTo>
                    <a:pt x="792" y="117"/>
                    <a:pt x="792" y="117"/>
                    <a:pt x="792" y="117"/>
                  </a:cubicBezTo>
                  <a:cubicBezTo>
                    <a:pt x="792" y="450"/>
                    <a:pt x="792" y="450"/>
                    <a:pt x="792" y="450"/>
                  </a:cubicBezTo>
                  <a:cubicBezTo>
                    <a:pt x="792" y="466"/>
                    <a:pt x="779" y="480"/>
                    <a:pt x="762" y="480"/>
                  </a:cubicBezTo>
                  <a:cubicBezTo>
                    <a:pt x="30" y="480"/>
                    <a:pt x="30" y="480"/>
                    <a:pt x="30" y="480"/>
                  </a:cubicBezTo>
                  <a:cubicBezTo>
                    <a:pt x="13" y="480"/>
                    <a:pt x="0" y="466"/>
                    <a:pt x="0" y="450"/>
                  </a:cubicBezTo>
                  <a:cubicBezTo>
                    <a:pt x="0" y="30"/>
                    <a:pt x="0" y="30"/>
                    <a:pt x="0" y="30"/>
                  </a:cubicBezTo>
                  <a:cubicBezTo>
                    <a:pt x="0" y="14"/>
                    <a:pt x="13" y="0"/>
                    <a:pt x="30" y="0"/>
                  </a:cubicBezTo>
                  <a:close/>
                </a:path>
              </a:pathLst>
            </a:custGeom>
            <a:solidFill>
              <a:srgbClr val="45C1A4"/>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4" name="Text Box 10">
              <a:extLst>
                <a:ext uri="{FF2B5EF4-FFF2-40B4-BE49-F238E27FC236}">
                  <a16:creationId xmlns:a16="http://schemas.microsoft.com/office/drawing/2014/main" id="{1B00B760-2BF6-4221-B9AD-DF86A1A0F90B}"/>
                </a:ext>
              </a:extLst>
            </p:cNvPr>
            <p:cNvSpPr txBox="1">
              <a:spLocks noChangeArrowheads="1"/>
            </p:cNvSpPr>
            <p:nvPr/>
          </p:nvSpPr>
          <p:spPr bwMode="auto">
            <a:xfrm>
              <a:off x="6204470" y="2655598"/>
              <a:ext cx="4771431" cy="677108"/>
            </a:xfrm>
            <a:prstGeom prst="rect">
              <a:avLst/>
            </a:prstGeom>
            <a:noFill/>
            <a:ln w="9525">
              <a:noFill/>
              <a:miter lim="800000"/>
              <a:headEnd/>
              <a:tailEnd/>
            </a:ln>
          </p:spPr>
          <p:txBody>
            <a:bodyPr wrap="square" lIns="60960" tIns="30480" rIns="60960" bIns="30480">
              <a:spAutoFit/>
            </a:bodyPr>
            <a:lstStyle/>
            <a:p>
              <a:pPr defTabSz="1450940"/>
              <a:r>
                <a:rPr lang="en-US" altLang="zh-CN" sz="2000" b="1" dirty="0">
                  <a:solidFill>
                    <a:schemeClr val="bg1"/>
                  </a:solidFill>
                  <a:latin typeface="Open Sans" pitchFamily="34" charset="0"/>
                  <a:ea typeface="Open Sans" pitchFamily="34" charset="0"/>
                  <a:cs typeface="Open Sans" pitchFamily="34" charset="0"/>
                </a:rPr>
                <a:t>Answer</a:t>
              </a:r>
              <a:r>
                <a:rPr lang="zh-CN" altLang="en-US" sz="2000" b="1" dirty="0">
                  <a:solidFill>
                    <a:schemeClr val="bg1"/>
                  </a:solidFill>
                  <a:latin typeface="Open Sans" pitchFamily="34" charset="0"/>
                  <a:ea typeface="Open Sans" pitchFamily="34" charset="0"/>
                  <a:cs typeface="Open Sans" pitchFamily="34" charset="0"/>
                </a:rPr>
                <a:t>：</a:t>
              </a:r>
              <a:endParaRPr lang="en-US" sz="2000" b="1" dirty="0">
                <a:solidFill>
                  <a:schemeClr val="bg1"/>
                </a:solidFill>
                <a:latin typeface="Open Sans" pitchFamily="34" charset="0"/>
                <a:ea typeface="Open Sans" pitchFamily="34" charset="0"/>
                <a:cs typeface="Open Sans" pitchFamily="34" charset="0"/>
              </a:endParaRPr>
            </a:p>
            <a:p>
              <a:pPr defTabSz="1450940"/>
              <a:r>
                <a:rPr lang="zh-CN" altLang="en-US" sz="2000" dirty="0">
                  <a:solidFill>
                    <a:schemeClr val="bg1"/>
                  </a:solidFill>
                  <a:latin typeface="Open Sans" pitchFamily="34" charset="0"/>
                  <a:ea typeface="Open Sans" pitchFamily="34" charset="0"/>
                  <a:cs typeface="Open Sans" pitchFamily="34" charset="0"/>
                </a:rPr>
                <a:t>科学家计算过宇宙中原子的总数，大概是</a:t>
              </a:r>
              <a:r>
                <a:rPr lang="en-US" altLang="zh-CN" sz="2000" dirty="0">
                  <a:solidFill>
                    <a:schemeClr val="accent4"/>
                  </a:solidFill>
                  <a:latin typeface="Open Sans" pitchFamily="34" charset="0"/>
                  <a:ea typeface="Open Sans" pitchFamily="34" charset="0"/>
                  <a:cs typeface="Open Sans" pitchFamily="34" charset="0"/>
                </a:rPr>
                <a:t>10^80</a:t>
              </a:r>
              <a:r>
                <a:rPr lang="zh-CN" altLang="en-US" sz="2000" dirty="0">
                  <a:solidFill>
                    <a:schemeClr val="bg1"/>
                  </a:solidFill>
                  <a:latin typeface="Open Sans" pitchFamily="34" charset="0"/>
                  <a:ea typeface="Open Sans" pitchFamily="34" charset="0"/>
                  <a:cs typeface="Open Sans" pitchFamily="34" charset="0"/>
                </a:rPr>
                <a:t>个原子。</a:t>
              </a:r>
            </a:p>
          </p:txBody>
        </p:sp>
      </p:grpSp>
      <p:grpSp>
        <p:nvGrpSpPr>
          <p:cNvPr id="15" name="组合 14">
            <a:extLst>
              <a:ext uri="{FF2B5EF4-FFF2-40B4-BE49-F238E27FC236}">
                <a16:creationId xmlns:a16="http://schemas.microsoft.com/office/drawing/2014/main" id="{C40360D4-980D-4326-A8B0-DE945F08842D}"/>
              </a:ext>
            </a:extLst>
          </p:cNvPr>
          <p:cNvGrpSpPr/>
          <p:nvPr/>
        </p:nvGrpSpPr>
        <p:grpSpPr>
          <a:xfrm>
            <a:off x="821490" y="4684281"/>
            <a:ext cx="2736000" cy="900000"/>
            <a:chOff x="1348049" y="1448429"/>
            <a:chExt cx="2642007" cy="756000"/>
          </a:xfrm>
        </p:grpSpPr>
        <p:sp>
          <p:nvSpPr>
            <p:cNvPr id="16" name="Freeform 5">
              <a:extLst>
                <a:ext uri="{FF2B5EF4-FFF2-40B4-BE49-F238E27FC236}">
                  <a16:creationId xmlns:a16="http://schemas.microsoft.com/office/drawing/2014/main" id="{D80538A8-A2DD-4DBE-B4E1-BE81A43129C6}"/>
                </a:ext>
              </a:extLst>
            </p:cNvPr>
            <p:cNvSpPr>
              <a:spLocks/>
            </p:cNvSpPr>
            <p:nvPr/>
          </p:nvSpPr>
          <p:spPr bwMode="auto">
            <a:xfrm>
              <a:off x="1348049" y="1448429"/>
              <a:ext cx="2642007" cy="756000"/>
            </a:xfrm>
            <a:custGeom>
              <a:avLst/>
              <a:gdLst>
                <a:gd name="T0" fmla="*/ 30 w 885"/>
                <a:gd name="T1" fmla="*/ 0 h 480"/>
                <a:gd name="T2" fmla="*/ 762 w 885"/>
                <a:gd name="T3" fmla="*/ 0 h 480"/>
                <a:gd name="T4" fmla="*/ 792 w 885"/>
                <a:gd name="T5" fmla="*/ 31 h 480"/>
                <a:gd name="T6" fmla="*/ 792 w 885"/>
                <a:gd name="T7" fmla="*/ 170 h 480"/>
                <a:gd name="T8" fmla="*/ 885 w 885"/>
                <a:gd name="T9" fmla="*/ 230 h 480"/>
                <a:gd name="T10" fmla="*/ 792 w 885"/>
                <a:gd name="T11" fmla="*/ 281 h 480"/>
                <a:gd name="T12" fmla="*/ 792 w 885"/>
                <a:gd name="T13" fmla="*/ 450 h 480"/>
                <a:gd name="T14" fmla="*/ 762 w 885"/>
                <a:gd name="T15" fmla="*/ 480 h 480"/>
                <a:gd name="T16" fmla="*/ 30 w 885"/>
                <a:gd name="T17" fmla="*/ 480 h 480"/>
                <a:gd name="T18" fmla="*/ 0 w 885"/>
                <a:gd name="T19" fmla="*/ 450 h 480"/>
                <a:gd name="T20" fmla="*/ 0 w 885"/>
                <a:gd name="T21" fmla="*/ 31 h 480"/>
                <a:gd name="T22" fmla="*/ 30 w 885"/>
                <a:gd name="T2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5" h="480">
                  <a:moveTo>
                    <a:pt x="30" y="0"/>
                  </a:moveTo>
                  <a:cubicBezTo>
                    <a:pt x="762" y="0"/>
                    <a:pt x="762" y="0"/>
                    <a:pt x="762" y="0"/>
                  </a:cubicBezTo>
                  <a:cubicBezTo>
                    <a:pt x="779" y="0"/>
                    <a:pt x="792" y="14"/>
                    <a:pt x="792" y="31"/>
                  </a:cubicBezTo>
                  <a:cubicBezTo>
                    <a:pt x="792" y="170"/>
                    <a:pt x="792" y="170"/>
                    <a:pt x="792" y="170"/>
                  </a:cubicBezTo>
                  <a:cubicBezTo>
                    <a:pt x="885" y="230"/>
                    <a:pt x="885" y="230"/>
                    <a:pt x="885" y="230"/>
                  </a:cubicBezTo>
                  <a:cubicBezTo>
                    <a:pt x="792" y="281"/>
                    <a:pt x="792" y="281"/>
                    <a:pt x="792" y="281"/>
                  </a:cubicBezTo>
                  <a:cubicBezTo>
                    <a:pt x="792" y="450"/>
                    <a:pt x="792" y="450"/>
                    <a:pt x="792" y="450"/>
                  </a:cubicBezTo>
                  <a:cubicBezTo>
                    <a:pt x="792" y="467"/>
                    <a:pt x="779" y="480"/>
                    <a:pt x="762" y="480"/>
                  </a:cubicBezTo>
                  <a:cubicBezTo>
                    <a:pt x="30" y="480"/>
                    <a:pt x="30" y="480"/>
                    <a:pt x="30" y="480"/>
                  </a:cubicBezTo>
                  <a:cubicBezTo>
                    <a:pt x="13" y="480"/>
                    <a:pt x="0" y="467"/>
                    <a:pt x="0" y="450"/>
                  </a:cubicBezTo>
                  <a:cubicBezTo>
                    <a:pt x="0" y="31"/>
                    <a:pt x="0" y="31"/>
                    <a:pt x="0" y="31"/>
                  </a:cubicBezTo>
                  <a:cubicBezTo>
                    <a:pt x="0" y="14"/>
                    <a:pt x="13" y="0"/>
                    <a:pt x="30" y="0"/>
                  </a:cubicBezTo>
                  <a:close/>
                </a:path>
              </a:pathLst>
            </a:custGeom>
            <a:noFill/>
            <a:ln>
              <a:solidFill>
                <a:srgbClr val="4BACC6"/>
              </a:solidFill>
            </a:ln>
          </p:spPr>
          <p:txBody>
            <a:bodyPr vert="horz" wrap="square" lIns="121920" tIns="60960" rIns="121920" bIns="60960" numCol="1" anchor="t" anchorCtr="0" compatLnSpc="1">
              <a:prstTxWarp prst="textNoShape">
                <a:avLst/>
              </a:prstTxWarp>
            </a:bodyPr>
            <a:lstStyle/>
            <a:p>
              <a:endParaRPr lang="en-US" sz="2400"/>
            </a:p>
          </p:txBody>
        </p:sp>
        <p:sp>
          <p:nvSpPr>
            <p:cNvPr id="17" name="Text Box 10">
              <a:extLst>
                <a:ext uri="{FF2B5EF4-FFF2-40B4-BE49-F238E27FC236}">
                  <a16:creationId xmlns:a16="http://schemas.microsoft.com/office/drawing/2014/main" id="{FFA91E51-DEB4-4C3A-82AF-483F2BE32BC5}"/>
                </a:ext>
              </a:extLst>
            </p:cNvPr>
            <p:cNvSpPr txBox="1">
              <a:spLocks noChangeArrowheads="1"/>
            </p:cNvSpPr>
            <p:nvPr/>
          </p:nvSpPr>
          <p:spPr bwMode="auto">
            <a:xfrm>
              <a:off x="1373046" y="1462761"/>
              <a:ext cx="2273705" cy="633405"/>
            </a:xfrm>
            <a:prstGeom prst="rect">
              <a:avLst/>
            </a:prstGeom>
            <a:noFill/>
            <a:ln w="9525">
              <a:noFill/>
              <a:miter lim="800000"/>
              <a:headEnd/>
              <a:tailEnd/>
            </a:ln>
          </p:spPr>
          <p:txBody>
            <a:bodyPr wrap="square" lIns="60960" tIns="30480" rIns="60960" bIns="30480">
              <a:spAutoFit/>
            </a:bodyPr>
            <a:lstStyle/>
            <a:p>
              <a:pPr algn="ctr" defTabSz="1450940">
                <a:lnSpc>
                  <a:spcPct val="150000"/>
                </a:lnSpc>
              </a:pPr>
              <a:r>
                <a:rPr lang="en-US" altLang="zh-CN" b="1" dirty="0">
                  <a:solidFill>
                    <a:srgbClr val="4BACC6"/>
                  </a:solidFill>
                  <a:latin typeface="Open Sans" pitchFamily="34" charset="0"/>
                  <a:ea typeface="Open Sans" pitchFamily="34" charset="0"/>
                  <a:cs typeface="Open Sans" pitchFamily="34" charset="0"/>
                </a:rPr>
                <a:t>Question 5</a:t>
              </a:r>
              <a:r>
                <a:rPr lang="zh-CN" altLang="en-US" b="1" dirty="0">
                  <a:solidFill>
                    <a:srgbClr val="4BACC6"/>
                  </a:solidFill>
                  <a:latin typeface="Open Sans" pitchFamily="34" charset="0"/>
                  <a:ea typeface="Open Sans" pitchFamily="34" charset="0"/>
                  <a:cs typeface="Open Sans" pitchFamily="34" charset="0"/>
                </a:rPr>
                <a:t>：</a:t>
              </a:r>
              <a:endParaRPr lang="en-US" altLang="zh-CN" b="1" dirty="0">
                <a:solidFill>
                  <a:srgbClr val="4BACC6"/>
                </a:solidFill>
                <a:latin typeface="Open Sans" pitchFamily="34" charset="0"/>
                <a:ea typeface="Open Sans" pitchFamily="34" charset="0"/>
                <a:cs typeface="Open Sans" pitchFamily="34" charset="0"/>
              </a:endParaRPr>
            </a:p>
            <a:p>
              <a:pPr algn="ctr" defTabSz="1450940"/>
              <a:r>
                <a:rPr lang="zh-CN" altLang="en-US" dirty="0">
                  <a:solidFill>
                    <a:schemeClr val="bg1"/>
                  </a:solidFill>
                  <a:latin typeface="Open Sans" pitchFamily="34" charset="0"/>
                  <a:ea typeface="Open Sans" pitchFamily="34" charset="0"/>
                  <a:cs typeface="Open Sans" pitchFamily="34" charset="0"/>
                </a:rPr>
                <a:t>宇宙形成了多少时间？</a:t>
              </a:r>
            </a:p>
          </p:txBody>
        </p:sp>
      </p:grpSp>
      <p:grpSp>
        <p:nvGrpSpPr>
          <p:cNvPr id="18" name="组合 17">
            <a:extLst>
              <a:ext uri="{FF2B5EF4-FFF2-40B4-BE49-F238E27FC236}">
                <a16:creationId xmlns:a16="http://schemas.microsoft.com/office/drawing/2014/main" id="{AAEE6F4A-A2DC-4EE7-8480-236C50DBCB73}"/>
              </a:ext>
            </a:extLst>
          </p:cNvPr>
          <p:cNvGrpSpPr/>
          <p:nvPr/>
        </p:nvGrpSpPr>
        <p:grpSpPr>
          <a:xfrm>
            <a:off x="3573623" y="5272992"/>
            <a:ext cx="7782132" cy="781863"/>
            <a:chOff x="5201294" y="2627789"/>
            <a:chExt cx="6001304" cy="781863"/>
          </a:xfrm>
        </p:grpSpPr>
        <p:sp>
          <p:nvSpPr>
            <p:cNvPr id="19" name="Freeform 6">
              <a:extLst>
                <a:ext uri="{FF2B5EF4-FFF2-40B4-BE49-F238E27FC236}">
                  <a16:creationId xmlns:a16="http://schemas.microsoft.com/office/drawing/2014/main" id="{E286319F-1BE1-4C57-B8D6-FB9D6E85FFE9}"/>
                </a:ext>
              </a:extLst>
            </p:cNvPr>
            <p:cNvSpPr>
              <a:spLocks/>
            </p:cNvSpPr>
            <p:nvPr/>
          </p:nvSpPr>
          <p:spPr bwMode="auto">
            <a:xfrm flipH="1" flipV="1">
              <a:off x="5201294" y="2627789"/>
              <a:ext cx="6001304" cy="781863"/>
            </a:xfrm>
            <a:custGeom>
              <a:avLst/>
              <a:gdLst>
                <a:gd name="T0" fmla="*/ 30 w 909"/>
                <a:gd name="T1" fmla="*/ 0 h 480"/>
                <a:gd name="T2" fmla="*/ 732 w 909"/>
                <a:gd name="T3" fmla="*/ 0 h 480"/>
                <a:gd name="T4" fmla="*/ 762 w 909"/>
                <a:gd name="T5" fmla="*/ 0 h 480"/>
                <a:gd name="T6" fmla="*/ 767 w 909"/>
                <a:gd name="T7" fmla="*/ 0 h 480"/>
                <a:gd name="T8" fmla="*/ 909 w 909"/>
                <a:gd name="T9" fmla="*/ 2 h 480"/>
                <a:gd name="T10" fmla="*/ 792 w 909"/>
                <a:gd name="T11" fmla="*/ 117 h 480"/>
                <a:gd name="T12" fmla="*/ 792 w 909"/>
                <a:gd name="T13" fmla="*/ 450 h 480"/>
                <a:gd name="T14" fmla="*/ 762 w 909"/>
                <a:gd name="T15" fmla="*/ 480 h 480"/>
                <a:gd name="T16" fmla="*/ 30 w 909"/>
                <a:gd name="T17" fmla="*/ 480 h 480"/>
                <a:gd name="T18" fmla="*/ 0 w 909"/>
                <a:gd name="T19" fmla="*/ 450 h 480"/>
                <a:gd name="T20" fmla="*/ 0 w 909"/>
                <a:gd name="T21" fmla="*/ 30 h 480"/>
                <a:gd name="T22" fmla="*/ 30 w 909"/>
                <a:gd name="T23"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9" h="480">
                  <a:moveTo>
                    <a:pt x="30" y="0"/>
                  </a:moveTo>
                  <a:cubicBezTo>
                    <a:pt x="732" y="0"/>
                    <a:pt x="732" y="0"/>
                    <a:pt x="732" y="0"/>
                  </a:cubicBezTo>
                  <a:cubicBezTo>
                    <a:pt x="762" y="0"/>
                    <a:pt x="762" y="0"/>
                    <a:pt x="762" y="0"/>
                  </a:cubicBezTo>
                  <a:cubicBezTo>
                    <a:pt x="764" y="0"/>
                    <a:pt x="765" y="0"/>
                    <a:pt x="767" y="0"/>
                  </a:cubicBezTo>
                  <a:cubicBezTo>
                    <a:pt x="909" y="2"/>
                    <a:pt x="909" y="2"/>
                    <a:pt x="909" y="2"/>
                  </a:cubicBezTo>
                  <a:cubicBezTo>
                    <a:pt x="792" y="117"/>
                    <a:pt x="792" y="117"/>
                    <a:pt x="792" y="117"/>
                  </a:cubicBezTo>
                  <a:cubicBezTo>
                    <a:pt x="792" y="450"/>
                    <a:pt x="792" y="450"/>
                    <a:pt x="792" y="450"/>
                  </a:cubicBezTo>
                  <a:cubicBezTo>
                    <a:pt x="792" y="466"/>
                    <a:pt x="779" y="480"/>
                    <a:pt x="762" y="480"/>
                  </a:cubicBezTo>
                  <a:cubicBezTo>
                    <a:pt x="30" y="480"/>
                    <a:pt x="30" y="480"/>
                    <a:pt x="30" y="480"/>
                  </a:cubicBezTo>
                  <a:cubicBezTo>
                    <a:pt x="13" y="480"/>
                    <a:pt x="0" y="466"/>
                    <a:pt x="0" y="450"/>
                  </a:cubicBezTo>
                  <a:cubicBezTo>
                    <a:pt x="0" y="30"/>
                    <a:pt x="0" y="30"/>
                    <a:pt x="0" y="30"/>
                  </a:cubicBezTo>
                  <a:cubicBezTo>
                    <a:pt x="0" y="14"/>
                    <a:pt x="13" y="0"/>
                    <a:pt x="30" y="0"/>
                  </a:cubicBezTo>
                  <a:close/>
                </a:path>
              </a:pathLst>
            </a:custGeom>
            <a:solidFill>
              <a:srgbClr val="4BACC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0" name="Text Box 10">
              <a:extLst>
                <a:ext uri="{FF2B5EF4-FFF2-40B4-BE49-F238E27FC236}">
                  <a16:creationId xmlns:a16="http://schemas.microsoft.com/office/drawing/2014/main" id="{7013A3C4-C121-4F80-BD26-1ED87E77C5A7}"/>
                </a:ext>
              </a:extLst>
            </p:cNvPr>
            <p:cNvSpPr txBox="1">
              <a:spLocks noChangeArrowheads="1"/>
            </p:cNvSpPr>
            <p:nvPr/>
          </p:nvSpPr>
          <p:spPr bwMode="auto">
            <a:xfrm>
              <a:off x="6204470" y="2655598"/>
              <a:ext cx="4771431" cy="677108"/>
            </a:xfrm>
            <a:prstGeom prst="rect">
              <a:avLst/>
            </a:prstGeom>
            <a:noFill/>
            <a:ln w="9525">
              <a:noFill/>
              <a:miter lim="800000"/>
              <a:headEnd/>
              <a:tailEnd/>
            </a:ln>
          </p:spPr>
          <p:txBody>
            <a:bodyPr wrap="square" lIns="60960" tIns="30480" rIns="60960" bIns="30480">
              <a:spAutoFit/>
            </a:bodyPr>
            <a:lstStyle/>
            <a:p>
              <a:pPr defTabSz="1450940"/>
              <a:r>
                <a:rPr lang="en-US" altLang="zh-CN" sz="2000" b="1" dirty="0">
                  <a:solidFill>
                    <a:schemeClr val="bg1"/>
                  </a:solidFill>
                  <a:latin typeface="Open Sans" pitchFamily="34" charset="0"/>
                  <a:ea typeface="Open Sans" pitchFamily="34" charset="0"/>
                  <a:cs typeface="Open Sans" pitchFamily="34" charset="0"/>
                </a:rPr>
                <a:t>Answer</a:t>
              </a:r>
              <a:r>
                <a:rPr lang="zh-CN" altLang="en-US" sz="2000" b="1" dirty="0">
                  <a:solidFill>
                    <a:schemeClr val="bg1"/>
                  </a:solidFill>
                  <a:latin typeface="Open Sans" pitchFamily="34" charset="0"/>
                  <a:ea typeface="Open Sans" pitchFamily="34" charset="0"/>
                  <a:cs typeface="Open Sans" pitchFamily="34" charset="0"/>
                </a:rPr>
                <a:t>：</a:t>
              </a:r>
              <a:endParaRPr lang="en-US" sz="2000" b="1" dirty="0">
                <a:solidFill>
                  <a:schemeClr val="bg1"/>
                </a:solidFill>
                <a:latin typeface="Open Sans" pitchFamily="34" charset="0"/>
                <a:ea typeface="Open Sans" pitchFamily="34" charset="0"/>
                <a:cs typeface="Open Sans" pitchFamily="34" charset="0"/>
              </a:endParaRPr>
            </a:p>
            <a:p>
              <a:pPr defTabSz="1450940"/>
              <a:r>
                <a:rPr lang="zh-CN" altLang="en-US" sz="2000" dirty="0">
                  <a:solidFill>
                    <a:schemeClr val="bg1"/>
                  </a:solidFill>
                  <a:latin typeface="Open Sans" pitchFamily="34" charset="0"/>
                  <a:ea typeface="Open Sans" pitchFamily="34" charset="0"/>
                  <a:cs typeface="Open Sans" pitchFamily="34" charset="0"/>
                </a:rPr>
                <a:t>宇宙诞生于</a:t>
              </a:r>
              <a:r>
                <a:rPr lang="en-US" altLang="zh-CN" sz="2000" dirty="0">
                  <a:solidFill>
                    <a:schemeClr val="accent4"/>
                  </a:solidFill>
                  <a:latin typeface="Open Sans" pitchFamily="34" charset="0"/>
                  <a:ea typeface="Open Sans" pitchFamily="34" charset="0"/>
                  <a:cs typeface="Open Sans" pitchFamily="34" charset="0"/>
                </a:rPr>
                <a:t>137</a:t>
              </a:r>
              <a:r>
                <a:rPr lang="zh-CN" altLang="en-US" sz="2000" dirty="0">
                  <a:solidFill>
                    <a:schemeClr val="accent4"/>
                  </a:solidFill>
                  <a:latin typeface="Open Sans" pitchFamily="34" charset="0"/>
                  <a:ea typeface="Open Sans" pitchFamily="34" charset="0"/>
                  <a:cs typeface="Open Sans" pitchFamily="34" charset="0"/>
                </a:rPr>
                <a:t>亿年</a:t>
              </a:r>
              <a:r>
                <a:rPr lang="zh-CN" altLang="en-US" sz="2000" dirty="0">
                  <a:solidFill>
                    <a:schemeClr val="bg1"/>
                  </a:solidFill>
                  <a:latin typeface="Open Sans" pitchFamily="34" charset="0"/>
                  <a:ea typeface="Open Sans" pitchFamily="34" charset="0"/>
                  <a:cs typeface="Open Sans" pitchFamily="34" charset="0"/>
                </a:rPr>
                <a:t>前。</a:t>
              </a:r>
            </a:p>
          </p:txBody>
        </p:sp>
      </p:grpSp>
    </p:spTree>
    <p:extLst>
      <p:ext uri="{BB962C8B-B14F-4D97-AF65-F5344CB8AC3E}">
        <p14:creationId xmlns:p14="http://schemas.microsoft.com/office/powerpoint/2010/main" val="1704003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数据增长</a:t>
            </a:r>
            <a:endParaRPr lang="en-CA" sz="4267" b="1" spc="-200" dirty="0">
              <a:solidFill>
                <a:schemeClr val="bg1"/>
              </a:solidFill>
              <a:latin typeface="Open Sans" pitchFamily="34" charset="0"/>
              <a:ea typeface="Open Sans" pitchFamily="34" charset="0"/>
              <a:cs typeface="Open Sans" pitchFamily="34" charset="0"/>
            </a:endParaRPr>
          </a:p>
        </p:txBody>
      </p:sp>
      <p:sp>
        <p:nvSpPr>
          <p:cNvPr id="292" name="Oval 291"/>
          <p:cNvSpPr/>
          <p:nvPr/>
        </p:nvSpPr>
        <p:spPr>
          <a:xfrm>
            <a:off x="7503886" y="1715724"/>
            <a:ext cx="2328340" cy="2341694"/>
          </a:xfrm>
          <a:prstGeom prst="ellipse">
            <a:avLst/>
          </a:prstGeom>
          <a:solidFill>
            <a:srgbClr val="45C1A4"/>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733">
              <a:solidFill>
                <a:schemeClr val="bg1"/>
              </a:solidFill>
            </a:endParaRPr>
          </a:p>
        </p:txBody>
      </p:sp>
      <p:sp>
        <p:nvSpPr>
          <p:cNvPr id="293" name="Text Box 10"/>
          <p:cNvSpPr txBox="1">
            <a:spLocks noChangeArrowheads="1"/>
          </p:cNvSpPr>
          <p:nvPr/>
        </p:nvSpPr>
        <p:spPr bwMode="auto">
          <a:xfrm>
            <a:off x="6162043" y="4057418"/>
            <a:ext cx="5127996" cy="1477328"/>
          </a:xfrm>
          <a:prstGeom prst="rect">
            <a:avLst/>
          </a:prstGeom>
          <a:noFill/>
          <a:ln w="9525">
            <a:noFill/>
            <a:miter lim="800000"/>
            <a:headEnd/>
            <a:tailEnd/>
          </a:ln>
        </p:spPr>
        <p:txBody>
          <a:bodyPr wrap="square" lIns="60960" tIns="30480" rIns="60960" bIns="30480">
            <a:spAutoFit/>
          </a:bodyPr>
          <a:lstStyle/>
          <a:p>
            <a:pPr algn="ctr" defTabSz="1450940">
              <a:lnSpc>
                <a:spcPct val="200000"/>
              </a:lnSpc>
            </a:pPr>
            <a:r>
              <a:rPr lang="zh-CN" altLang="en-US" sz="3200" b="1" dirty="0">
                <a:solidFill>
                  <a:srgbClr val="45C1A4"/>
                </a:solidFill>
                <a:latin typeface="Open Sans" pitchFamily="34" charset="0"/>
                <a:ea typeface="Open Sans" pitchFamily="34" charset="0"/>
                <a:cs typeface="Open Sans" pitchFamily="34" charset="0"/>
              </a:rPr>
              <a:t>数据增长</a:t>
            </a:r>
            <a:endParaRPr lang="en-US" sz="3200" b="1" dirty="0">
              <a:solidFill>
                <a:schemeClr val="bg1"/>
              </a:solidFill>
              <a:latin typeface="Open Sans" pitchFamily="34" charset="0"/>
              <a:ea typeface="Open Sans" pitchFamily="34" charset="0"/>
              <a:cs typeface="Open Sans" pitchFamily="34" charset="0"/>
            </a:endParaRPr>
          </a:p>
          <a:p>
            <a:pPr algn="ctr" defTabSz="1450940"/>
            <a:r>
              <a:rPr lang="zh-CN" altLang="en-US" sz="2800" dirty="0">
                <a:solidFill>
                  <a:schemeClr val="bg1"/>
                </a:solidFill>
                <a:latin typeface="Open Sans" pitchFamily="34" charset="0"/>
                <a:ea typeface="Open Sans" pitchFamily="34" charset="0"/>
                <a:cs typeface="Open Sans" pitchFamily="34" charset="0"/>
              </a:rPr>
              <a:t>未来我们还会更快地增加数据</a:t>
            </a:r>
          </a:p>
        </p:txBody>
      </p:sp>
      <p:grpSp>
        <p:nvGrpSpPr>
          <p:cNvPr id="295" name="Group 294"/>
          <p:cNvGrpSpPr/>
          <p:nvPr/>
        </p:nvGrpSpPr>
        <p:grpSpPr>
          <a:xfrm>
            <a:off x="8126189" y="2225416"/>
            <a:ext cx="1054608" cy="1322310"/>
            <a:chOff x="5106627" y="2260366"/>
            <a:chExt cx="324452" cy="406813"/>
          </a:xfrm>
          <a:solidFill>
            <a:schemeClr val="bg1"/>
          </a:solidFill>
        </p:grpSpPr>
        <p:sp>
          <p:nvSpPr>
            <p:cNvPr id="296" name="Freeform 80"/>
            <p:cNvSpPr>
              <a:spLocks/>
            </p:cNvSpPr>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97" name="Freeform 81"/>
            <p:cNvSpPr>
              <a:spLocks/>
            </p:cNvSpPr>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98" name="Freeform 82"/>
            <p:cNvSpPr>
              <a:spLocks/>
            </p:cNvSpPr>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99" name="Oval 83"/>
            <p:cNvSpPr>
              <a:spLocks noChangeArrowheads="1"/>
            </p:cNvSpPr>
            <p:nvPr/>
          </p:nvSpPr>
          <p:spPr bwMode="auto">
            <a:xfrm>
              <a:off x="5111618" y="2260366"/>
              <a:ext cx="316965" cy="1073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300" name="Right Brace 299"/>
          <p:cNvSpPr/>
          <p:nvPr/>
        </p:nvSpPr>
        <p:spPr>
          <a:xfrm>
            <a:off x="4862283" y="1498600"/>
            <a:ext cx="203200" cy="4725549"/>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301" name="Rounded Rectangle 300"/>
          <p:cNvSpPr/>
          <p:nvPr/>
        </p:nvSpPr>
        <p:spPr>
          <a:xfrm>
            <a:off x="930272" y="1502691"/>
            <a:ext cx="1188808" cy="1188808"/>
          </a:xfrm>
          <a:prstGeom prst="roundRect">
            <a:avLst>
              <a:gd name="adj" fmla="val 10417"/>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6" name="Text Box 10"/>
          <p:cNvSpPr txBox="1">
            <a:spLocks noChangeArrowheads="1"/>
          </p:cNvSpPr>
          <p:nvPr/>
        </p:nvSpPr>
        <p:spPr bwMode="auto">
          <a:xfrm>
            <a:off x="2325659" y="1919565"/>
            <a:ext cx="2145419" cy="348878"/>
          </a:xfrm>
          <a:prstGeom prst="rect">
            <a:avLst/>
          </a:prstGeom>
          <a:noFill/>
          <a:ln w="9525">
            <a:noFill/>
            <a:miter lim="800000"/>
            <a:headEnd/>
            <a:tailEnd/>
          </a:ln>
        </p:spPr>
        <p:txBody>
          <a:bodyPr wrap="square" lIns="60960" tIns="30480" rIns="60960" bIns="30480">
            <a:spAutoFit/>
          </a:bodyPr>
          <a:lstStyle/>
          <a:p>
            <a:pPr defTabSz="1450940"/>
            <a:r>
              <a:rPr lang="en-US" sz="1867" b="1" dirty="0">
                <a:solidFill>
                  <a:srgbClr val="4BACC6"/>
                </a:solidFill>
                <a:latin typeface="Open Sans" pitchFamily="34" charset="0"/>
                <a:ea typeface="Open Sans" pitchFamily="34" charset="0"/>
                <a:cs typeface="Open Sans" pitchFamily="34" charset="0"/>
              </a:rPr>
              <a:t>5</a:t>
            </a:r>
            <a:r>
              <a:rPr lang="en-US" altLang="zh-CN" sz="1867" b="1" dirty="0">
                <a:solidFill>
                  <a:srgbClr val="4BACC6"/>
                </a:solidFill>
                <a:latin typeface="Open Sans" pitchFamily="34" charset="0"/>
                <a:ea typeface="Open Sans" pitchFamily="34" charset="0"/>
                <a:cs typeface="Open Sans" pitchFamily="34" charset="0"/>
              </a:rPr>
              <a:t>G </a:t>
            </a:r>
            <a:r>
              <a:rPr lang="zh-CN" altLang="en-US" sz="1867" b="1" dirty="0">
                <a:solidFill>
                  <a:srgbClr val="4BACC6"/>
                </a:solidFill>
                <a:latin typeface="Open Sans" pitchFamily="34" charset="0"/>
                <a:ea typeface="Open Sans" pitchFamily="34" charset="0"/>
                <a:cs typeface="Open Sans" pitchFamily="34" charset="0"/>
              </a:rPr>
              <a:t>时代</a:t>
            </a:r>
            <a:endParaRPr lang="en-US" sz="1867" b="1" dirty="0">
              <a:solidFill>
                <a:srgbClr val="4BACC6"/>
              </a:solidFill>
              <a:latin typeface="Open Sans" pitchFamily="34" charset="0"/>
              <a:ea typeface="Open Sans" pitchFamily="34" charset="0"/>
              <a:cs typeface="Open Sans" pitchFamily="34" charset="0"/>
            </a:endParaRPr>
          </a:p>
        </p:txBody>
      </p:sp>
      <p:sp>
        <p:nvSpPr>
          <p:cNvPr id="307" name="Text Box 10"/>
          <p:cNvSpPr txBox="1">
            <a:spLocks noChangeArrowheads="1"/>
          </p:cNvSpPr>
          <p:nvPr/>
        </p:nvSpPr>
        <p:spPr bwMode="auto">
          <a:xfrm>
            <a:off x="915078" y="2822832"/>
            <a:ext cx="3845605" cy="923330"/>
          </a:xfrm>
          <a:prstGeom prst="rect">
            <a:avLst/>
          </a:prstGeom>
          <a:noFill/>
          <a:ln w="9525">
            <a:noFill/>
            <a:miter lim="800000"/>
            <a:headEnd/>
            <a:tailEnd/>
          </a:ln>
        </p:spPr>
        <p:txBody>
          <a:bodyPr wrap="square" lIns="60960" tIns="30480" rIns="60960" bIns="30480">
            <a:spAutoFit/>
          </a:bodyPr>
          <a:lstStyle/>
          <a:p>
            <a:pPr defTabSz="1450940"/>
            <a:r>
              <a:rPr lang="en-US" altLang="zh-CN" sz="1400" dirty="0">
                <a:solidFill>
                  <a:schemeClr val="bg1"/>
                </a:solidFill>
                <a:latin typeface="Open Sans" pitchFamily="34" charset="0"/>
                <a:ea typeface="Open Sans" pitchFamily="34" charset="0"/>
                <a:cs typeface="Open Sans" pitchFamily="34" charset="0"/>
              </a:rPr>
              <a:t>5G</a:t>
            </a:r>
            <a:r>
              <a:rPr lang="zh-CN" altLang="en-US" sz="1400" dirty="0">
                <a:solidFill>
                  <a:schemeClr val="bg1"/>
                </a:solidFill>
                <a:latin typeface="Open Sans" pitchFamily="34" charset="0"/>
                <a:ea typeface="Open Sans" pitchFamily="34" charset="0"/>
                <a:cs typeface="Open Sans" pitchFamily="34" charset="0"/>
              </a:rPr>
              <a:t>网络作为第五代移动通信网络，其峰值理论传输速度可达</a:t>
            </a:r>
            <a:r>
              <a:rPr lang="zh-CN" altLang="en-US" sz="1400" b="1" dirty="0">
                <a:solidFill>
                  <a:schemeClr val="bg1"/>
                </a:solidFill>
                <a:latin typeface="Open Sans" pitchFamily="34" charset="0"/>
                <a:ea typeface="Open Sans" pitchFamily="34" charset="0"/>
                <a:cs typeface="Open Sans" pitchFamily="34" charset="0"/>
              </a:rPr>
              <a:t>每秒数十</a:t>
            </a:r>
            <a:r>
              <a:rPr lang="en-US" altLang="zh-CN" sz="1400" b="1" dirty="0">
                <a:solidFill>
                  <a:schemeClr val="bg1"/>
                </a:solidFill>
                <a:latin typeface="Open Sans" pitchFamily="34" charset="0"/>
                <a:ea typeface="Open Sans" pitchFamily="34" charset="0"/>
                <a:cs typeface="Open Sans" pitchFamily="34" charset="0"/>
              </a:rPr>
              <a:t>Gb</a:t>
            </a:r>
            <a:r>
              <a:rPr lang="zh-CN" altLang="en-US" sz="1400" dirty="0">
                <a:solidFill>
                  <a:schemeClr val="bg1"/>
                </a:solidFill>
                <a:latin typeface="Open Sans" pitchFamily="34" charset="0"/>
                <a:ea typeface="Open Sans" pitchFamily="34" charset="0"/>
                <a:cs typeface="Open Sans" pitchFamily="34" charset="0"/>
              </a:rPr>
              <a:t>，这比</a:t>
            </a:r>
            <a:r>
              <a:rPr lang="en-US" altLang="zh-CN" sz="1400" dirty="0">
                <a:solidFill>
                  <a:schemeClr val="bg1"/>
                </a:solidFill>
                <a:latin typeface="Open Sans" pitchFamily="34" charset="0"/>
                <a:ea typeface="Open Sans" pitchFamily="34" charset="0"/>
                <a:cs typeface="Open Sans" pitchFamily="34" charset="0"/>
              </a:rPr>
              <a:t>4G</a:t>
            </a:r>
            <a:r>
              <a:rPr lang="zh-CN" altLang="en-US" sz="1400" dirty="0">
                <a:solidFill>
                  <a:schemeClr val="bg1"/>
                </a:solidFill>
                <a:latin typeface="Open Sans" pitchFamily="34" charset="0"/>
                <a:ea typeface="Open Sans" pitchFamily="34" charset="0"/>
                <a:cs typeface="Open Sans" pitchFamily="34" charset="0"/>
              </a:rPr>
              <a:t>网络的传输速度快数百倍，整部超高画质电影可在</a:t>
            </a:r>
            <a:r>
              <a:rPr lang="en-US" altLang="zh-CN" sz="1400" dirty="0">
                <a:solidFill>
                  <a:schemeClr val="bg1"/>
                </a:solidFill>
                <a:latin typeface="Open Sans" pitchFamily="34" charset="0"/>
                <a:ea typeface="Open Sans" pitchFamily="34" charset="0"/>
                <a:cs typeface="Open Sans" pitchFamily="34" charset="0"/>
              </a:rPr>
              <a:t>1</a:t>
            </a:r>
            <a:r>
              <a:rPr lang="zh-CN" altLang="en-US" sz="1400" dirty="0">
                <a:solidFill>
                  <a:schemeClr val="bg1"/>
                </a:solidFill>
                <a:latin typeface="Open Sans" pitchFamily="34" charset="0"/>
                <a:ea typeface="Open Sans" pitchFamily="34" charset="0"/>
                <a:cs typeface="Open Sans" pitchFamily="34" charset="0"/>
              </a:rPr>
              <a:t>秒之内下载完成。</a:t>
            </a:r>
            <a:endParaRPr lang="en-US" sz="1400" dirty="0">
              <a:solidFill>
                <a:schemeClr val="bg1"/>
              </a:solidFill>
              <a:latin typeface="Open Sans" pitchFamily="34" charset="0"/>
              <a:ea typeface="Open Sans" pitchFamily="34" charset="0"/>
              <a:cs typeface="Open Sans" pitchFamily="34" charset="0"/>
            </a:endParaRPr>
          </a:p>
        </p:txBody>
      </p:sp>
      <p:sp>
        <p:nvSpPr>
          <p:cNvPr id="308" name="Rounded Rectangle 307"/>
          <p:cNvSpPr/>
          <p:nvPr/>
        </p:nvSpPr>
        <p:spPr>
          <a:xfrm>
            <a:off x="930272" y="4030329"/>
            <a:ext cx="1188808" cy="1188808"/>
          </a:xfrm>
          <a:prstGeom prst="roundRect">
            <a:avLst>
              <a:gd name="adj" fmla="val 10417"/>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2" name="Text Box 10"/>
          <p:cNvSpPr txBox="1">
            <a:spLocks noChangeArrowheads="1"/>
          </p:cNvSpPr>
          <p:nvPr/>
        </p:nvSpPr>
        <p:spPr bwMode="auto">
          <a:xfrm>
            <a:off x="813106" y="4280178"/>
            <a:ext cx="1422397" cy="738664"/>
          </a:xfrm>
          <a:prstGeom prst="rect">
            <a:avLst/>
          </a:prstGeom>
          <a:noFill/>
          <a:ln w="9525">
            <a:noFill/>
            <a:miter lim="800000"/>
            <a:headEnd/>
            <a:tailEnd/>
          </a:ln>
        </p:spPr>
        <p:txBody>
          <a:bodyPr wrap="square" lIns="60960" tIns="30480" rIns="60960" bIns="30480">
            <a:spAutoFit/>
          </a:bodyPr>
          <a:lstStyle/>
          <a:p>
            <a:pPr algn="ctr" defTabSz="1450940"/>
            <a:r>
              <a:rPr lang="en-US" altLang="zh-CN" sz="4400" b="1" dirty="0">
                <a:solidFill>
                  <a:schemeClr val="bg1"/>
                </a:solidFill>
                <a:latin typeface="Open Sans" pitchFamily="34" charset="0"/>
                <a:ea typeface="Open Sans" pitchFamily="34" charset="0"/>
                <a:cs typeface="Open Sans" pitchFamily="34" charset="0"/>
              </a:rPr>
              <a:t>IOT</a:t>
            </a:r>
            <a:endParaRPr lang="en-US" sz="2800" b="1" dirty="0">
              <a:solidFill>
                <a:schemeClr val="bg1"/>
              </a:solidFill>
              <a:latin typeface="Open Sans" pitchFamily="34" charset="0"/>
              <a:ea typeface="Open Sans" pitchFamily="34" charset="0"/>
              <a:cs typeface="Open Sans" pitchFamily="34" charset="0"/>
            </a:endParaRPr>
          </a:p>
        </p:txBody>
      </p:sp>
      <p:sp>
        <p:nvSpPr>
          <p:cNvPr id="313" name="Text Box 10"/>
          <p:cNvSpPr txBox="1">
            <a:spLocks noChangeArrowheads="1"/>
          </p:cNvSpPr>
          <p:nvPr/>
        </p:nvSpPr>
        <p:spPr bwMode="auto">
          <a:xfrm>
            <a:off x="2325659" y="4447204"/>
            <a:ext cx="2145419" cy="348878"/>
          </a:xfrm>
          <a:prstGeom prst="rect">
            <a:avLst/>
          </a:prstGeom>
          <a:noFill/>
          <a:ln w="9525">
            <a:noFill/>
            <a:miter lim="800000"/>
            <a:headEnd/>
            <a:tailEnd/>
          </a:ln>
        </p:spPr>
        <p:txBody>
          <a:bodyPr wrap="square" lIns="60960" tIns="30480" rIns="60960" bIns="30480">
            <a:spAutoFit/>
          </a:bodyPr>
          <a:lstStyle/>
          <a:p>
            <a:pPr defTabSz="1450940"/>
            <a:r>
              <a:rPr lang="zh-CN" altLang="en-US" sz="1867" b="1" dirty="0">
                <a:solidFill>
                  <a:srgbClr val="4BACC6"/>
                </a:solidFill>
                <a:latin typeface="Open Sans" pitchFamily="34" charset="0"/>
                <a:ea typeface="Open Sans" pitchFamily="34" charset="0"/>
                <a:cs typeface="Open Sans" pitchFamily="34" charset="0"/>
              </a:rPr>
              <a:t>物联网时代</a:t>
            </a:r>
            <a:endParaRPr lang="en-US" sz="1867" b="1" dirty="0">
              <a:solidFill>
                <a:srgbClr val="4BACC6"/>
              </a:solidFill>
              <a:latin typeface="Open Sans" pitchFamily="34" charset="0"/>
              <a:ea typeface="Open Sans" pitchFamily="34" charset="0"/>
              <a:cs typeface="Open Sans" pitchFamily="34" charset="0"/>
            </a:endParaRPr>
          </a:p>
        </p:txBody>
      </p:sp>
      <p:sp>
        <p:nvSpPr>
          <p:cNvPr id="314" name="Text Box 10"/>
          <p:cNvSpPr txBox="1">
            <a:spLocks noChangeArrowheads="1"/>
          </p:cNvSpPr>
          <p:nvPr/>
        </p:nvSpPr>
        <p:spPr bwMode="auto">
          <a:xfrm>
            <a:off x="915078" y="5350471"/>
            <a:ext cx="3845605" cy="923330"/>
          </a:xfrm>
          <a:prstGeom prst="rect">
            <a:avLst/>
          </a:prstGeom>
          <a:noFill/>
          <a:ln w="9525">
            <a:noFill/>
            <a:miter lim="800000"/>
            <a:headEnd/>
            <a:tailEnd/>
          </a:ln>
        </p:spPr>
        <p:txBody>
          <a:bodyPr wrap="square" lIns="60960" tIns="30480" rIns="60960" bIns="30480">
            <a:spAutoFit/>
          </a:bodyPr>
          <a:lstStyle/>
          <a:p>
            <a:pPr defTabSz="1450940"/>
            <a:r>
              <a:rPr lang="zh-CN" altLang="en-US" sz="1400" dirty="0">
                <a:solidFill>
                  <a:schemeClr val="bg1"/>
                </a:solidFill>
                <a:latin typeface="Open Sans" pitchFamily="34" charset="0"/>
                <a:ea typeface="Open Sans" pitchFamily="34" charset="0"/>
                <a:cs typeface="Open Sans" pitchFamily="34" charset="0"/>
              </a:rPr>
              <a:t>物联网通过智能感知、识别技术与普适计算等通信感知技术，广泛应用于网络的融合中，也因此被称为继计算机、互联网之后世界信息产业发展的第三次浪潮。</a:t>
            </a:r>
            <a:endParaRPr lang="en-US" sz="1400" dirty="0">
              <a:solidFill>
                <a:schemeClr val="bg1"/>
              </a:solidFill>
              <a:latin typeface="Open Sans" pitchFamily="34" charset="0"/>
              <a:ea typeface="Open Sans" pitchFamily="34" charset="0"/>
              <a:cs typeface="Open Sans" pitchFamily="34" charset="0"/>
            </a:endParaRPr>
          </a:p>
        </p:txBody>
      </p:sp>
      <p:sp>
        <p:nvSpPr>
          <p:cNvPr id="3" name="文本框 2">
            <a:extLst>
              <a:ext uri="{FF2B5EF4-FFF2-40B4-BE49-F238E27FC236}">
                <a16:creationId xmlns:a16="http://schemas.microsoft.com/office/drawing/2014/main" id="{149B4B71-4E57-4777-B59B-211AD9ECB2C0}"/>
              </a:ext>
            </a:extLst>
          </p:cNvPr>
          <p:cNvSpPr txBox="1"/>
          <p:nvPr/>
        </p:nvSpPr>
        <p:spPr>
          <a:xfrm>
            <a:off x="1043106" y="1647858"/>
            <a:ext cx="941283" cy="830997"/>
          </a:xfrm>
          <a:prstGeom prst="rect">
            <a:avLst/>
          </a:prstGeom>
          <a:noFill/>
        </p:spPr>
        <p:txBody>
          <a:bodyPr wrap="none" rtlCol="0">
            <a:spAutoFit/>
          </a:bodyPr>
          <a:lstStyle/>
          <a:p>
            <a:r>
              <a:rPr lang="en-US" altLang="zh-CN" sz="4800" dirty="0">
                <a:solidFill>
                  <a:schemeClr val="bg1"/>
                </a:solidFill>
              </a:rPr>
              <a:t>5G</a:t>
            </a:r>
            <a:endParaRPr lang="zh-CN" altLang="en-US" sz="4800" dirty="0">
              <a:solidFill>
                <a:schemeClr val="bg1"/>
              </a:solidFill>
            </a:endParaRPr>
          </a:p>
        </p:txBody>
      </p:sp>
    </p:spTree>
    <p:extLst>
      <p:ext uri="{BB962C8B-B14F-4D97-AF65-F5344CB8AC3E}">
        <p14:creationId xmlns:p14="http://schemas.microsoft.com/office/powerpoint/2010/main" val="1325946051"/>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301"/>
                                        </p:tgtEl>
                                        <p:attrNameLst>
                                          <p:attrName>style.visibility</p:attrName>
                                        </p:attrNameLst>
                                      </p:cBhvr>
                                      <p:to>
                                        <p:strVal val="visible"/>
                                      </p:to>
                                    </p:set>
                                    <p:anim calcmode="lin" valueType="num">
                                      <p:cBhvr additive="base">
                                        <p:cTn id="12" dur="250" fill="hold"/>
                                        <p:tgtEl>
                                          <p:spTgt spid="301"/>
                                        </p:tgtEl>
                                        <p:attrNameLst>
                                          <p:attrName>ppt_x</p:attrName>
                                        </p:attrNameLst>
                                      </p:cBhvr>
                                      <p:tavLst>
                                        <p:tav tm="0">
                                          <p:val>
                                            <p:strVal val="#ppt_x"/>
                                          </p:val>
                                        </p:tav>
                                        <p:tav tm="100000">
                                          <p:val>
                                            <p:strVal val="#ppt_x"/>
                                          </p:val>
                                        </p:tav>
                                      </p:tavLst>
                                    </p:anim>
                                    <p:anim calcmode="lin" valueType="num">
                                      <p:cBhvr additive="base">
                                        <p:cTn id="13" dur="250" fill="hold"/>
                                        <p:tgtEl>
                                          <p:spTgt spid="301"/>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06"/>
                                        </p:tgtEl>
                                        <p:attrNameLst>
                                          <p:attrName>style.visibility</p:attrName>
                                        </p:attrNameLst>
                                      </p:cBhvr>
                                      <p:to>
                                        <p:strVal val="visible"/>
                                      </p:to>
                                    </p:set>
                                    <p:anim calcmode="lin" valueType="num">
                                      <p:cBhvr additive="base">
                                        <p:cTn id="17" dur="250" fill="hold"/>
                                        <p:tgtEl>
                                          <p:spTgt spid="306"/>
                                        </p:tgtEl>
                                        <p:attrNameLst>
                                          <p:attrName>ppt_x</p:attrName>
                                        </p:attrNameLst>
                                      </p:cBhvr>
                                      <p:tavLst>
                                        <p:tav tm="0">
                                          <p:val>
                                            <p:strVal val="#ppt_x"/>
                                          </p:val>
                                        </p:tav>
                                        <p:tav tm="100000">
                                          <p:val>
                                            <p:strVal val="#ppt_x"/>
                                          </p:val>
                                        </p:tav>
                                      </p:tavLst>
                                    </p:anim>
                                    <p:anim calcmode="lin" valueType="num">
                                      <p:cBhvr additive="base">
                                        <p:cTn id="18" dur="250" fill="hold"/>
                                        <p:tgtEl>
                                          <p:spTgt spid="306"/>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307"/>
                                        </p:tgtEl>
                                        <p:attrNameLst>
                                          <p:attrName>style.visibility</p:attrName>
                                        </p:attrNameLst>
                                      </p:cBhvr>
                                      <p:to>
                                        <p:strVal val="visible"/>
                                      </p:to>
                                    </p:set>
                                    <p:anim calcmode="lin" valueType="num">
                                      <p:cBhvr additive="base">
                                        <p:cTn id="22" dur="250" fill="hold"/>
                                        <p:tgtEl>
                                          <p:spTgt spid="307"/>
                                        </p:tgtEl>
                                        <p:attrNameLst>
                                          <p:attrName>ppt_x</p:attrName>
                                        </p:attrNameLst>
                                      </p:cBhvr>
                                      <p:tavLst>
                                        <p:tav tm="0">
                                          <p:val>
                                            <p:strVal val="#ppt_x"/>
                                          </p:val>
                                        </p:tav>
                                        <p:tav tm="100000">
                                          <p:val>
                                            <p:strVal val="#ppt_x"/>
                                          </p:val>
                                        </p:tav>
                                      </p:tavLst>
                                    </p:anim>
                                    <p:anim calcmode="lin" valueType="num">
                                      <p:cBhvr additive="base">
                                        <p:cTn id="23" dur="250" fill="hold"/>
                                        <p:tgtEl>
                                          <p:spTgt spid="307"/>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308"/>
                                        </p:tgtEl>
                                        <p:attrNameLst>
                                          <p:attrName>style.visibility</p:attrName>
                                        </p:attrNameLst>
                                      </p:cBhvr>
                                      <p:to>
                                        <p:strVal val="visible"/>
                                      </p:to>
                                    </p:set>
                                    <p:anim calcmode="lin" valueType="num">
                                      <p:cBhvr additive="base">
                                        <p:cTn id="27" dur="250" fill="hold"/>
                                        <p:tgtEl>
                                          <p:spTgt spid="308"/>
                                        </p:tgtEl>
                                        <p:attrNameLst>
                                          <p:attrName>ppt_x</p:attrName>
                                        </p:attrNameLst>
                                      </p:cBhvr>
                                      <p:tavLst>
                                        <p:tav tm="0">
                                          <p:val>
                                            <p:strVal val="#ppt_x"/>
                                          </p:val>
                                        </p:tav>
                                        <p:tav tm="100000">
                                          <p:val>
                                            <p:strVal val="#ppt_x"/>
                                          </p:val>
                                        </p:tav>
                                      </p:tavLst>
                                    </p:anim>
                                    <p:anim calcmode="lin" valueType="num">
                                      <p:cBhvr additive="base">
                                        <p:cTn id="28" dur="250" fill="hold"/>
                                        <p:tgtEl>
                                          <p:spTgt spid="308"/>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312"/>
                                        </p:tgtEl>
                                        <p:attrNameLst>
                                          <p:attrName>style.visibility</p:attrName>
                                        </p:attrNameLst>
                                      </p:cBhvr>
                                      <p:to>
                                        <p:strVal val="visible"/>
                                      </p:to>
                                    </p:set>
                                    <p:anim calcmode="lin" valueType="num">
                                      <p:cBhvr additive="base">
                                        <p:cTn id="32" dur="250" fill="hold"/>
                                        <p:tgtEl>
                                          <p:spTgt spid="312"/>
                                        </p:tgtEl>
                                        <p:attrNameLst>
                                          <p:attrName>ppt_x</p:attrName>
                                        </p:attrNameLst>
                                      </p:cBhvr>
                                      <p:tavLst>
                                        <p:tav tm="0">
                                          <p:val>
                                            <p:strVal val="#ppt_x"/>
                                          </p:val>
                                        </p:tav>
                                        <p:tav tm="100000">
                                          <p:val>
                                            <p:strVal val="#ppt_x"/>
                                          </p:val>
                                        </p:tav>
                                      </p:tavLst>
                                    </p:anim>
                                    <p:anim calcmode="lin" valueType="num">
                                      <p:cBhvr additive="base">
                                        <p:cTn id="33" dur="250" fill="hold"/>
                                        <p:tgtEl>
                                          <p:spTgt spid="312"/>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313"/>
                                        </p:tgtEl>
                                        <p:attrNameLst>
                                          <p:attrName>style.visibility</p:attrName>
                                        </p:attrNameLst>
                                      </p:cBhvr>
                                      <p:to>
                                        <p:strVal val="visible"/>
                                      </p:to>
                                    </p:set>
                                    <p:anim calcmode="lin" valueType="num">
                                      <p:cBhvr additive="base">
                                        <p:cTn id="37" dur="250" fill="hold"/>
                                        <p:tgtEl>
                                          <p:spTgt spid="313"/>
                                        </p:tgtEl>
                                        <p:attrNameLst>
                                          <p:attrName>ppt_x</p:attrName>
                                        </p:attrNameLst>
                                      </p:cBhvr>
                                      <p:tavLst>
                                        <p:tav tm="0">
                                          <p:val>
                                            <p:strVal val="#ppt_x"/>
                                          </p:val>
                                        </p:tav>
                                        <p:tav tm="100000">
                                          <p:val>
                                            <p:strVal val="#ppt_x"/>
                                          </p:val>
                                        </p:tav>
                                      </p:tavLst>
                                    </p:anim>
                                    <p:anim calcmode="lin" valueType="num">
                                      <p:cBhvr additive="base">
                                        <p:cTn id="38" dur="250" fill="hold"/>
                                        <p:tgtEl>
                                          <p:spTgt spid="313"/>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314"/>
                                        </p:tgtEl>
                                        <p:attrNameLst>
                                          <p:attrName>style.visibility</p:attrName>
                                        </p:attrNameLst>
                                      </p:cBhvr>
                                      <p:to>
                                        <p:strVal val="visible"/>
                                      </p:to>
                                    </p:set>
                                    <p:anim calcmode="lin" valueType="num">
                                      <p:cBhvr additive="base">
                                        <p:cTn id="42" dur="250" fill="hold"/>
                                        <p:tgtEl>
                                          <p:spTgt spid="314"/>
                                        </p:tgtEl>
                                        <p:attrNameLst>
                                          <p:attrName>ppt_x</p:attrName>
                                        </p:attrNameLst>
                                      </p:cBhvr>
                                      <p:tavLst>
                                        <p:tav tm="0">
                                          <p:val>
                                            <p:strVal val="#ppt_x"/>
                                          </p:val>
                                        </p:tav>
                                        <p:tav tm="100000">
                                          <p:val>
                                            <p:strVal val="#ppt_x"/>
                                          </p:val>
                                        </p:tav>
                                      </p:tavLst>
                                    </p:anim>
                                    <p:anim calcmode="lin" valueType="num">
                                      <p:cBhvr additive="base">
                                        <p:cTn id="43" dur="250" fill="hold"/>
                                        <p:tgtEl>
                                          <p:spTgt spid="314"/>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300"/>
                                        </p:tgtEl>
                                        <p:attrNameLst>
                                          <p:attrName>style.visibility</p:attrName>
                                        </p:attrNameLst>
                                      </p:cBhvr>
                                      <p:to>
                                        <p:strVal val="visible"/>
                                      </p:to>
                                    </p:set>
                                    <p:anim calcmode="lin" valueType="num">
                                      <p:cBhvr additive="base">
                                        <p:cTn id="47" dur="250" fill="hold"/>
                                        <p:tgtEl>
                                          <p:spTgt spid="300"/>
                                        </p:tgtEl>
                                        <p:attrNameLst>
                                          <p:attrName>ppt_x</p:attrName>
                                        </p:attrNameLst>
                                      </p:cBhvr>
                                      <p:tavLst>
                                        <p:tav tm="0">
                                          <p:val>
                                            <p:strVal val="#ppt_x"/>
                                          </p:val>
                                        </p:tav>
                                        <p:tav tm="100000">
                                          <p:val>
                                            <p:strVal val="#ppt_x"/>
                                          </p:val>
                                        </p:tav>
                                      </p:tavLst>
                                    </p:anim>
                                    <p:anim calcmode="lin" valueType="num">
                                      <p:cBhvr additive="base">
                                        <p:cTn id="48" dur="250" fill="hold"/>
                                        <p:tgtEl>
                                          <p:spTgt spid="300"/>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292"/>
                                        </p:tgtEl>
                                        <p:attrNameLst>
                                          <p:attrName>style.visibility</p:attrName>
                                        </p:attrNameLst>
                                      </p:cBhvr>
                                      <p:to>
                                        <p:strVal val="visible"/>
                                      </p:to>
                                    </p:set>
                                    <p:anim calcmode="lin" valueType="num">
                                      <p:cBhvr additive="base">
                                        <p:cTn id="52" dur="250" fill="hold"/>
                                        <p:tgtEl>
                                          <p:spTgt spid="292"/>
                                        </p:tgtEl>
                                        <p:attrNameLst>
                                          <p:attrName>ppt_x</p:attrName>
                                        </p:attrNameLst>
                                      </p:cBhvr>
                                      <p:tavLst>
                                        <p:tav tm="0">
                                          <p:val>
                                            <p:strVal val="#ppt_x"/>
                                          </p:val>
                                        </p:tav>
                                        <p:tav tm="100000">
                                          <p:val>
                                            <p:strVal val="#ppt_x"/>
                                          </p:val>
                                        </p:tav>
                                      </p:tavLst>
                                    </p:anim>
                                    <p:anim calcmode="lin" valueType="num">
                                      <p:cBhvr additive="base">
                                        <p:cTn id="53" dur="250" fill="hold"/>
                                        <p:tgtEl>
                                          <p:spTgt spid="292"/>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nodeType="afterEffect">
                                  <p:stCondLst>
                                    <p:cond delay="0"/>
                                  </p:stCondLst>
                                  <p:childTnLst>
                                    <p:set>
                                      <p:cBhvr>
                                        <p:cTn id="56" dur="1" fill="hold">
                                          <p:stCondLst>
                                            <p:cond delay="0"/>
                                          </p:stCondLst>
                                        </p:cTn>
                                        <p:tgtEl>
                                          <p:spTgt spid="295"/>
                                        </p:tgtEl>
                                        <p:attrNameLst>
                                          <p:attrName>style.visibility</p:attrName>
                                        </p:attrNameLst>
                                      </p:cBhvr>
                                      <p:to>
                                        <p:strVal val="visible"/>
                                      </p:to>
                                    </p:set>
                                    <p:anim calcmode="lin" valueType="num">
                                      <p:cBhvr additive="base">
                                        <p:cTn id="57" dur="250" fill="hold"/>
                                        <p:tgtEl>
                                          <p:spTgt spid="295"/>
                                        </p:tgtEl>
                                        <p:attrNameLst>
                                          <p:attrName>ppt_x</p:attrName>
                                        </p:attrNameLst>
                                      </p:cBhvr>
                                      <p:tavLst>
                                        <p:tav tm="0">
                                          <p:val>
                                            <p:strVal val="#ppt_x"/>
                                          </p:val>
                                        </p:tav>
                                        <p:tav tm="100000">
                                          <p:val>
                                            <p:strVal val="#ppt_x"/>
                                          </p:val>
                                        </p:tav>
                                      </p:tavLst>
                                    </p:anim>
                                    <p:anim calcmode="lin" valueType="num">
                                      <p:cBhvr additive="base">
                                        <p:cTn id="58" dur="250" fill="hold"/>
                                        <p:tgtEl>
                                          <p:spTgt spid="295"/>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293"/>
                                        </p:tgtEl>
                                        <p:attrNameLst>
                                          <p:attrName>style.visibility</p:attrName>
                                        </p:attrNameLst>
                                      </p:cBhvr>
                                      <p:to>
                                        <p:strVal val="visible"/>
                                      </p:to>
                                    </p:set>
                                    <p:anim calcmode="lin" valueType="num">
                                      <p:cBhvr additive="base">
                                        <p:cTn id="62" dur="250" fill="hold"/>
                                        <p:tgtEl>
                                          <p:spTgt spid="293"/>
                                        </p:tgtEl>
                                        <p:attrNameLst>
                                          <p:attrName>ppt_x</p:attrName>
                                        </p:attrNameLst>
                                      </p:cBhvr>
                                      <p:tavLst>
                                        <p:tav tm="0">
                                          <p:val>
                                            <p:strVal val="#ppt_x"/>
                                          </p:val>
                                        </p:tav>
                                        <p:tav tm="100000">
                                          <p:val>
                                            <p:strVal val="#ppt_x"/>
                                          </p:val>
                                        </p:tav>
                                      </p:tavLst>
                                    </p:anim>
                                    <p:anim calcmode="lin" valueType="num">
                                      <p:cBhvr additive="base">
                                        <p:cTn id="63" dur="250" fill="hold"/>
                                        <p:tgtEl>
                                          <p:spTgt spid="2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2" grpId="0" animBg="1"/>
      <p:bldP spid="293" grpId="0"/>
      <p:bldP spid="300" grpId="0" animBg="1"/>
      <p:bldP spid="301" grpId="0" animBg="1"/>
      <p:bldP spid="306" grpId="0"/>
      <p:bldP spid="307" grpId="0"/>
      <p:bldP spid="308" grpId="0" animBg="1"/>
      <p:bldP spid="312" grpId="0"/>
      <p:bldP spid="313" grpId="0"/>
      <p:bldP spid="3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B351680B-A22D-48D2-9924-8B95B9DADE17}"/>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如何定义大数据</a:t>
            </a:r>
            <a:endParaRPr lang="en-CA" sz="4267" b="1" spc="-200" dirty="0">
              <a:solidFill>
                <a:schemeClr val="bg1"/>
              </a:solidFill>
              <a:latin typeface="Open Sans" pitchFamily="34" charset="0"/>
              <a:ea typeface="Open Sans" pitchFamily="34" charset="0"/>
              <a:cs typeface="Open Sans" pitchFamily="34" charset="0"/>
            </a:endParaRPr>
          </a:p>
        </p:txBody>
      </p:sp>
      <p:sp>
        <p:nvSpPr>
          <p:cNvPr id="3" name="内容占位符 2"/>
          <p:cNvSpPr>
            <a:spLocks noGrp="1"/>
          </p:cNvSpPr>
          <p:nvPr>
            <p:ph idx="4294967295"/>
          </p:nvPr>
        </p:nvSpPr>
        <p:spPr>
          <a:xfrm>
            <a:off x="877078" y="2221102"/>
            <a:ext cx="5299787" cy="2705460"/>
          </a:xfrm>
        </p:spPr>
        <p:txBody>
          <a:bodyPr>
            <a:normAutofit fontScale="85000" lnSpcReduction="10000"/>
          </a:bodyPr>
          <a:lstStyle/>
          <a:p>
            <a:pPr marL="0" indent="0">
              <a:lnSpc>
                <a:spcPct val="150000"/>
              </a:lnSpc>
              <a:buNone/>
            </a:pPr>
            <a:r>
              <a:rPr lang="zh-CN" altLang="zh-CN" sz="2000" dirty="0">
                <a:solidFill>
                  <a:schemeClr val="bg1"/>
                </a:solidFill>
              </a:rPr>
              <a:t>“大数据是以容量大、类型多、存取速度快、应用价值高为主要特征的数据集合，正快速发展为对数量巨大、来源分散、格式多样的数据进行采集、存储和关联分析，从中发现新知识、创造新价值、提升新能力的新一代信息技术和服务业态。”</a:t>
            </a:r>
            <a:endParaRPr lang="en-US" altLang="zh-CN" sz="2000" dirty="0">
              <a:solidFill>
                <a:schemeClr val="bg1"/>
              </a:solidFill>
            </a:endParaRPr>
          </a:p>
          <a:p>
            <a:pPr marL="0" indent="0" algn="r">
              <a:lnSpc>
                <a:spcPct val="150000"/>
              </a:lnSpc>
              <a:buNone/>
            </a:pPr>
            <a:r>
              <a:rPr lang="en-US" altLang="zh-CN" sz="2000" dirty="0">
                <a:solidFill>
                  <a:schemeClr val="bg1"/>
                </a:solidFill>
              </a:rPr>
              <a:t>——</a:t>
            </a:r>
            <a:r>
              <a:rPr lang="zh-CN" altLang="zh-CN" sz="2000" dirty="0">
                <a:solidFill>
                  <a:schemeClr val="bg1"/>
                </a:solidFill>
              </a:rPr>
              <a:t>《促进大数据发展行动纲要》</a:t>
            </a:r>
          </a:p>
          <a:p>
            <a:pPr marL="0" indent="0">
              <a:lnSpc>
                <a:spcPct val="150000"/>
              </a:lnSpc>
              <a:buNone/>
            </a:pPr>
            <a:endParaRPr lang="zh-CN" altLang="en-US" sz="2000" dirty="0">
              <a:solidFill>
                <a:schemeClr val="bg1"/>
              </a:solidFill>
            </a:endParaRPr>
          </a:p>
        </p:txBody>
      </p:sp>
      <p:grpSp>
        <p:nvGrpSpPr>
          <p:cNvPr id="48" name="Group 3">
            <a:extLst>
              <a:ext uri="{FF2B5EF4-FFF2-40B4-BE49-F238E27FC236}">
                <a16:creationId xmlns:a16="http://schemas.microsoft.com/office/drawing/2014/main" id="{65721509-0049-45F0-94D0-CA2E887EF4DB}"/>
              </a:ext>
            </a:extLst>
          </p:cNvPr>
          <p:cNvGrpSpPr/>
          <p:nvPr/>
        </p:nvGrpSpPr>
        <p:grpSpPr>
          <a:xfrm rot="2700000">
            <a:off x="8583645" y="177561"/>
            <a:ext cx="1082945" cy="5311388"/>
            <a:chOff x="5529181" y="1323332"/>
            <a:chExt cx="1082945" cy="5311388"/>
          </a:xfrm>
        </p:grpSpPr>
        <p:sp>
          <p:nvSpPr>
            <p:cNvPr id="49" name="Rectangle 4">
              <a:extLst>
                <a:ext uri="{FF2B5EF4-FFF2-40B4-BE49-F238E27FC236}">
                  <a16:creationId xmlns:a16="http://schemas.microsoft.com/office/drawing/2014/main" id="{8169C1F1-E81C-4860-851E-B129E5AFBFBA}"/>
                </a:ext>
              </a:extLst>
            </p:cNvPr>
            <p:cNvSpPr/>
            <p:nvPr/>
          </p:nvSpPr>
          <p:spPr>
            <a:xfrm>
              <a:off x="5674859" y="1469010"/>
              <a:ext cx="769258" cy="3872246"/>
            </a:xfrm>
            <a:prstGeom prst="rect">
              <a:avLst/>
            </a:prstGeom>
            <a:noFill/>
            <a:ln w="19050" cap="flat" cmpd="sng" algn="ctr">
              <a:solidFill>
                <a:srgbClr val="099480"/>
              </a:solidFill>
              <a:prstDash val="dash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50" name="Group 5">
              <a:extLst>
                <a:ext uri="{FF2B5EF4-FFF2-40B4-BE49-F238E27FC236}">
                  <a16:creationId xmlns:a16="http://schemas.microsoft.com/office/drawing/2014/main" id="{F56484FB-EEB2-4EF2-BBD9-E2345009D5E4}"/>
                </a:ext>
              </a:extLst>
            </p:cNvPr>
            <p:cNvGrpSpPr/>
            <p:nvPr/>
          </p:nvGrpSpPr>
          <p:grpSpPr>
            <a:xfrm>
              <a:off x="5674859" y="5586622"/>
              <a:ext cx="769258" cy="1048098"/>
              <a:chOff x="5674859" y="5586622"/>
              <a:chExt cx="769258" cy="1048098"/>
            </a:xfrm>
          </p:grpSpPr>
          <p:sp>
            <p:nvSpPr>
              <p:cNvPr id="86" name="Isosceles Triangle 41">
                <a:extLst>
                  <a:ext uri="{FF2B5EF4-FFF2-40B4-BE49-F238E27FC236}">
                    <a16:creationId xmlns:a16="http://schemas.microsoft.com/office/drawing/2014/main" id="{5A580FCD-A829-4096-9723-39DF5A002090}"/>
                  </a:ext>
                </a:extLst>
              </p:cNvPr>
              <p:cNvSpPr/>
              <p:nvPr/>
            </p:nvSpPr>
            <p:spPr>
              <a:xfrm flipV="1">
                <a:off x="5674859" y="5586622"/>
                <a:ext cx="769258" cy="1048098"/>
              </a:xfrm>
              <a:prstGeom prst="triangl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87" name="Isosceles Triangle 7">
                <a:extLst>
                  <a:ext uri="{FF2B5EF4-FFF2-40B4-BE49-F238E27FC236}">
                    <a16:creationId xmlns:a16="http://schemas.microsoft.com/office/drawing/2014/main" id="{AD79F369-06C6-4B0A-8894-8400DEAEFF28}"/>
                  </a:ext>
                </a:extLst>
              </p:cNvPr>
              <p:cNvSpPr/>
              <p:nvPr/>
            </p:nvSpPr>
            <p:spPr>
              <a:xfrm flipV="1">
                <a:off x="5882403" y="6097350"/>
                <a:ext cx="354170" cy="537369"/>
              </a:xfrm>
              <a:custGeom>
                <a:avLst/>
                <a:gdLst>
                  <a:gd name="connsiteX0" fmla="*/ 0 w 354170"/>
                  <a:gd name="connsiteY0" fmla="*/ 479252 h 479252"/>
                  <a:gd name="connsiteX1" fmla="*/ 177085 w 354170"/>
                  <a:gd name="connsiteY1" fmla="*/ 0 h 479252"/>
                  <a:gd name="connsiteX2" fmla="*/ 354170 w 354170"/>
                  <a:gd name="connsiteY2" fmla="*/ 479252 h 479252"/>
                  <a:gd name="connsiteX3" fmla="*/ 0 w 354170"/>
                  <a:gd name="connsiteY3" fmla="*/ 479252 h 479252"/>
                  <a:gd name="connsiteX0" fmla="*/ 0 w 354170"/>
                  <a:gd name="connsiteY0" fmla="*/ 479252 h 537369"/>
                  <a:gd name="connsiteX1" fmla="*/ 177085 w 354170"/>
                  <a:gd name="connsiteY1" fmla="*/ 0 h 537369"/>
                  <a:gd name="connsiteX2" fmla="*/ 354170 w 354170"/>
                  <a:gd name="connsiteY2" fmla="*/ 479252 h 537369"/>
                  <a:gd name="connsiteX3" fmla="*/ 173116 w 354170"/>
                  <a:gd name="connsiteY3" fmla="*/ 537369 h 537369"/>
                  <a:gd name="connsiteX4" fmla="*/ 0 w 354170"/>
                  <a:gd name="connsiteY4" fmla="*/ 479252 h 537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170" h="537369">
                    <a:moveTo>
                      <a:pt x="0" y="479252"/>
                    </a:moveTo>
                    <a:lnTo>
                      <a:pt x="177085" y="0"/>
                    </a:lnTo>
                    <a:lnTo>
                      <a:pt x="354170" y="479252"/>
                    </a:lnTo>
                    <a:cubicBezTo>
                      <a:pt x="289056" y="480368"/>
                      <a:pt x="238230" y="536253"/>
                      <a:pt x="173116" y="537369"/>
                    </a:cubicBezTo>
                    <a:lnTo>
                      <a:pt x="0" y="479252"/>
                    </a:lnTo>
                    <a:close/>
                  </a:path>
                </a:pathLst>
              </a:custGeom>
              <a:solidFill>
                <a:srgbClr val="5C5C5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sp>
          <p:nvSpPr>
            <p:cNvPr id="51" name="Oval 6">
              <a:extLst>
                <a:ext uri="{FF2B5EF4-FFF2-40B4-BE49-F238E27FC236}">
                  <a16:creationId xmlns:a16="http://schemas.microsoft.com/office/drawing/2014/main" id="{608EA51A-CD3F-43A0-A26A-FBCEED45BE56}"/>
                </a:ext>
              </a:extLst>
            </p:cNvPr>
            <p:cNvSpPr/>
            <p:nvPr/>
          </p:nvSpPr>
          <p:spPr>
            <a:xfrm>
              <a:off x="5966215" y="5245359"/>
              <a:ext cx="199000" cy="199000"/>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cxnSp>
          <p:nvCxnSpPr>
            <p:cNvPr id="52" name="Straight Connector 7">
              <a:extLst>
                <a:ext uri="{FF2B5EF4-FFF2-40B4-BE49-F238E27FC236}">
                  <a16:creationId xmlns:a16="http://schemas.microsoft.com/office/drawing/2014/main" id="{9EE0DEDE-4575-4FEA-A79D-32F867B410A7}"/>
                </a:ext>
              </a:extLst>
            </p:cNvPr>
            <p:cNvCxnSpPr>
              <a:endCxn id="71" idx="7"/>
            </p:cNvCxnSpPr>
            <p:nvPr/>
          </p:nvCxnSpPr>
          <p:spPr>
            <a:xfrm flipH="1">
              <a:off x="5745363" y="1501892"/>
              <a:ext cx="648320" cy="433996"/>
            </a:xfrm>
            <a:prstGeom prst="line">
              <a:avLst/>
            </a:prstGeom>
            <a:noFill/>
            <a:ln w="19050" cap="flat" cmpd="sng" algn="ctr">
              <a:solidFill>
                <a:srgbClr val="15A1C8"/>
              </a:solidFill>
              <a:prstDash val="dashDot"/>
              <a:miter lim="800000"/>
            </a:ln>
            <a:effectLst/>
          </p:spPr>
        </p:cxnSp>
        <p:cxnSp>
          <p:nvCxnSpPr>
            <p:cNvPr id="53" name="Straight Connector 8">
              <a:extLst>
                <a:ext uri="{FF2B5EF4-FFF2-40B4-BE49-F238E27FC236}">
                  <a16:creationId xmlns:a16="http://schemas.microsoft.com/office/drawing/2014/main" id="{6A7F601C-FB97-416A-B6C2-3398DA36799B}"/>
                </a:ext>
              </a:extLst>
            </p:cNvPr>
            <p:cNvCxnSpPr>
              <a:endCxn id="75" idx="7"/>
            </p:cNvCxnSpPr>
            <p:nvPr/>
          </p:nvCxnSpPr>
          <p:spPr>
            <a:xfrm flipH="1">
              <a:off x="6131091" y="1960955"/>
              <a:ext cx="225981" cy="206020"/>
            </a:xfrm>
            <a:prstGeom prst="line">
              <a:avLst/>
            </a:prstGeom>
            <a:noFill/>
            <a:ln w="19050" cap="flat" cmpd="sng" algn="ctr">
              <a:solidFill>
                <a:srgbClr val="15A1C8"/>
              </a:solidFill>
              <a:prstDash val="dashDot"/>
              <a:miter lim="800000"/>
            </a:ln>
            <a:effectLst/>
          </p:spPr>
        </p:cxnSp>
        <p:cxnSp>
          <p:nvCxnSpPr>
            <p:cNvPr id="54" name="Straight Connector 9">
              <a:extLst>
                <a:ext uri="{FF2B5EF4-FFF2-40B4-BE49-F238E27FC236}">
                  <a16:creationId xmlns:a16="http://schemas.microsoft.com/office/drawing/2014/main" id="{7B4C53FA-93DA-4C79-A6AA-8106802E8D4C}"/>
                </a:ext>
              </a:extLst>
            </p:cNvPr>
            <p:cNvCxnSpPr>
              <a:endCxn id="75" idx="5"/>
            </p:cNvCxnSpPr>
            <p:nvPr/>
          </p:nvCxnSpPr>
          <p:spPr>
            <a:xfrm flipH="1" flipV="1">
              <a:off x="6131091" y="2372995"/>
              <a:ext cx="218473" cy="261112"/>
            </a:xfrm>
            <a:prstGeom prst="line">
              <a:avLst/>
            </a:prstGeom>
            <a:noFill/>
            <a:ln w="19050" cap="flat" cmpd="sng" algn="ctr">
              <a:solidFill>
                <a:srgbClr val="15A1C8"/>
              </a:solidFill>
              <a:prstDash val="dashDot"/>
              <a:miter lim="800000"/>
            </a:ln>
            <a:effectLst/>
          </p:spPr>
        </p:cxnSp>
        <p:cxnSp>
          <p:nvCxnSpPr>
            <p:cNvPr id="55" name="Straight Connector 10">
              <a:extLst>
                <a:ext uri="{FF2B5EF4-FFF2-40B4-BE49-F238E27FC236}">
                  <a16:creationId xmlns:a16="http://schemas.microsoft.com/office/drawing/2014/main" id="{845E3DF2-E283-4FC9-9A76-74DD63114540}"/>
                </a:ext>
              </a:extLst>
            </p:cNvPr>
            <p:cNvCxnSpPr>
              <a:stCxn id="75" idx="1"/>
            </p:cNvCxnSpPr>
            <p:nvPr/>
          </p:nvCxnSpPr>
          <p:spPr>
            <a:xfrm flipH="1" flipV="1">
              <a:off x="5674860" y="1974065"/>
              <a:ext cx="250211" cy="192910"/>
            </a:xfrm>
            <a:prstGeom prst="line">
              <a:avLst/>
            </a:prstGeom>
            <a:noFill/>
            <a:ln w="19050" cap="flat" cmpd="sng" algn="ctr">
              <a:solidFill>
                <a:srgbClr val="15A1C8"/>
              </a:solidFill>
              <a:prstDash val="dashDot"/>
              <a:miter lim="800000"/>
            </a:ln>
            <a:effectLst/>
          </p:spPr>
        </p:cxnSp>
        <p:cxnSp>
          <p:nvCxnSpPr>
            <p:cNvPr id="56" name="Straight Connector 11">
              <a:extLst>
                <a:ext uri="{FF2B5EF4-FFF2-40B4-BE49-F238E27FC236}">
                  <a16:creationId xmlns:a16="http://schemas.microsoft.com/office/drawing/2014/main" id="{46F7DE7F-8639-4C45-BAA7-E4031158AF59}"/>
                </a:ext>
              </a:extLst>
            </p:cNvPr>
            <p:cNvCxnSpPr>
              <a:stCxn id="78" idx="7"/>
            </p:cNvCxnSpPr>
            <p:nvPr/>
          </p:nvCxnSpPr>
          <p:spPr>
            <a:xfrm flipV="1">
              <a:off x="5745363" y="2308332"/>
              <a:ext cx="233620" cy="365764"/>
            </a:xfrm>
            <a:prstGeom prst="line">
              <a:avLst/>
            </a:prstGeom>
            <a:noFill/>
            <a:ln w="19050" cap="flat" cmpd="sng" algn="ctr">
              <a:solidFill>
                <a:srgbClr val="15A1C8"/>
              </a:solidFill>
              <a:prstDash val="dashDot"/>
              <a:miter lim="800000"/>
            </a:ln>
            <a:effectLst/>
          </p:spPr>
        </p:cxnSp>
        <p:cxnSp>
          <p:nvCxnSpPr>
            <p:cNvPr id="57" name="Straight Connector 12">
              <a:extLst>
                <a:ext uri="{FF2B5EF4-FFF2-40B4-BE49-F238E27FC236}">
                  <a16:creationId xmlns:a16="http://schemas.microsoft.com/office/drawing/2014/main" id="{947B12CE-5884-4C5F-B3B1-F228F68757BA}"/>
                </a:ext>
              </a:extLst>
            </p:cNvPr>
            <p:cNvCxnSpPr>
              <a:stCxn id="77" idx="1"/>
            </p:cNvCxnSpPr>
            <p:nvPr/>
          </p:nvCxnSpPr>
          <p:spPr>
            <a:xfrm flipH="1" flipV="1">
              <a:off x="6007136" y="3077187"/>
              <a:ext cx="350523" cy="114087"/>
            </a:xfrm>
            <a:prstGeom prst="line">
              <a:avLst/>
            </a:prstGeom>
            <a:noFill/>
            <a:ln w="19050" cap="flat" cmpd="sng" algn="ctr">
              <a:solidFill>
                <a:srgbClr val="15A1C8"/>
              </a:solidFill>
              <a:prstDash val="dashDot"/>
              <a:miter lim="800000"/>
            </a:ln>
            <a:effectLst/>
          </p:spPr>
        </p:cxnSp>
        <p:cxnSp>
          <p:nvCxnSpPr>
            <p:cNvPr id="58" name="Straight Connector 13">
              <a:extLst>
                <a:ext uri="{FF2B5EF4-FFF2-40B4-BE49-F238E27FC236}">
                  <a16:creationId xmlns:a16="http://schemas.microsoft.com/office/drawing/2014/main" id="{198D7DA5-67FA-4822-B6D5-CD391A4D7397}"/>
                </a:ext>
              </a:extLst>
            </p:cNvPr>
            <p:cNvCxnSpPr>
              <a:stCxn id="76" idx="7"/>
            </p:cNvCxnSpPr>
            <p:nvPr/>
          </p:nvCxnSpPr>
          <p:spPr>
            <a:xfrm flipV="1">
              <a:off x="5761616" y="3091254"/>
              <a:ext cx="202309" cy="411956"/>
            </a:xfrm>
            <a:prstGeom prst="line">
              <a:avLst/>
            </a:prstGeom>
            <a:noFill/>
            <a:ln w="19050" cap="flat" cmpd="sng" algn="ctr">
              <a:solidFill>
                <a:srgbClr val="15A1C8"/>
              </a:solidFill>
              <a:prstDash val="dashDot"/>
              <a:miter lim="800000"/>
            </a:ln>
            <a:effectLst/>
          </p:spPr>
        </p:cxnSp>
        <p:cxnSp>
          <p:nvCxnSpPr>
            <p:cNvPr id="59" name="Straight Connector 14">
              <a:extLst>
                <a:ext uri="{FF2B5EF4-FFF2-40B4-BE49-F238E27FC236}">
                  <a16:creationId xmlns:a16="http://schemas.microsoft.com/office/drawing/2014/main" id="{EF24775C-14A8-44A1-8193-C894EE7EB5BC}"/>
                </a:ext>
              </a:extLst>
            </p:cNvPr>
            <p:cNvCxnSpPr/>
            <p:nvPr/>
          </p:nvCxnSpPr>
          <p:spPr>
            <a:xfrm flipH="1" flipV="1">
              <a:off x="5659729" y="2786494"/>
              <a:ext cx="336895" cy="278331"/>
            </a:xfrm>
            <a:prstGeom prst="line">
              <a:avLst/>
            </a:prstGeom>
            <a:noFill/>
            <a:ln w="19050" cap="flat" cmpd="sng" algn="ctr">
              <a:solidFill>
                <a:srgbClr val="15A1C8"/>
              </a:solidFill>
              <a:prstDash val="dashDot"/>
              <a:miter lim="800000"/>
            </a:ln>
            <a:effectLst/>
          </p:spPr>
        </p:cxnSp>
        <p:cxnSp>
          <p:nvCxnSpPr>
            <p:cNvPr id="60" name="Straight Connector 15">
              <a:extLst>
                <a:ext uri="{FF2B5EF4-FFF2-40B4-BE49-F238E27FC236}">
                  <a16:creationId xmlns:a16="http://schemas.microsoft.com/office/drawing/2014/main" id="{00AC23F0-06BC-4212-9FF0-7B1ED98E7016}"/>
                </a:ext>
              </a:extLst>
            </p:cNvPr>
            <p:cNvCxnSpPr/>
            <p:nvPr/>
          </p:nvCxnSpPr>
          <p:spPr>
            <a:xfrm flipV="1">
              <a:off x="6028081" y="2655938"/>
              <a:ext cx="416280" cy="364943"/>
            </a:xfrm>
            <a:prstGeom prst="line">
              <a:avLst/>
            </a:prstGeom>
            <a:noFill/>
            <a:ln w="19050" cap="flat" cmpd="sng" algn="ctr">
              <a:solidFill>
                <a:srgbClr val="15A1C8"/>
              </a:solidFill>
              <a:prstDash val="dashDot"/>
              <a:miter lim="800000"/>
            </a:ln>
            <a:effectLst/>
          </p:spPr>
        </p:cxnSp>
        <p:cxnSp>
          <p:nvCxnSpPr>
            <p:cNvPr id="61" name="Straight Connector 16">
              <a:extLst>
                <a:ext uri="{FF2B5EF4-FFF2-40B4-BE49-F238E27FC236}">
                  <a16:creationId xmlns:a16="http://schemas.microsoft.com/office/drawing/2014/main" id="{A5F94B24-52C0-43F6-9ECE-B20E5657DE63}"/>
                </a:ext>
              </a:extLst>
            </p:cNvPr>
            <p:cNvCxnSpPr>
              <a:stCxn id="76" idx="6"/>
            </p:cNvCxnSpPr>
            <p:nvPr/>
          </p:nvCxnSpPr>
          <p:spPr>
            <a:xfrm flipV="1">
              <a:off x="5800405" y="3322550"/>
              <a:ext cx="673799" cy="274306"/>
            </a:xfrm>
            <a:prstGeom prst="line">
              <a:avLst/>
            </a:prstGeom>
            <a:noFill/>
            <a:ln w="19050" cap="flat" cmpd="sng" algn="ctr">
              <a:solidFill>
                <a:srgbClr val="15A1C8"/>
              </a:solidFill>
              <a:prstDash val="dashDot"/>
              <a:miter lim="800000"/>
            </a:ln>
            <a:effectLst/>
          </p:spPr>
        </p:cxnSp>
        <p:cxnSp>
          <p:nvCxnSpPr>
            <p:cNvPr id="62" name="Straight Connector 17">
              <a:extLst>
                <a:ext uri="{FF2B5EF4-FFF2-40B4-BE49-F238E27FC236}">
                  <a16:creationId xmlns:a16="http://schemas.microsoft.com/office/drawing/2014/main" id="{3CF71E17-BECE-444B-94CC-DE22624D2FF2}"/>
                </a:ext>
              </a:extLst>
            </p:cNvPr>
            <p:cNvCxnSpPr>
              <a:stCxn id="84" idx="1"/>
            </p:cNvCxnSpPr>
            <p:nvPr/>
          </p:nvCxnSpPr>
          <p:spPr>
            <a:xfrm flipH="1" flipV="1">
              <a:off x="5703418" y="3660075"/>
              <a:ext cx="155908" cy="353941"/>
            </a:xfrm>
            <a:prstGeom prst="line">
              <a:avLst/>
            </a:prstGeom>
            <a:noFill/>
            <a:ln w="19050" cap="flat" cmpd="sng" algn="ctr">
              <a:solidFill>
                <a:srgbClr val="15A1C8"/>
              </a:solidFill>
              <a:prstDash val="dashDot"/>
              <a:miter lim="800000"/>
            </a:ln>
            <a:effectLst/>
          </p:spPr>
        </p:cxnSp>
        <p:cxnSp>
          <p:nvCxnSpPr>
            <p:cNvPr id="63" name="Straight Connector 18">
              <a:extLst>
                <a:ext uri="{FF2B5EF4-FFF2-40B4-BE49-F238E27FC236}">
                  <a16:creationId xmlns:a16="http://schemas.microsoft.com/office/drawing/2014/main" id="{B7962C50-D396-4E85-8113-0C2C781D1747}"/>
                </a:ext>
              </a:extLst>
            </p:cNvPr>
            <p:cNvCxnSpPr>
              <a:stCxn id="84" idx="3"/>
            </p:cNvCxnSpPr>
            <p:nvPr/>
          </p:nvCxnSpPr>
          <p:spPr>
            <a:xfrm flipV="1">
              <a:off x="5859326" y="3828930"/>
              <a:ext cx="555891" cy="372377"/>
            </a:xfrm>
            <a:prstGeom prst="line">
              <a:avLst/>
            </a:prstGeom>
            <a:noFill/>
            <a:ln w="19050" cap="flat" cmpd="sng" algn="ctr">
              <a:solidFill>
                <a:srgbClr val="15A1C8"/>
              </a:solidFill>
              <a:prstDash val="dashDot"/>
              <a:miter lim="800000"/>
            </a:ln>
            <a:effectLst/>
          </p:spPr>
        </p:cxnSp>
        <p:cxnSp>
          <p:nvCxnSpPr>
            <p:cNvPr id="64" name="Straight Connector 19">
              <a:extLst>
                <a:ext uri="{FF2B5EF4-FFF2-40B4-BE49-F238E27FC236}">
                  <a16:creationId xmlns:a16="http://schemas.microsoft.com/office/drawing/2014/main" id="{9ADE6A8F-C361-4F59-A832-C34562438DCC}"/>
                </a:ext>
              </a:extLst>
            </p:cNvPr>
            <p:cNvCxnSpPr>
              <a:stCxn id="81" idx="1"/>
            </p:cNvCxnSpPr>
            <p:nvPr/>
          </p:nvCxnSpPr>
          <p:spPr>
            <a:xfrm flipH="1" flipV="1">
              <a:off x="6051555" y="4670502"/>
              <a:ext cx="322205" cy="48679"/>
            </a:xfrm>
            <a:prstGeom prst="line">
              <a:avLst/>
            </a:prstGeom>
            <a:noFill/>
            <a:ln w="19050" cap="flat" cmpd="sng" algn="ctr">
              <a:solidFill>
                <a:srgbClr val="15A1C8"/>
              </a:solidFill>
              <a:prstDash val="dashDot"/>
              <a:miter lim="800000"/>
            </a:ln>
            <a:effectLst/>
          </p:spPr>
        </p:cxnSp>
        <p:cxnSp>
          <p:nvCxnSpPr>
            <p:cNvPr id="65" name="Straight Connector 20">
              <a:extLst>
                <a:ext uri="{FF2B5EF4-FFF2-40B4-BE49-F238E27FC236}">
                  <a16:creationId xmlns:a16="http://schemas.microsoft.com/office/drawing/2014/main" id="{3C73F270-7EEC-4F4E-9E4A-B7CF0270C906}"/>
                </a:ext>
              </a:extLst>
            </p:cNvPr>
            <p:cNvCxnSpPr/>
            <p:nvPr/>
          </p:nvCxnSpPr>
          <p:spPr>
            <a:xfrm flipH="1">
              <a:off x="5734273" y="4644686"/>
              <a:ext cx="231941" cy="620873"/>
            </a:xfrm>
            <a:prstGeom prst="line">
              <a:avLst/>
            </a:prstGeom>
            <a:noFill/>
            <a:ln w="19050" cap="flat" cmpd="sng" algn="ctr">
              <a:solidFill>
                <a:srgbClr val="15A1C8"/>
              </a:solidFill>
              <a:prstDash val="dashDot"/>
              <a:miter lim="800000"/>
            </a:ln>
            <a:effectLst/>
          </p:spPr>
        </p:cxnSp>
        <p:cxnSp>
          <p:nvCxnSpPr>
            <p:cNvPr id="66" name="Straight Connector 21">
              <a:extLst>
                <a:ext uri="{FF2B5EF4-FFF2-40B4-BE49-F238E27FC236}">
                  <a16:creationId xmlns:a16="http://schemas.microsoft.com/office/drawing/2014/main" id="{FC3D346D-E053-4619-A5D8-EF3F8D698DB9}"/>
                </a:ext>
              </a:extLst>
            </p:cNvPr>
            <p:cNvCxnSpPr/>
            <p:nvPr/>
          </p:nvCxnSpPr>
          <p:spPr>
            <a:xfrm flipH="1" flipV="1">
              <a:off x="6036673" y="4731339"/>
              <a:ext cx="378544" cy="548529"/>
            </a:xfrm>
            <a:prstGeom prst="line">
              <a:avLst/>
            </a:prstGeom>
            <a:noFill/>
            <a:ln w="19050" cap="flat" cmpd="sng" algn="ctr">
              <a:solidFill>
                <a:srgbClr val="15A1C8"/>
              </a:solidFill>
              <a:prstDash val="dashDot"/>
              <a:miter lim="800000"/>
            </a:ln>
            <a:effectLst/>
          </p:spPr>
        </p:cxnSp>
        <p:cxnSp>
          <p:nvCxnSpPr>
            <p:cNvPr id="67" name="Straight Connector 22">
              <a:extLst>
                <a:ext uri="{FF2B5EF4-FFF2-40B4-BE49-F238E27FC236}">
                  <a16:creationId xmlns:a16="http://schemas.microsoft.com/office/drawing/2014/main" id="{5828DE2A-C6B5-4CDB-8BBB-50B3E0DA0671}"/>
                </a:ext>
              </a:extLst>
            </p:cNvPr>
            <p:cNvCxnSpPr/>
            <p:nvPr/>
          </p:nvCxnSpPr>
          <p:spPr>
            <a:xfrm flipV="1">
              <a:off x="5997660" y="3903674"/>
              <a:ext cx="358924" cy="736503"/>
            </a:xfrm>
            <a:prstGeom prst="line">
              <a:avLst/>
            </a:prstGeom>
            <a:noFill/>
            <a:ln w="19050" cap="flat" cmpd="sng" algn="ctr">
              <a:solidFill>
                <a:srgbClr val="15A1C8"/>
              </a:solidFill>
              <a:prstDash val="dashDot"/>
              <a:miter lim="800000"/>
            </a:ln>
            <a:effectLst/>
          </p:spPr>
        </p:cxnSp>
        <p:sp>
          <p:nvSpPr>
            <p:cNvPr id="68" name="Oval 23">
              <a:extLst>
                <a:ext uri="{FF2B5EF4-FFF2-40B4-BE49-F238E27FC236}">
                  <a16:creationId xmlns:a16="http://schemas.microsoft.com/office/drawing/2014/main" id="{D0471EDF-7C6A-4318-B569-E97C67242074}"/>
                </a:ext>
              </a:extLst>
            </p:cNvPr>
            <p:cNvSpPr/>
            <p:nvPr/>
          </p:nvSpPr>
          <p:spPr>
            <a:xfrm>
              <a:off x="5529181" y="1323332"/>
              <a:ext cx="291356" cy="291356"/>
            </a:xfrm>
            <a:prstGeom prst="ellips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69" name="Oval 24">
              <a:extLst>
                <a:ext uri="{FF2B5EF4-FFF2-40B4-BE49-F238E27FC236}">
                  <a16:creationId xmlns:a16="http://schemas.microsoft.com/office/drawing/2014/main" id="{67D86A52-E49C-43C7-84EB-5EF945DA8082}"/>
                </a:ext>
              </a:extLst>
            </p:cNvPr>
            <p:cNvSpPr/>
            <p:nvPr/>
          </p:nvSpPr>
          <p:spPr>
            <a:xfrm>
              <a:off x="6284233" y="1326934"/>
              <a:ext cx="291356" cy="291356"/>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70" name="Oval 25">
              <a:extLst>
                <a:ext uri="{FF2B5EF4-FFF2-40B4-BE49-F238E27FC236}">
                  <a16:creationId xmlns:a16="http://schemas.microsoft.com/office/drawing/2014/main" id="{F5B39050-23B9-4DEE-839A-80BA1D224556}"/>
                </a:ext>
              </a:extLst>
            </p:cNvPr>
            <p:cNvSpPr/>
            <p:nvPr/>
          </p:nvSpPr>
          <p:spPr>
            <a:xfrm>
              <a:off x="6320461" y="1794381"/>
              <a:ext cx="218900" cy="218900"/>
            </a:xfrm>
            <a:prstGeom prst="ellips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71" name="Oval 26">
              <a:extLst>
                <a:ext uri="{FF2B5EF4-FFF2-40B4-BE49-F238E27FC236}">
                  <a16:creationId xmlns:a16="http://schemas.microsoft.com/office/drawing/2014/main" id="{DCB703F9-45B9-4437-9583-C27ECD190660}"/>
                </a:ext>
              </a:extLst>
            </p:cNvPr>
            <p:cNvSpPr/>
            <p:nvPr/>
          </p:nvSpPr>
          <p:spPr>
            <a:xfrm>
              <a:off x="5558520" y="1903831"/>
              <a:ext cx="218900" cy="218900"/>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72" name="Oval 27">
              <a:extLst>
                <a:ext uri="{FF2B5EF4-FFF2-40B4-BE49-F238E27FC236}">
                  <a16:creationId xmlns:a16="http://schemas.microsoft.com/office/drawing/2014/main" id="{793BA741-E454-4F97-84E5-81A0453B2284}"/>
                </a:ext>
              </a:extLst>
            </p:cNvPr>
            <p:cNvSpPr/>
            <p:nvPr/>
          </p:nvSpPr>
          <p:spPr>
            <a:xfrm>
              <a:off x="5959988" y="1363160"/>
              <a:ext cx="199000" cy="199000"/>
            </a:xfrm>
            <a:prstGeom prst="ellips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73" name="Oval 28">
              <a:extLst>
                <a:ext uri="{FF2B5EF4-FFF2-40B4-BE49-F238E27FC236}">
                  <a16:creationId xmlns:a16="http://schemas.microsoft.com/office/drawing/2014/main" id="{842F64FA-22A5-4A8E-B2C3-3B0FE044441E}"/>
                </a:ext>
              </a:extLst>
            </p:cNvPr>
            <p:cNvSpPr/>
            <p:nvPr/>
          </p:nvSpPr>
          <p:spPr>
            <a:xfrm>
              <a:off x="5529181" y="5137946"/>
              <a:ext cx="291356" cy="291356"/>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74" name="Oval 29">
              <a:extLst>
                <a:ext uri="{FF2B5EF4-FFF2-40B4-BE49-F238E27FC236}">
                  <a16:creationId xmlns:a16="http://schemas.microsoft.com/office/drawing/2014/main" id="{EC4B6B46-32FC-4B8F-BA29-392B03C7931B}"/>
                </a:ext>
              </a:extLst>
            </p:cNvPr>
            <p:cNvSpPr/>
            <p:nvPr/>
          </p:nvSpPr>
          <p:spPr>
            <a:xfrm>
              <a:off x="6270027" y="5137945"/>
              <a:ext cx="291356" cy="291356"/>
            </a:xfrm>
            <a:prstGeom prst="ellips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75" name="Oval 30">
              <a:extLst>
                <a:ext uri="{FF2B5EF4-FFF2-40B4-BE49-F238E27FC236}">
                  <a16:creationId xmlns:a16="http://schemas.microsoft.com/office/drawing/2014/main" id="{94E3B3E8-FA7E-4CF4-98A7-2C8ED1E17FA8}"/>
                </a:ext>
              </a:extLst>
            </p:cNvPr>
            <p:cNvSpPr/>
            <p:nvPr/>
          </p:nvSpPr>
          <p:spPr>
            <a:xfrm>
              <a:off x="5882403" y="2124307"/>
              <a:ext cx="291356" cy="291356"/>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76" name="Oval 31">
              <a:extLst>
                <a:ext uri="{FF2B5EF4-FFF2-40B4-BE49-F238E27FC236}">
                  <a16:creationId xmlns:a16="http://schemas.microsoft.com/office/drawing/2014/main" id="{4AE759BE-BE8F-46C8-AA68-EB07A79F9ED4}"/>
                </a:ext>
              </a:extLst>
            </p:cNvPr>
            <p:cNvSpPr/>
            <p:nvPr/>
          </p:nvSpPr>
          <p:spPr>
            <a:xfrm>
              <a:off x="5535536" y="3464421"/>
              <a:ext cx="264869" cy="264869"/>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77" name="Oval 32">
              <a:extLst>
                <a:ext uri="{FF2B5EF4-FFF2-40B4-BE49-F238E27FC236}">
                  <a16:creationId xmlns:a16="http://schemas.microsoft.com/office/drawing/2014/main" id="{71E73588-5526-40D1-92DF-4AB3DCF1A190}"/>
                </a:ext>
              </a:extLst>
            </p:cNvPr>
            <p:cNvSpPr/>
            <p:nvPr/>
          </p:nvSpPr>
          <p:spPr>
            <a:xfrm>
              <a:off x="6325602" y="3159217"/>
              <a:ext cx="218900" cy="218900"/>
            </a:xfrm>
            <a:prstGeom prst="ellips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78" name="Oval 33">
              <a:extLst>
                <a:ext uri="{FF2B5EF4-FFF2-40B4-BE49-F238E27FC236}">
                  <a16:creationId xmlns:a16="http://schemas.microsoft.com/office/drawing/2014/main" id="{86D376FA-081D-47F4-A62D-3668786E3618}"/>
                </a:ext>
              </a:extLst>
            </p:cNvPr>
            <p:cNvSpPr/>
            <p:nvPr/>
          </p:nvSpPr>
          <p:spPr>
            <a:xfrm>
              <a:off x="5558520" y="2642039"/>
              <a:ext cx="218900" cy="218900"/>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79" name="Oval 34">
              <a:extLst>
                <a:ext uri="{FF2B5EF4-FFF2-40B4-BE49-F238E27FC236}">
                  <a16:creationId xmlns:a16="http://schemas.microsoft.com/office/drawing/2014/main" id="{7B3363A5-1681-4381-993E-6648BB79E86D}"/>
                </a:ext>
              </a:extLst>
            </p:cNvPr>
            <p:cNvSpPr/>
            <p:nvPr/>
          </p:nvSpPr>
          <p:spPr>
            <a:xfrm>
              <a:off x="6299057" y="3706305"/>
              <a:ext cx="291356" cy="291356"/>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80" name="Oval 35">
              <a:extLst>
                <a:ext uri="{FF2B5EF4-FFF2-40B4-BE49-F238E27FC236}">
                  <a16:creationId xmlns:a16="http://schemas.microsoft.com/office/drawing/2014/main" id="{A9E7D33C-271A-4E08-A606-5BDF5FD5C476}"/>
                </a:ext>
              </a:extLst>
            </p:cNvPr>
            <p:cNvSpPr/>
            <p:nvPr/>
          </p:nvSpPr>
          <p:spPr>
            <a:xfrm>
              <a:off x="6320770" y="2480618"/>
              <a:ext cx="291356" cy="291356"/>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81" name="Oval 36">
              <a:extLst>
                <a:ext uri="{FF2B5EF4-FFF2-40B4-BE49-F238E27FC236}">
                  <a16:creationId xmlns:a16="http://schemas.microsoft.com/office/drawing/2014/main" id="{45D70C20-10B2-4CE2-8F7B-BE685D374930}"/>
                </a:ext>
              </a:extLst>
            </p:cNvPr>
            <p:cNvSpPr/>
            <p:nvPr/>
          </p:nvSpPr>
          <p:spPr>
            <a:xfrm>
              <a:off x="6344617" y="4690038"/>
              <a:ext cx="199000" cy="199000"/>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82" name="Oval 37">
              <a:extLst>
                <a:ext uri="{FF2B5EF4-FFF2-40B4-BE49-F238E27FC236}">
                  <a16:creationId xmlns:a16="http://schemas.microsoft.com/office/drawing/2014/main" id="{41C2A1FC-7F3C-4D5C-AD4D-2C183674716A}"/>
                </a:ext>
              </a:extLst>
            </p:cNvPr>
            <p:cNvSpPr/>
            <p:nvPr/>
          </p:nvSpPr>
          <p:spPr>
            <a:xfrm>
              <a:off x="5589565" y="4269595"/>
              <a:ext cx="199000" cy="199000"/>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83" name="Oval 38">
              <a:extLst>
                <a:ext uri="{FF2B5EF4-FFF2-40B4-BE49-F238E27FC236}">
                  <a16:creationId xmlns:a16="http://schemas.microsoft.com/office/drawing/2014/main" id="{75D5912B-FDAE-4355-8339-A20AF47F44B1}"/>
                </a:ext>
              </a:extLst>
            </p:cNvPr>
            <p:cNvSpPr/>
            <p:nvPr/>
          </p:nvSpPr>
          <p:spPr>
            <a:xfrm>
              <a:off x="5820537" y="4436997"/>
              <a:ext cx="352541" cy="352541"/>
            </a:xfrm>
            <a:prstGeom prst="ellips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84" name="Oval 39">
              <a:extLst>
                <a:ext uri="{FF2B5EF4-FFF2-40B4-BE49-F238E27FC236}">
                  <a16:creationId xmlns:a16="http://schemas.microsoft.com/office/drawing/2014/main" id="{C946438A-B7AA-45B0-ADA1-D1E4EB7A5FFE}"/>
                </a:ext>
              </a:extLst>
            </p:cNvPr>
            <p:cNvSpPr/>
            <p:nvPr/>
          </p:nvSpPr>
          <p:spPr>
            <a:xfrm>
              <a:off x="5820537" y="3975227"/>
              <a:ext cx="264869" cy="264869"/>
            </a:xfrm>
            <a:prstGeom prst="ellips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85" name="Oval 40">
              <a:extLst>
                <a:ext uri="{FF2B5EF4-FFF2-40B4-BE49-F238E27FC236}">
                  <a16:creationId xmlns:a16="http://schemas.microsoft.com/office/drawing/2014/main" id="{5F864056-5E48-4935-9697-170994C5F298}"/>
                </a:ext>
              </a:extLst>
            </p:cNvPr>
            <p:cNvSpPr/>
            <p:nvPr/>
          </p:nvSpPr>
          <p:spPr>
            <a:xfrm>
              <a:off x="5854553" y="2904089"/>
              <a:ext cx="291356" cy="291356"/>
            </a:xfrm>
            <a:prstGeom prst="ellips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sp>
        <p:nvSpPr>
          <p:cNvPr id="88" name="Freeform 43">
            <a:extLst>
              <a:ext uri="{FF2B5EF4-FFF2-40B4-BE49-F238E27FC236}">
                <a16:creationId xmlns:a16="http://schemas.microsoft.com/office/drawing/2014/main" id="{4E675E62-5205-44E5-A5A6-69849476ABC2}"/>
              </a:ext>
            </a:extLst>
          </p:cNvPr>
          <p:cNvSpPr/>
          <p:nvPr/>
        </p:nvSpPr>
        <p:spPr>
          <a:xfrm>
            <a:off x="3181670" y="4793929"/>
            <a:ext cx="3878334" cy="1501535"/>
          </a:xfrm>
          <a:custGeom>
            <a:avLst/>
            <a:gdLst>
              <a:gd name="connsiteX0" fmla="*/ 3878334 w 3878334"/>
              <a:gd name="connsiteY0" fmla="*/ 88371 h 1501535"/>
              <a:gd name="connsiteX1" fmla="*/ 3448843 w 3878334"/>
              <a:gd name="connsiteY1" fmla="*/ 19098 h 1501535"/>
              <a:gd name="connsiteX2" fmla="*/ 3656661 w 3878334"/>
              <a:gd name="connsiteY2" fmla="*/ 393171 h 1501535"/>
              <a:gd name="connsiteX3" fmla="*/ 2908516 w 3878334"/>
              <a:gd name="connsiteY3" fmla="*/ 199207 h 1501535"/>
              <a:gd name="connsiteX4" fmla="*/ 2382043 w 3878334"/>
              <a:gd name="connsiteY4" fmla="*/ 171498 h 1501535"/>
              <a:gd name="connsiteX5" fmla="*/ 2963934 w 3878334"/>
              <a:gd name="connsiteY5" fmla="*/ 794953 h 1501535"/>
              <a:gd name="connsiteX6" fmla="*/ 1315243 w 3878334"/>
              <a:gd name="connsiteY6" fmla="*/ 365462 h 1501535"/>
              <a:gd name="connsiteX7" fmla="*/ 1869425 w 3878334"/>
              <a:gd name="connsiteY7" fmla="*/ 1501535 h 1501535"/>
              <a:gd name="connsiteX8" fmla="*/ 206879 w 3878334"/>
              <a:gd name="connsiteY8" fmla="*/ 822662 h 1501535"/>
              <a:gd name="connsiteX9" fmla="*/ 82188 w 3878334"/>
              <a:gd name="connsiteY9" fmla="*/ 767244 h 150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8334" h="1501535">
                <a:moveTo>
                  <a:pt x="3878334" y="88371"/>
                </a:moveTo>
                <a:cubicBezTo>
                  <a:pt x="3682061" y="28334"/>
                  <a:pt x="3485788" y="-31702"/>
                  <a:pt x="3448843" y="19098"/>
                </a:cubicBezTo>
                <a:cubicBezTo>
                  <a:pt x="3411898" y="69898"/>
                  <a:pt x="3746715" y="363153"/>
                  <a:pt x="3656661" y="393171"/>
                </a:cubicBezTo>
                <a:cubicBezTo>
                  <a:pt x="3566606" y="423189"/>
                  <a:pt x="3120952" y="236153"/>
                  <a:pt x="2908516" y="199207"/>
                </a:cubicBezTo>
                <a:cubicBezTo>
                  <a:pt x="2696080" y="162262"/>
                  <a:pt x="2372807" y="72207"/>
                  <a:pt x="2382043" y="171498"/>
                </a:cubicBezTo>
                <a:cubicBezTo>
                  <a:pt x="2391279" y="270789"/>
                  <a:pt x="3141734" y="762626"/>
                  <a:pt x="2963934" y="794953"/>
                </a:cubicBezTo>
                <a:cubicBezTo>
                  <a:pt x="2786134" y="827280"/>
                  <a:pt x="1497661" y="247698"/>
                  <a:pt x="1315243" y="365462"/>
                </a:cubicBezTo>
                <a:cubicBezTo>
                  <a:pt x="1132825" y="483226"/>
                  <a:pt x="2054152" y="1425335"/>
                  <a:pt x="1869425" y="1501535"/>
                </a:cubicBezTo>
                <a:lnTo>
                  <a:pt x="206879" y="822662"/>
                </a:lnTo>
                <a:cubicBezTo>
                  <a:pt x="-90994" y="700280"/>
                  <a:pt x="-4403" y="733762"/>
                  <a:pt x="82188" y="767244"/>
                </a:cubicBezTo>
              </a:path>
            </a:pathLst>
          </a:custGeom>
          <a:noFill/>
          <a:ln w="57150" cap="sq" cmpd="tri" algn="ctr">
            <a:solidFill>
              <a:srgbClr val="5C5C5C"/>
            </a:solidFill>
            <a:prstDash val="solid"/>
            <a:bevel/>
            <a:tailEnd w="sm"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3" fill="hold" nodeType="after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500" fill="hold"/>
                                        <p:tgtEl>
                                          <p:spTgt spid="48"/>
                                        </p:tgtEl>
                                        <p:attrNameLst>
                                          <p:attrName>ppt_x</p:attrName>
                                        </p:attrNameLst>
                                      </p:cBhvr>
                                      <p:tavLst>
                                        <p:tav tm="0">
                                          <p:val>
                                            <p:strVal val="1+#ppt_w/2"/>
                                          </p:val>
                                        </p:tav>
                                        <p:tav tm="100000">
                                          <p:val>
                                            <p:strVal val="#ppt_x"/>
                                          </p:val>
                                        </p:tav>
                                      </p:tavLst>
                                    </p:anim>
                                    <p:anim calcmode="lin" valueType="num">
                                      <p:cBhvr additive="base">
                                        <p:cTn id="13" dur="500" fill="hold"/>
                                        <p:tgtEl>
                                          <p:spTgt spid="48"/>
                                        </p:tgtEl>
                                        <p:attrNameLst>
                                          <p:attrName>ppt_y</p:attrName>
                                        </p:attrNameLst>
                                      </p:cBhvr>
                                      <p:tavLst>
                                        <p:tav tm="0">
                                          <p:val>
                                            <p:strVal val="0-#ppt_h/2"/>
                                          </p:val>
                                        </p:tav>
                                        <p:tav tm="100000">
                                          <p:val>
                                            <p:strVal val="#ppt_y"/>
                                          </p:val>
                                        </p:tav>
                                      </p:tavLst>
                                    </p:anim>
                                  </p:childTnLst>
                                </p:cTn>
                              </p:par>
                            </p:childTnLst>
                          </p:cTn>
                        </p:par>
                        <p:par>
                          <p:cTn id="14" fill="hold">
                            <p:stCondLst>
                              <p:cond delay="750"/>
                            </p:stCondLst>
                            <p:childTnLst>
                              <p:par>
                                <p:cTn id="15" presetID="22" presetClass="entr" presetSubtype="1" fill="hold" grpId="0" nodeType="after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wipe(up)">
                                      <p:cBhvr>
                                        <p:cTn id="1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B351680B-A22D-48D2-9924-8B95B9DADE17}"/>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如何定义大数据</a:t>
            </a:r>
            <a:endParaRPr lang="en-CA" sz="4267" b="1" spc="-200" dirty="0">
              <a:solidFill>
                <a:schemeClr val="bg1"/>
              </a:solidFill>
              <a:latin typeface="Open Sans" pitchFamily="34" charset="0"/>
              <a:ea typeface="Open Sans" pitchFamily="34" charset="0"/>
              <a:cs typeface="Open Sans" pitchFamily="34" charset="0"/>
            </a:endParaRPr>
          </a:p>
        </p:txBody>
      </p:sp>
      <p:sp>
        <p:nvSpPr>
          <p:cNvPr id="3" name="内容占位符 2"/>
          <p:cNvSpPr>
            <a:spLocks noGrp="1"/>
          </p:cNvSpPr>
          <p:nvPr>
            <p:ph idx="4294967295"/>
          </p:nvPr>
        </p:nvSpPr>
        <p:spPr>
          <a:xfrm>
            <a:off x="656317" y="1604963"/>
            <a:ext cx="4245428" cy="3535886"/>
          </a:xfrm>
        </p:spPr>
        <p:txBody>
          <a:bodyPr>
            <a:normAutofit/>
          </a:bodyPr>
          <a:lstStyle/>
          <a:p>
            <a:pPr marL="0" indent="0">
              <a:lnSpc>
                <a:spcPct val="150000"/>
              </a:lnSpc>
              <a:buNone/>
            </a:pPr>
            <a:r>
              <a:rPr lang="zh-CN" altLang="zh-CN" sz="1400" dirty="0">
                <a:solidFill>
                  <a:schemeClr val="bg1"/>
                </a:solidFill>
              </a:rPr>
              <a:t>“</a:t>
            </a:r>
            <a:r>
              <a:rPr lang="zh-CN" altLang="en-US" sz="1400" dirty="0">
                <a:solidFill>
                  <a:schemeClr val="bg1"/>
                </a:solidFill>
              </a:rPr>
              <a:t>一种规模大到在获取、存储、管理、分析方面大大超出了传统数据库软件工具能力范围的数据集合，具有海量的数据规模</a:t>
            </a:r>
            <a:r>
              <a:rPr lang="en-US" altLang="zh-CN" sz="1400" dirty="0">
                <a:solidFill>
                  <a:schemeClr val="bg1"/>
                </a:solidFill>
              </a:rPr>
              <a:t>(Volume) </a:t>
            </a:r>
            <a:r>
              <a:rPr lang="zh-CN" altLang="en-US" sz="1400" dirty="0">
                <a:solidFill>
                  <a:schemeClr val="bg1"/>
                </a:solidFill>
              </a:rPr>
              <a:t>、快速的数据流转</a:t>
            </a:r>
            <a:r>
              <a:rPr lang="en-US" altLang="zh-CN" sz="1400" dirty="0">
                <a:solidFill>
                  <a:schemeClr val="bg1"/>
                </a:solidFill>
              </a:rPr>
              <a:t>(Velocity) </a:t>
            </a:r>
            <a:r>
              <a:rPr lang="zh-CN" altLang="en-US" sz="1400" dirty="0">
                <a:solidFill>
                  <a:schemeClr val="bg1"/>
                </a:solidFill>
              </a:rPr>
              <a:t>、多样的数据类型</a:t>
            </a:r>
            <a:r>
              <a:rPr lang="en-US" altLang="zh-CN" sz="1400" dirty="0">
                <a:solidFill>
                  <a:schemeClr val="bg1"/>
                </a:solidFill>
              </a:rPr>
              <a:t>(Variety)</a:t>
            </a:r>
            <a:r>
              <a:rPr lang="zh-CN" altLang="en-US" sz="1400" dirty="0">
                <a:solidFill>
                  <a:schemeClr val="bg1"/>
                </a:solidFill>
              </a:rPr>
              <a:t>和价值密度低</a:t>
            </a:r>
            <a:r>
              <a:rPr lang="en-US" altLang="zh-CN" sz="1400" dirty="0">
                <a:solidFill>
                  <a:schemeClr val="bg1"/>
                </a:solidFill>
              </a:rPr>
              <a:t>(Value)</a:t>
            </a:r>
            <a:r>
              <a:rPr lang="zh-CN" altLang="en-US" sz="1400" dirty="0">
                <a:solidFill>
                  <a:schemeClr val="bg1"/>
                </a:solidFill>
              </a:rPr>
              <a:t>四大特征。</a:t>
            </a:r>
            <a:r>
              <a:rPr lang="zh-CN" altLang="zh-CN" sz="1400" dirty="0">
                <a:solidFill>
                  <a:schemeClr val="bg1"/>
                </a:solidFill>
              </a:rPr>
              <a:t>”</a:t>
            </a:r>
            <a:endParaRPr lang="en-US" altLang="zh-CN" sz="1400" dirty="0">
              <a:solidFill>
                <a:schemeClr val="bg1"/>
              </a:solidFill>
            </a:endParaRPr>
          </a:p>
          <a:p>
            <a:pPr marL="0" indent="0" algn="r">
              <a:lnSpc>
                <a:spcPct val="150000"/>
              </a:lnSpc>
              <a:buNone/>
            </a:pPr>
            <a:r>
              <a:rPr lang="en-US" altLang="zh-CN" sz="1400" dirty="0">
                <a:solidFill>
                  <a:schemeClr val="bg1"/>
                </a:solidFill>
              </a:rPr>
              <a:t>—— </a:t>
            </a:r>
            <a:r>
              <a:rPr lang="zh-CN" altLang="en-US" sz="1400" dirty="0">
                <a:solidFill>
                  <a:schemeClr val="bg1"/>
                </a:solidFill>
              </a:rPr>
              <a:t>麦肯锡全球研究所</a:t>
            </a:r>
            <a:endParaRPr lang="zh-CN" altLang="zh-CN" sz="1400" dirty="0">
              <a:solidFill>
                <a:schemeClr val="bg1"/>
              </a:solidFill>
            </a:endParaRPr>
          </a:p>
          <a:p>
            <a:pPr marL="0" indent="0">
              <a:lnSpc>
                <a:spcPct val="150000"/>
              </a:lnSpc>
              <a:buNone/>
            </a:pPr>
            <a:endParaRPr lang="zh-CN" altLang="en-US" sz="1400" dirty="0">
              <a:solidFill>
                <a:schemeClr val="bg1"/>
              </a:solidFill>
            </a:endParaRPr>
          </a:p>
        </p:txBody>
      </p:sp>
      <p:grpSp>
        <p:nvGrpSpPr>
          <p:cNvPr id="119" name="Group 3">
            <a:extLst>
              <a:ext uri="{FF2B5EF4-FFF2-40B4-BE49-F238E27FC236}">
                <a16:creationId xmlns:a16="http://schemas.microsoft.com/office/drawing/2014/main" id="{C789535D-9564-4244-9DC0-EEFCEA619AB4}"/>
              </a:ext>
            </a:extLst>
          </p:cNvPr>
          <p:cNvGrpSpPr/>
          <p:nvPr/>
        </p:nvGrpSpPr>
        <p:grpSpPr>
          <a:xfrm flipV="1">
            <a:off x="6096000" y="4020301"/>
            <a:ext cx="2113758" cy="569354"/>
            <a:chOff x="6539361" y="2642039"/>
            <a:chExt cx="1289829" cy="492191"/>
          </a:xfrm>
        </p:grpSpPr>
        <p:cxnSp>
          <p:nvCxnSpPr>
            <p:cNvPr id="120" name="Straight Connector 4">
              <a:extLst>
                <a:ext uri="{FF2B5EF4-FFF2-40B4-BE49-F238E27FC236}">
                  <a16:creationId xmlns:a16="http://schemas.microsoft.com/office/drawing/2014/main" id="{75EEB0A4-0B6B-4E9E-AED3-C0AC79A871E7}"/>
                </a:ext>
              </a:extLst>
            </p:cNvPr>
            <p:cNvCxnSpPr/>
            <p:nvPr/>
          </p:nvCxnSpPr>
          <p:spPr>
            <a:xfrm>
              <a:off x="6539361" y="2646327"/>
              <a:ext cx="1289829" cy="0"/>
            </a:xfrm>
            <a:prstGeom prst="line">
              <a:avLst/>
            </a:prstGeom>
            <a:noFill/>
            <a:ln w="19050" cap="flat" cmpd="sng" algn="ctr">
              <a:solidFill>
                <a:srgbClr val="5C5C5C"/>
              </a:solidFill>
              <a:prstDash val="solid"/>
              <a:miter lim="800000"/>
            </a:ln>
            <a:effectLst/>
          </p:spPr>
        </p:cxnSp>
        <p:cxnSp>
          <p:nvCxnSpPr>
            <p:cNvPr id="121" name="Straight Connector 5">
              <a:extLst>
                <a:ext uri="{FF2B5EF4-FFF2-40B4-BE49-F238E27FC236}">
                  <a16:creationId xmlns:a16="http://schemas.microsoft.com/office/drawing/2014/main" id="{640927DE-4A56-4CFF-813C-1FD5EB391AF5}"/>
                </a:ext>
              </a:extLst>
            </p:cNvPr>
            <p:cNvCxnSpPr/>
            <p:nvPr/>
          </p:nvCxnSpPr>
          <p:spPr>
            <a:xfrm>
              <a:off x="7829190" y="2642039"/>
              <a:ext cx="0" cy="492191"/>
            </a:xfrm>
            <a:prstGeom prst="line">
              <a:avLst/>
            </a:prstGeom>
            <a:noFill/>
            <a:ln w="19050" cap="flat" cmpd="sng" algn="ctr">
              <a:solidFill>
                <a:srgbClr val="5C5C5C"/>
              </a:solidFill>
              <a:prstDash val="solid"/>
              <a:miter lim="800000"/>
              <a:tailEnd type="oval" w="lg" len="lg"/>
            </a:ln>
            <a:effectLst/>
          </p:spPr>
        </p:cxnSp>
      </p:grpSp>
      <p:cxnSp>
        <p:nvCxnSpPr>
          <p:cNvPr id="122" name="Straight Connector 6">
            <a:extLst>
              <a:ext uri="{FF2B5EF4-FFF2-40B4-BE49-F238E27FC236}">
                <a16:creationId xmlns:a16="http://schemas.microsoft.com/office/drawing/2014/main" id="{C68555C1-A1FB-41D0-BD8E-B8788E8190D3}"/>
              </a:ext>
            </a:extLst>
          </p:cNvPr>
          <p:cNvCxnSpPr/>
          <p:nvPr/>
        </p:nvCxnSpPr>
        <p:spPr>
          <a:xfrm>
            <a:off x="6518649" y="1885170"/>
            <a:ext cx="2133584" cy="0"/>
          </a:xfrm>
          <a:prstGeom prst="line">
            <a:avLst/>
          </a:prstGeom>
          <a:noFill/>
          <a:ln w="19050" cap="flat" cmpd="sng" algn="ctr">
            <a:solidFill>
              <a:srgbClr val="5C5C5C"/>
            </a:solidFill>
            <a:prstDash val="solid"/>
            <a:miter lim="800000"/>
            <a:tailEnd type="oval" w="lg" len="lg"/>
          </a:ln>
          <a:effectLst/>
        </p:spPr>
      </p:cxnSp>
      <p:sp>
        <p:nvSpPr>
          <p:cNvPr id="124" name="TextBox 24">
            <a:extLst>
              <a:ext uri="{FF2B5EF4-FFF2-40B4-BE49-F238E27FC236}">
                <a16:creationId xmlns:a16="http://schemas.microsoft.com/office/drawing/2014/main" id="{D4C55BD0-D65E-4588-BDEA-8FF43AE81445}"/>
              </a:ext>
            </a:extLst>
          </p:cNvPr>
          <p:cNvSpPr txBox="1"/>
          <p:nvPr/>
        </p:nvSpPr>
        <p:spPr>
          <a:xfrm>
            <a:off x="8787330" y="1685115"/>
            <a:ext cx="1980029" cy="400110"/>
          </a:xfrm>
          <a:prstGeom prst="rect">
            <a:avLst/>
          </a:prstGeom>
          <a:noFill/>
        </p:spPr>
        <p:txBody>
          <a:bodyPr wrap="none" rtlCol="0">
            <a:spAutoFit/>
          </a:bodyPr>
          <a:lstStyle/>
          <a:p>
            <a:r>
              <a:rPr lang="zh-CN" altLang="en-US" sz="2000" b="1" dirty="0">
                <a:solidFill>
                  <a:srgbClr val="099480"/>
                </a:solidFill>
                <a:latin typeface="Calibri"/>
              </a:rPr>
              <a:t>海量的数据规模</a:t>
            </a:r>
            <a:endParaRPr lang="en-GB" sz="2000" b="1" dirty="0">
              <a:solidFill>
                <a:srgbClr val="099480"/>
              </a:solidFill>
              <a:latin typeface="Calibri"/>
            </a:endParaRPr>
          </a:p>
        </p:txBody>
      </p:sp>
      <p:grpSp>
        <p:nvGrpSpPr>
          <p:cNvPr id="126" name="Group 26">
            <a:extLst>
              <a:ext uri="{FF2B5EF4-FFF2-40B4-BE49-F238E27FC236}">
                <a16:creationId xmlns:a16="http://schemas.microsoft.com/office/drawing/2014/main" id="{EDDED458-071E-4C34-96DB-A194DB4EC4CC}"/>
              </a:ext>
            </a:extLst>
          </p:cNvPr>
          <p:cNvGrpSpPr/>
          <p:nvPr/>
        </p:nvGrpSpPr>
        <p:grpSpPr>
          <a:xfrm>
            <a:off x="6583806" y="2623379"/>
            <a:ext cx="1289829" cy="313532"/>
            <a:chOff x="6539361" y="2642039"/>
            <a:chExt cx="1289829" cy="492191"/>
          </a:xfrm>
        </p:grpSpPr>
        <p:cxnSp>
          <p:nvCxnSpPr>
            <p:cNvPr id="127" name="Straight Connector 27">
              <a:extLst>
                <a:ext uri="{FF2B5EF4-FFF2-40B4-BE49-F238E27FC236}">
                  <a16:creationId xmlns:a16="http://schemas.microsoft.com/office/drawing/2014/main" id="{733D9F5E-406A-4558-AA5B-D5BB5BEBA672}"/>
                </a:ext>
              </a:extLst>
            </p:cNvPr>
            <p:cNvCxnSpPr/>
            <p:nvPr/>
          </p:nvCxnSpPr>
          <p:spPr>
            <a:xfrm>
              <a:off x="6539361" y="2646327"/>
              <a:ext cx="1289829" cy="0"/>
            </a:xfrm>
            <a:prstGeom prst="line">
              <a:avLst/>
            </a:prstGeom>
            <a:noFill/>
            <a:ln w="19050" cap="flat" cmpd="sng" algn="ctr">
              <a:solidFill>
                <a:srgbClr val="5C5C5C"/>
              </a:solidFill>
              <a:prstDash val="solid"/>
              <a:miter lim="800000"/>
            </a:ln>
            <a:effectLst/>
          </p:spPr>
        </p:cxnSp>
        <p:cxnSp>
          <p:nvCxnSpPr>
            <p:cNvPr id="128" name="Straight Connector 28">
              <a:extLst>
                <a:ext uri="{FF2B5EF4-FFF2-40B4-BE49-F238E27FC236}">
                  <a16:creationId xmlns:a16="http://schemas.microsoft.com/office/drawing/2014/main" id="{0AD32951-2C75-4289-85F6-54E66CF570AF}"/>
                </a:ext>
              </a:extLst>
            </p:cNvPr>
            <p:cNvCxnSpPr/>
            <p:nvPr/>
          </p:nvCxnSpPr>
          <p:spPr>
            <a:xfrm>
              <a:off x="7829190" y="2642039"/>
              <a:ext cx="0" cy="492191"/>
            </a:xfrm>
            <a:prstGeom prst="line">
              <a:avLst/>
            </a:prstGeom>
            <a:noFill/>
            <a:ln w="19050" cap="flat" cmpd="sng" algn="ctr">
              <a:solidFill>
                <a:srgbClr val="5C5C5C"/>
              </a:solidFill>
              <a:prstDash val="solid"/>
              <a:miter lim="800000"/>
              <a:tailEnd type="oval" w="lg" len="lg"/>
            </a:ln>
            <a:effectLst/>
          </p:spPr>
        </p:cxnSp>
      </p:grpSp>
      <p:sp>
        <p:nvSpPr>
          <p:cNvPr id="130" name="TextBox 30">
            <a:extLst>
              <a:ext uri="{FF2B5EF4-FFF2-40B4-BE49-F238E27FC236}">
                <a16:creationId xmlns:a16="http://schemas.microsoft.com/office/drawing/2014/main" id="{CB8AA826-D403-4343-B90D-8DA45767CF0A}"/>
              </a:ext>
            </a:extLst>
          </p:cNvPr>
          <p:cNvSpPr txBox="1"/>
          <p:nvPr/>
        </p:nvSpPr>
        <p:spPr>
          <a:xfrm>
            <a:off x="8041400" y="2740446"/>
            <a:ext cx="1980029" cy="400110"/>
          </a:xfrm>
          <a:prstGeom prst="rect">
            <a:avLst/>
          </a:prstGeom>
          <a:noFill/>
        </p:spPr>
        <p:txBody>
          <a:bodyPr wrap="none" rtlCol="0">
            <a:spAutoFit/>
          </a:bodyPr>
          <a:lstStyle/>
          <a:p>
            <a:r>
              <a:rPr lang="zh-CN" altLang="en-US" sz="2000" b="1" dirty="0">
                <a:solidFill>
                  <a:srgbClr val="099480"/>
                </a:solidFill>
                <a:latin typeface="Calibri"/>
              </a:rPr>
              <a:t>快速的数据流转</a:t>
            </a:r>
            <a:endParaRPr lang="en-GB" sz="2000" b="1" dirty="0">
              <a:solidFill>
                <a:srgbClr val="099480"/>
              </a:solidFill>
              <a:latin typeface="Calibri"/>
            </a:endParaRPr>
          </a:p>
        </p:txBody>
      </p:sp>
      <p:sp>
        <p:nvSpPr>
          <p:cNvPr id="133" name="TextBox 33">
            <a:extLst>
              <a:ext uri="{FF2B5EF4-FFF2-40B4-BE49-F238E27FC236}">
                <a16:creationId xmlns:a16="http://schemas.microsoft.com/office/drawing/2014/main" id="{AEAC9B6B-2CF7-4D45-89DA-7385F4C050FB}"/>
              </a:ext>
            </a:extLst>
          </p:cNvPr>
          <p:cNvSpPr txBox="1"/>
          <p:nvPr/>
        </p:nvSpPr>
        <p:spPr>
          <a:xfrm>
            <a:off x="8356054" y="3756511"/>
            <a:ext cx="1980029" cy="400110"/>
          </a:xfrm>
          <a:prstGeom prst="rect">
            <a:avLst/>
          </a:prstGeom>
          <a:noFill/>
        </p:spPr>
        <p:txBody>
          <a:bodyPr wrap="none" rtlCol="0">
            <a:spAutoFit/>
          </a:bodyPr>
          <a:lstStyle/>
          <a:p>
            <a:r>
              <a:rPr lang="zh-CN" altLang="en-US" sz="2000" b="1" dirty="0">
                <a:solidFill>
                  <a:srgbClr val="15A1C8"/>
                </a:solidFill>
                <a:latin typeface="Calibri"/>
              </a:rPr>
              <a:t>多样的数据类型</a:t>
            </a:r>
            <a:endParaRPr lang="en-GB" sz="2000" b="1" dirty="0">
              <a:solidFill>
                <a:srgbClr val="15A1C8"/>
              </a:solidFill>
              <a:latin typeface="Calibri"/>
            </a:endParaRPr>
          </a:p>
        </p:txBody>
      </p:sp>
      <p:cxnSp>
        <p:nvCxnSpPr>
          <p:cNvPr id="175" name="Straight Connector 6">
            <a:extLst>
              <a:ext uri="{FF2B5EF4-FFF2-40B4-BE49-F238E27FC236}">
                <a16:creationId xmlns:a16="http://schemas.microsoft.com/office/drawing/2014/main" id="{83D5592F-90CB-47B9-AE38-FAD68C1034DA}"/>
              </a:ext>
            </a:extLst>
          </p:cNvPr>
          <p:cNvCxnSpPr/>
          <p:nvPr/>
        </p:nvCxnSpPr>
        <p:spPr>
          <a:xfrm>
            <a:off x="6488562" y="5261207"/>
            <a:ext cx="2133584" cy="0"/>
          </a:xfrm>
          <a:prstGeom prst="line">
            <a:avLst/>
          </a:prstGeom>
          <a:noFill/>
          <a:ln w="19050" cap="flat" cmpd="sng" algn="ctr">
            <a:solidFill>
              <a:srgbClr val="5C5C5C"/>
            </a:solidFill>
            <a:prstDash val="solid"/>
            <a:miter lim="800000"/>
            <a:tailEnd type="oval" w="lg" len="lg"/>
          </a:ln>
          <a:effectLst/>
        </p:spPr>
      </p:cxnSp>
      <p:sp>
        <p:nvSpPr>
          <p:cNvPr id="176" name="TextBox 24">
            <a:extLst>
              <a:ext uri="{FF2B5EF4-FFF2-40B4-BE49-F238E27FC236}">
                <a16:creationId xmlns:a16="http://schemas.microsoft.com/office/drawing/2014/main" id="{EB37696D-5842-4C68-A180-AC6B4D1F437F}"/>
              </a:ext>
            </a:extLst>
          </p:cNvPr>
          <p:cNvSpPr txBox="1"/>
          <p:nvPr/>
        </p:nvSpPr>
        <p:spPr>
          <a:xfrm>
            <a:off x="8757243" y="5061152"/>
            <a:ext cx="1467068" cy="400110"/>
          </a:xfrm>
          <a:prstGeom prst="rect">
            <a:avLst/>
          </a:prstGeom>
          <a:noFill/>
        </p:spPr>
        <p:txBody>
          <a:bodyPr wrap="none" rtlCol="0">
            <a:spAutoFit/>
          </a:bodyPr>
          <a:lstStyle/>
          <a:p>
            <a:r>
              <a:rPr lang="zh-CN" altLang="en-US" sz="2000" b="1" dirty="0">
                <a:solidFill>
                  <a:srgbClr val="15A1C8"/>
                </a:solidFill>
                <a:latin typeface="Calibri"/>
              </a:rPr>
              <a:t>价值密度低</a:t>
            </a:r>
            <a:endParaRPr lang="en-GB" altLang="zh-CN" sz="2000" b="1" dirty="0">
              <a:solidFill>
                <a:srgbClr val="15A1C8"/>
              </a:solidFill>
              <a:latin typeface="Calibri"/>
            </a:endParaRPr>
          </a:p>
        </p:txBody>
      </p:sp>
      <p:grpSp>
        <p:nvGrpSpPr>
          <p:cNvPr id="135" name="Group 35">
            <a:extLst>
              <a:ext uri="{FF2B5EF4-FFF2-40B4-BE49-F238E27FC236}">
                <a16:creationId xmlns:a16="http://schemas.microsoft.com/office/drawing/2014/main" id="{2D17E698-27B8-499A-B04D-F51C27AC78C4}"/>
              </a:ext>
            </a:extLst>
          </p:cNvPr>
          <p:cNvGrpSpPr/>
          <p:nvPr/>
        </p:nvGrpSpPr>
        <p:grpSpPr>
          <a:xfrm>
            <a:off x="5573626" y="1304671"/>
            <a:ext cx="1082945" cy="5311388"/>
            <a:chOff x="5529181" y="1323332"/>
            <a:chExt cx="1082945" cy="5311388"/>
          </a:xfrm>
        </p:grpSpPr>
        <p:sp>
          <p:nvSpPr>
            <p:cNvPr id="136" name="Rectangle 36">
              <a:extLst>
                <a:ext uri="{FF2B5EF4-FFF2-40B4-BE49-F238E27FC236}">
                  <a16:creationId xmlns:a16="http://schemas.microsoft.com/office/drawing/2014/main" id="{E1D6487A-1FAC-45F1-B31F-9E6DBBF84E6A}"/>
                </a:ext>
              </a:extLst>
            </p:cNvPr>
            <p:cNvSpPr/>
            <p:nvPr/>
          </p:nvSpPr>
          <p:spPr>
            <a:xfrm>
              <a:off x="5674859" y="1469010"/>
              <a:ext cx="769258" cy="3872246"/>
            </a:xfrm>
            <a:prstGeom prst="rect">
              <a:avLst/>
            </a:prstGeom>
            <a:noFill/>
            <a:ln w="19050" cap="flat" cmpd="sng" algn="ctr">
              <a:solidFill>
                <a:srgbClr val="099480"/>
              </a:solidFill>
              <a:prstDash val="dash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137" name="Group 37">
              <a:extLst>
                <a:ext uri="{FF2B5EF4-FFF2-40B4-BE49-F238E27FC236}">
                  <a16:creationId xmlns:a16="http://schemas.microsoft.com/office/drawing/2014/main" id="{2F7C243F-1D2E-40FA-BD93-57AED5AC8B05}"/>
                </a:ext>
              </a:extLst>
            </p:cNvPr>
            <p:cNvGrpSpPr/>
            <p:nvPr/>
          </p:nvGrpSpPr>
          <p:grpSpPr>
            <a:xfrm>
              <a:off x="5674859" y="5586622"/>
              <a:ext cx="769258" cy="1048098"/>
              <a:chOff x="5674859" y="5586622"/>
              <a:chExt cx="769258" cy="1048098"/>
            </a:xfrm>
          </p:grpSpPr>
          <p:sp>
            <p:nvSpPr>
              <p:cNvPr id="173" name="Isosceles Triangle 73">
                <a:extLst>
                  <a:ext uri="{FF2B5EF4-FFF2-40B4-BE49-F238E27FC236}">
                    <a16:creationId xmlns:a16="http://schemas.microsoft.com/office/drawing/2014/main" id="{7FC660C0-622A-49B1-BF7E-31EA374E506B}"/>
                  </a:ext>
                </a:extLst>
              </p:cNvPr>
              <p:cNvSpPr/>
              <p:nvPr/>
            </p:nvSpPr>
            <p:spPr>
              <a:xfrm flipV="1">
                <a:off x="5674859" y="5586622"/>
                <a:ext cx="769258" cy="1048098"/>
              </a:xfrm>
              <a:prstGeom prst="triangl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74" name="Isosceles Triangle 7">
                <a:extLst>
                  <a:ext uri="{FF2B5EF4-FFF2-40B4-BE49-F238E27FC236}">
                    <a16:creationId xmlns:a16="http://schemas.microsoft.com/office/drawing/2014/main" id="{295D7222-99F9-46BB-AE83-222D3E1F5AB4}"/>
                  </a:ext>
                </a:extLst>
              </p:cNvPr>
              <p:cNvSpPr/>
              <p:nvPr/>
            </p:nvSpPr>
            <p:spPr>
              <a:xfrm flipV="1">
                <a:off x="5882403" y="6097350"/>
                <a:ext cx="354170" cy="537369"/>
              </a:xfrm>
              <a:custGeom>
                <a:avLst/>
                <a:gdLst>
                  <a:gd name="connsiteX0" fmla="*/ 0 w 354170"/>
                  <a:gd name="connsiteY0" fmla="*/ 479252 h 479252"/>
                  <a:gd name="connsiteX1" fmla="*/ 177085 w 354170"/>
                  <a:gd name="connsiteY1" fmla="*/ 0 h 479252"/>
                  <a:gd name="connsiteX2" fmla="*/ 354170 w 354170"/>
                  <a:gd name="connsiteY2" fmla="*/ 479252 h 479252"/>
                  <a:gd name="connsiteX3" fmla="*/ 0 w 354170"/>
                  <a:gd name="connsiteY3" fmla="*/ 479252 h 479252"/>
                  <a:gd name="connsiteX0" fmla="*/ 0 w 354170"/>
                  <a:gd name="connsiteY0" fmla="*/ 479252 h 537369"/>
                  <a:gd name="connsiteX1" fmla="*/ 177085 w 354170"/>
                  <a:gd name="connsiteY1" fmla="*/ 0 h 537369"/>
                  <a:gd name="connsiteX2" fmla="*/ 354170 w 354170"/>
                  <a:gd name="connsiteY2" fmla="*/ 479252 h 537369"/>
                  <a:gd name="connsiteX3" fmla="*/ 173116 w 354170"/>
                  <a:gd name="connsiteY3" fmla="*/ 537369 h 537369"/>
                  <a:gd name="connsiteX4" fmla="*/ 0 w 354170"/>
                  <a:gd name="connsiteY4" fmla="*/ 479252 h 537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170" h="537369">
                    <a:moveTo>
                      <a:pt x="0" y="479252"/>
                    </a:moveTo>
                    <a:lnTo>
                      <a:pt x="177085" y="0"/>
                    </a:lnTo>
                    <a:lnTo>
                      <a:pt x="354170" y="479252"/>
                    </a:lnTo>
                    <a:cubicBezTo>
                      <a:pt x="289056" y="480368"/>
                      <a:pt x="238230" y="536253"/>
                      <a:pt x="173116" y="537369"/>
                    </a:cubicBezTo>
                    <a:lnTo>
                      <a:pt x="0" y="479252"/>
                    </a:lnTo>
                    <a:close/>
                  </a:path>
                </a:pathLst>
              </a:custGeom>
              <a:solidFill>
                <a:srgbClr val="5C5C5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sp>
          <p:nvSpPr>
            <p:cNvPr id="138" name="Oval 38">
              <a:extLst>
                <a:ext uri="{FF2B5EF4-FFF2-40B4-BE49-F238E27FC236}">
                  <a16:creationId xmlns:a16="http://schemas.microsoft.com/office/drawing/2014/main" id="{CA25C97A-0052-4A66-BF27-E958B2156441}"/>
                </a:ext>
              </a:extLst>
            </p:cNvPr>
            <p:cNvSpPr/>
            <p:nvPr/>
          </p:nvSpPr>
          <p:spPr>
            <a:xfrm>
              <a:off x="5966215" y="5245359"/>
              <a:ext cx="199000" cy="199000"/>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cxnSp>
          <p:nvCxnSpPr>
            <p:cNvPr id="139" name="Straight Connector 39">
              <a:extLst>
                <a:ext uri="{FF2B5EF4-FFF2-40B4-BE49-F238E27FC236}">
                  <a16:creationId xmlns:a16="http://schemas.microsoft.com/office/drawing/2014/main" id="{128CC1EC-7301-4A83-86A8-BAC44B9B4D86}"/>
                </a:ext>
              </a:extLst>
            </p:cNvPr>
            <p:cNvCxnSpPr>
              <a:endCxn id="158" idx="7"/>
            </p:cNvCxnSpPr>
            <p:nvPr/>
          </p:nvCxnSpPr>
          <p:spPr>
            <a:xfrm flipH="1">
              <a:off x="5745363" y="1501892"/>
              <a:ext cx="648320" cy="433996"/>
            </a:xfrm>
            <a:prstGeom prst="line">
              <a:avLst/>
            </a:prstGeom>
            <a:noFill/>
            <a:ln w="19050" cap="flat" cmpd="sng" algn="ctr">
              <a:solidFill>
                <a:srgbClr val="15A1C8"/>
              </a:solidFill>
              <a:prstDash val="dashDot"/>
              <a:miter lim="800000"/>
            </a:ln>
            <a:effectLst/>
          </p:spPr>
        </p:cxnSp>
        <p:cxnSp>
          <p:nvCxnSpPr>
            <p:cNvPr id="140" name="Straight Connector 40">
              <a:extLst>
                <a:ext uri="{FF2B5EF4-FFF2-40B4-BE49-F238E27FC236}">
                  <a16:creationId xmlns:a16="http://schemas.microsoft.com/office/drawing/2014/main" id="{6868A6F1-2BB8-4DC7-AC65-85792B05E2B2}"/>
                </a:ext>
              </a:extLst>
            </p:cNvPr>
            <p:cNvCxnSpPr>
              <a:endCxn id="162" idx="7"/>
            </p:cNvCxnSpPr>
            <p:nvPr/>
          </p:nvCxnSpPr>
          <p:spPr>
            <a:xfrm flipH="1">
              <a:off x="6131091" y="1960955"/>
              <a:ext cx="225981" cy="206020"/>
            </a:xfrm>
            <a:prstGeom prst="line">
              <a:avLst/>
            </a:prstGeom>
            <a:noFill/>
            <a:ln w="19050" cap="flat" cmpd="sng" algn="ctr">
              <a:solidFill>
                <a:srgbClr val="15A1C8"/>
              </a:solidFill>
              <a:prstDash val="dashDot"/>
              <a:miter lim="800000"/>
            </a:ln>
            <a:effectLst/>
          </p:spPr>
        </p:cxnSp>
        <p:cxnSp>
          <p:nvCxnSpPr>
            <p:cNvPr id="141" name="Straight Connector 41">
              <a:extLst>
                <a:ext uri="{FF2B5EF4-FFF2-40B4-BE49-F238E27FC236}">
                  <a16:creationId xmlns:a16="http://schemas.microsoft.com/office/drawing/2014/main" id="{4D6AAC73-06F6-4C33-B843-57C05542AD27}"/>
                </a:ext>
              </a:extLst>
            </p:cNvPr>
            <p:cNvCxnSpPr>
              <a:endCxn id="162" idx="5"/>
            </p:cNvCxnSpPr>
            <p:nvPr/>
          </p:nvCxnSpPr>
          <p:spPr>
            <a:xfrm flipH="1" flipV="1">
              <a:off x="6131091" y="2372995"/>
              <a:ext cx="218473" cy="261112"/>
            </a:xfrm>
            <a:prstGeom prst="line">
              <a:avLst/>
            </a:prstGeom>
            <a:noFill/>
            <a:ln w="19050" cap="flat" cmpd="sng" algn="ctr">
              <a:solidFill>
                <a:srgbClr val="15A1C8"/>
              </a:solidFill>
              <a:prstDash val="dashDot"/>
              <a:miter lim="800000"/>
            </a:ln>
            <a:effectLst/>
          </p:spPr>
        </p:cxnSp>
        <p:cxnSp>
          <p:nvCxnSpPr>
            <p:cNvPr id="142" name="Straight Connector 42">
              <a:extLst>
                <a:ext uri="{FF2B5EF4-FFF2-40B4-BE49-F238E27FC236}">
                  <a16:creationId xmlns:a16="http://schemas.microsoft.com/office/drawing/2014/main" id="{65F99209-5309-4E7C-9D1C-71FF110F080F}"/>
                </a:ext>
              </a:extLst>
            </p:cNvPr>
            <p:cNvCxnSpPr>
              <a:stCxn id="162" idx="1"/>
            </p:cNvCxnSpPr>
            <p:nvPr/>
          </p:nvCxnSpPr>
          <p:spPr>
            <a:xfrm flipH="1" flipV="1">
              <a:off x="5674860" y="1974065"/>
              <a:ext cx="250211" cy="192910"/>
            </a:xfrm>
            <a:prstGeom prst="line">
              <a:avLst/>
            </a:prstGeom>
            <a:noFill/>
            <a:ln w="19050" cap="flat" cmpd="sng" algn="ctr">
              <a:solidFill>
                <a:srgbClr val="15A1C8"/>
              </a:solidFill>
              <a:prstDash val="dashDot"/>
              <a:miter lim="800000"/>
            </a:ln>
            <a:effectLst/>
          </p:spPr>
        </p:cxnSp>
        <p:cxnSp>
          <p:nvCxnSpPr>
            <p:cNvPr id="143" name="Straight Connector 43">
              <a:extLst>
                <a:ext uri="{FF2B5EF4-FFF2-40B4-BE49-F238E27FC236}">
                  <a16:creationId xmlns:a16="http://schemas.microsoft.com/office/drawing/2014/main" id="{D1ADF711-B633-4C4A-A1FB-382357348863}"/>
                </a:ext>
              </a:extLst>
            </p:cNvPr>
            <p:cNvCxnSpPr>
              <a:stCxn id="165" idx="7"/>
            </p:cNvCxnSpPr>
            <p:nvPr/>
          </p:nvCxnSpPr>
          <p:spPr>
            <a:xfrm flipV="1">
              <a:off x="5745363" y="2308332"/>
              <a:ext cx="233620" cy="365764"/>
            </a:xfrm>
            <a:prstGeom prst="line">
              <a:avLst/>
            </a:prstGeom>
            <a:noFill/>
            <a:ln w="19050" cap="flat" cmpd="sng" algn="ctr">
              <a:solidFill>
                <a:srgbClr val="15A1C8"/>
              </a:solidFill>
              <a:prstDash val="dashDot"/>
              <a:miter lim="800000"/>
            </a:ln>
            <a:effectLst/>
          </p:spPr>
        </p:cxnSp>
        <p:cxnSp>
          <p:nvCxnSpPr>
            <p:cNvPr id="144" name="Straight Connector 44">
              <a:extLst>
                <a:ext uri="{FF2B5EF4-FFF2-40B4-BE49-F238E27FC236}">
                  <a16:creationId xmlns:a16="http://schemas.microsoft.com/office/drawing/2014/main" id="{E5F68B1D-1507-4B7A-B8AC-49BD9DA29F9D}"/>
                </a:ext>
              </a:extLst>
            </p:cNvPr>
            <p:cNvCxnSpPr>
              <a:stCxn id="164" idx="1"/>
            </p:cNvCxnSpPr>
            <p:nvPr/>
          </p:nvCxnSpPr>
          <p:spPr>
            <a:xfrm flipH="1" flipV="1">
              <a:off x="6007136" y="3077187"/>
              <a:ext cx="350523" cy="114087"/>
            </a:xfrm>
            <a:prstGeom prst="line">
              <a:avLst/>
            </a:prstGeom>
            <a:noFill/>
            <a:ln w="19050" cap="flat" cmpd="sng" algn="ctr">
              <a:solidFill>
                <a:srgbClr val="15A1C8"/>
              </a:solidFill>
              <a:prstDash val="dashDot"/>
              <a:miter lim="800000"/>
            </a:ln>
            <a:effectLst/>
          </p:spPr>
        </p:cxnSp>
        <p:cxnSp>
          <p:nvCxnSpPr>
            <p:cNvPr id="145" name="Straight Connector 45">
              <a:extLst>
                <a:ext uri="{FF2B5EF4-FFF2-40B4-BE49-F238E27FC236}">
                  <a16:creationId xmlns:a16="http://schemas.microsoft.com/office/drawing/2014/main" id="{A29FD4AF-5AF9-4D1D-986D-5EA411DF94A3}"/>
                </a:ext>
              </a:extLst>
            </p:cNvPr>
            <p:cNvCxnSpPr>
              <a:stCxn id="163" idx="7"/>
            </p:cNvCxnSpPr>
            <p:nvPr/>
          </p:nvCxnSpPr>
          <p:spPr>
            <a:xfrm flipV="1">
              <a:off x="5761616" y="3091254"/>
              <a:ext cx="202309" cy="411956"/>
            </a:xfrm>
            <a:prstGeom prst="line">
              <a:avLst/>
            </a:prstGeom>
            <a:noFill/>
            <a:ln w="19050" cap="flat" cmpd="sng" algn="ctr">
              <a:solidFill>
                <a:srgbClr val="15A1C8"/>
              </a:solidFill>
              <a:prstDash val="dashDot"/>
              <a:miter lim="800000"/>
            </a:ln>
            <a:effectLst/>
          </p:spPr>
        </p:cxnSp>
        <p:cxnSp>
          <p:nvCxnSpPr>
            <p:cNvPr id="146" name="Straight Connector 46">
              <a:extLst>
                <a:ext uri="{FF2B5EF4-FFF2-40B4-BE49-F238E27FC236}">
                  <a16:creationId xmlns:a16="http://schemas.microsoft.com/office/drawing/2014/main" id="{BE5975E3-623E-46FD-8D5A-E96BF753E6AB}"/>
                </a:ext>
              </a:extLst>
            </p:cNvPr>
            <p:cNvCxnSpPr/>
            <p:nvPr/>
          </p:nvCxnSpPr>
          <p:spPr>
            <a:xfrm flipH="1" flipV="1">
              <a:off x="5659729" y="2786494"/>
              <a:ext cx="336895" cy="278331"/>
            </a:xfrm>
            <a:prstGeom prst="line">
              <a:avLst/>
            </a:prstGeom>
            <a:noFill/>
            <a:ln w="19050" cap="flat" cmpd="sng" algn="ctr">
              <a:solidFill>
                <a:srgbClr val="15A1C8"/>
              </a:solidFill>
              <a:prstDash val="dashDot"/>
              <a:miter lim="800000"/>
            </a:ln>
            <a:effectLst/>
          </p:spPr>
        </p:cxnSp>
        <p:cxnSp>
          <p:nvCxnSpPr>
            <p:cNvPr id="147" name="Straight Connector 47">
              <a:extLst>
                <a:ext uri="{FF2B5EF4-FFF2-40B4-BE49-F238E27FC236}">
                  <a16:creationId xmlns:a16="http://schemas.microsoft.com/office/drawing/2014/main" id="{6732A082-9DB8-4771-A2C9-63F015AA7CA4}"/>
                </a:ext>
              </a:extLst>
            </p:cNvPr>
            <p:cNvCxnSpPr/>
            <p:nvPr/>
          </p:nvCxnSpPr>
          <p:spPr>
            <a:xfrm flipV="1">
              <a:off x="6028081" y="2655938"/>
              <a:ext cx="416280" cy="364943"/>
            </a:xfrm>
            <a:prstGeom prst="line">
              <a:avLst/>
            </a:prstGeom>
            <a:noFill/>
            <a:ln w="19050" cap="flat" cmpd="sng" algn="ctr">
              <a:solidFill>
                <a:srgbClr val="15A1C8"/>
              </a:solidFill>
              <a:prstDash val="dashDot"/>
              <a:miter lim="800000"/>
            </a:ln>
            <a:effectLst/>
          </p:spPr>
        </p:cxnSp>
        <p:cxnSp>
          <p:nvCxnSpPr>
            <p:cNvPr id="148" name="Straight Connector 48">
              <a:extLst>
                <a:ext uri="{FF2B5EF4-FFF2-40B4-BE49-F238E27FC236}">
                  <a16:creationId xmlns:a16="http://schemas.microsoft.com/office/drawing/2014/main" id="{BF3520FB-1478-42F3-B947-D44B62ABF379}"/>
                </a:ext>
              </a:extLst>
            </p:cNvPr>
            <p:cNvCxnSpPr>
              <a:stCxn id="163" idx="6"/>
            </p:cNvCxnSpPr>
            <p:nvPr/>
          </p:nvCxnSpPr>
          <p:spPr>
            <a:xfrm flipV="1">
              <a:off x="5800405" y="3322550"/>
              <a:ext cx="673799" cy="274306"/>
            </a:xfrm>
            <a:prstGeom prst="line">
              <a:avLst/>
            </a:prstGeom>
            <a:noFill/>
            <a:ln w="19050" cap="flat" cmpd="sng" algn="ctr">
              <a:solidFill>
                <a:srgbClr val="15A1C8"/>
              </a:solidFill>
              <a:prstDash val="dashDot"/>
              <a:miter lim="800000"/>
            </a:ln>
            <a:effectLst/>
          </p:spPr>
        </p:cxnSp>
        <p:cxnSp>
          <p:nvCxnSpPr>
            <p:cNvPr id="149" name="Straight Connector 49">
              <a:extLst>
                <a:ext uri="{FF2B5EF4-FFF2-40B4-BE49-F238E27FC236}">
                  <a16:creationId xmlns:a16="http://schemas.microsoft.com/office/drawing/2014/main" id="{0DDE91EF-1A94-4A4F-A23A-F9AAD69DF648}"/>
                </a:ext>
              </a:extLst>
            </p:cNvPr>
            <p:cNvCxnSpPr>
              <a:stCxn id="171" idx="1"/>
            </p:cNvCxnSpPr>
            <p:nvPr/>
          </p:nvCxnSpPr>
          <p:spPr>
            <a:xfrm flipH="1" flipV="1">
              <a:off x="5703418" y="3660075"/>
              <a:ext cx="155908" cy="353941"/>
            </a:xfrm>
            <a:prstGeom prst="line">
              <a:avLst/>
            </a:prstGeom>
            <a:noFill/>
            <a:ln w="19050" cap="flat" cmpd="sng" algn="ctr">
              <a:solidFill>
                <a:srgbClr val="15A1C8"/>
              </a:solidFill>
              <a:prstDash val="dashDot"/>
              <a:miter lim="800000"/>
            </a:ln>
            <a:effectLst/>
          </p:spPr>
        </p:cxnSp>
        <p:cxnSp>
          <p:nvCxnSpPr>
            <p:cNvPr id="150" name="Straight Connector 50">
              <a:extLst>
                <a:ext uri="{FF2B5EF4-FFF2-40B4-BE49-F238E27FC236}">
                  <a16:creationId xmlns:a16="http://schemas.microsoft.com/office/drawing/2014/main" id="{824B8B57-EABE-47E7-9EB7-D5DFA4778A87}"/>
                </a:ext>
              </a:extLst>
            </p:cNvPr>
            <p:cNvCxnSpPr>
              <a:stCxn id="171" idx="3"/>
            </p:cNvCxnSpPr>
            <p:nvPr/>
          </p:nvCxnSpPr>
          <p:spPr>
            <a:xfrm flipV="1">
              <a:off x="5859326" y="3828930"/>
              <a:ext cx="555891" cy="372377"/>
            </a:xfrm>
            <a:prstGeom prst="line">
              <a:avLst/>
            </a:prstGeom>
            <a:noFill/>
            <a:ln w="19050" cap="flat" cmpd="sng" algn="ctr">
              <a:solidFill>
                <a:srgbClr val="15A1C8"/>
              </a:solidFill>
              <a:prstDash val="dashDot"/>
              <a:miter lim="800000"/>
            </a:ln>
            <a:effectLst/>
          </p:spPr>
        </p:cxnSp>
        <p:cxnSp>
          <p:nvCxnSpPr>
            <p:cNvPr id="151" name="Straight Connector 51">
              <a:extLst>
                <a:ext uri="{FF2B5EF4-FFF2-40B4-BE49-F238E27FC236}">
                  <a16:creationId xmlns:a16="http://schemas.microsoft.com/office/drawing/2014/main" id="{0C736B80-5543-4FB6-AE31-C9CECD8D57A5}"/>
                </a:ext>
              </a:extLst>
            </p:cNvPr>
            <p:cNvCxnSpPr>
              <a:stCxn id="168" idx="1"/>
            </p:cNvCxnSpPr>
            <p:nvPr/>
          </p:nvCxnSpPr>
          <p:spPr>
            <a:xfrm flipH="1" flipV="1">
              <a:off x="6051555" y="4670502"/>
              <a:ext cx="322205" cy="48679"/>
            </a:xfrm>
            <a:prstGeom prst="line">
              <a:avLst/>
            </a:prstGeom>
            <a:noFill/>
            <a:ln w="19050" cap="flat" cmpd="sng" algn="ctr">
              <a:solidFill>
                <a:srgbClr val="15A1C8"/>
              </a:solidFill>
              <a:prstDash val="dashDot"/>
              <a:miter lim="800000"/>
            </a:ln>
            <a:effectLst/>
          </p:spPr>
        </p:cxnSp>
        <p:cxnSp>
          <p:nvCxnSpPr>
            <p:cNvPr id="152" name="Straight Connector 52">
              <a:extLst>
                <a:ext uri="{FF2B5EF4-FFF2-40B4-BE49-F238E27FC236}">
                  <a16:creationId xmlns:a16="http://schemas.microsoft.com/office/drawing/2014/main" id="{6675C965-4CD8-4D91-8484-79BF8A721DDD}"/>
                </a:ext>
              </a:extLst>
            </p:cNvPr>
            <p:cNvCxnSpPr/>
            <p:nvPr/>
          </p:nvCxnSpPr>
          <p:spPr>
            <a:xfrm flipH="1">
              <a:off x="5734273" y="4644686"/>
              <a:ext cx="231941" cy="620873"/>
            </a:xfrm>
            <a:prstGeom prst="line">
              <a:avLst/>
            </a:prstGeom>
            <a:noFill/>
            <a:ln w="19050" cap="flat" cmpd="sng" algn="ctr">
              <a:solidFill>
                <a:srgbClr val="15A1C8"/>
              </a:solidFill>
              <a:prstDash val="dashDot"/>
              <a:miter lim="800000"/>
            </a:ln>
            <a:effectLst/>
          </p:spPr>
        </p:cxnSp>
        <p:cxnSp>
          <p:nvCxnSpPr>
            <p:cNvPr id="153" name="Straight Connector 53">
              <a:extLst>
                <a:ext uri="{FF2B5EF4-FFF2-40B4-BE49-F238E27FC236}">
                  <a16:creationId xmlns:a16="http://schemas.microsoft.com/office/drawing/2014/main" id="{64F722C0-F94F-4EB3-A991-5476CF4EFA4D}"/>
                </a:ext>
              </a:extLst>
            </p:cNvPr>
            <p:cNvCxnSpPr/>
            <p:nvPr/>
          </p:nvCxnSpPr>
          <p:spPr>
            <a:xfrm flipH="1" flipV="1">
              <a:off x="6036673" y="4731339"/>
              <a:ext cx="378544" cy="548529"/>
            </a:xfrm>
            <a:prstGeom prst="line">
              <a:avLst/>
            </a:prstGeom>
            <a:noFill/>
            <a:ln w="19050" cap="flat" cmpd="sng" algn="ctr">
              <a:solidFill>
                <a:srgbClr val="15A1C8"/>
              </a:solidFill>
              <a:prstDash val="dashDot"/>
              <a:miter lim="800000"/>
            </a:ln>
            <a:effectLst/>
          </p:spPr>
        </p:cxnSp>
        <p:cxnSp>
          <p:nvCxnSpPr>
            <p:cNvPr id="154" name="Straight Connector 54">
              <a:extLst>
                <a:ext uri="{FF2B5EF4-FFF2-40B4-BE49-F238E27FC236}">
                  <a16:creationId xmlns:a16="http://schemas.microsoft.com/office/drawing/2014/main" id="{003DB0DC-DF49-494F-8E47-C7F553D598EA}"/>
                </a:ext>
              </a:extLst>
            </p:cNvPr>
            <p:cNvCxnSpPr/>
            <p:nvPr/>
          </p:nvCxnSpPr>
          <p:spPr>
            <a:xfrm flipV="1">
              <a:off x="5997660" y="3903674"/>
              <a:ext cx="358924" cy="736503"/>
            </a:xfrm>
            <a:prstGeom prst="line">
              <a:avLst/>
            </a:prstGeom>
            <a:noFill/>
            <a:ln w="19050" cap="flat" cmpd="sng" algn="ctr">
              <a:solidFill>
                <a:srgbClr val="15A1C8"/>
              </a:solidFill>
              <a:prstDash val="dashDot"/>
              <a:miter lim="800000"/>
            </a:ln>
            <a:effectLst/>
          </p:spPr>
        </p:cxnSp>
        <p:sp>
          <p:nvSpPr>
            <p:cNvPr id="155" name="Oval 55">
              <a:extLst>
                <a:ext uri="{FF2B5EF4-FFF2-40B4-BE49-F238E27FC236}">
                  <a16:creationId xmlns:a16="http://schemas.microsoft.com/office/drawing/2014/main" id="{7475974E-1420-4229-80EB-6D34C7CCE513}"/>
                </a:ext>
              </a:extLst>
            </p:cNvPr>
            <p:cNvSpPr/>
            <p:nvPr/>
          </p:nvSpPr>
          <p:spPr>
            <a:xfrm>
              <a:off x="5529181" y="1323332"/>
              <a:ext cx="291356" cy="291356"/>
            </a:xfrm>
            <a:prstGeom prst="ellips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56" name="Oval 56">
              <a:extLst>
                <a:ext uri="{FF2B5EF4-FFF2-40B4-BE49-F238E27FC236}">
                  <a16:creationId xmlns:a16="http://schemas.microsoft.com/office/drawing/2014/main" id="{F1E9F15B-4EEA-4038-9A7B-E428CDEF22CB}"/>
                </a:ext>
              </a:extLst>
            </p:cNvPr>
            <p:cNvSpPr/>
            <p:nvPr/>
          </p:nvSpPr>
          <p:spPr>
            <a:xfrm>
              <a:off x="6284233" y="1326934"/>
              <a:ext cx="291356" cy="291356"/>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57" name="Oval 57">
              <a:extLst>
                <a:ext uri="{FF2B5EF4-FFF2-40B4-BE49-F238E27FC236}">
                  <a16:creationId xmlns:a16="http://schemas.microsoft.com/office/drawing/2014/main" id="{8441E84D-F459-4538-9B8F-7B8FAE538905}"/>
                </a:ext>
              </a:extLst>
            </p:cNvPr>
            <p:cNvSpPr/>
            <p:nvPr/>
          </p:nvSpPr>
          <p:spPr>
            <a:xfrm>
              <a:off x="6320461" y="1794381"/>
              <a:ext cx="218900" cy="218900"/>
            </a:xfrm>
            <a:prstGeom prst="ellips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58" name="Oval 58">
              <a:extLst>
                <a:ext uri="{FF2B5EF4-FFF2-40B4-BE49-F238E27FC236}">
                  <a16:creationId xmlns:a16="http://schemas.microsoft.com/office/drawing/2014/main" id="{0498DC96-1E32-437C-ACF3-831065AFD66C}"/>
                </a:ext>
              </a:extLst>
            </p:cNvPr>
            <p:cNvSpPr/>
            <p:nvPr/>
          </p:nvSpPr>
          <p:spPr>
            <a:xfrm>
              <a:off x="5558520" y="1903831"/>
              <a:ext cx="218900" cy="218900"/>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59" name="Oval 59">
              <a:extLst>
                <a:ext uri="{FF2B5EF4-FFF2-40B4-BE49-F238E27FC236}">
                  <a16:creationId xmlns:a16="http://schemas.microsoft.com/office/drawing/2014/main" id="{20465E18-1768-437D-AE08-CC09046EFB4A}"/>
                </a:ext>
              </a:extLst>
            </p:cNvPr>
            <p:cNvSpPr/>
            <p:nvPr/>
          </p:nvSpPr>
          <p:spPr>
            <a:xfrm>
              <a:off x="5959988" y="1363160"/>
              <a:ext cx="199000" cy="199000"/>
            </a:xfrm>
            <a:prstGeom prst="ellips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60" name="Oval 60">
              <a:extLst>
                <a:ext uri="{FF2B5EF4-FFF2-40B4-BE49-F238E27FC236}">
                  <a16:creationId xmlns:a16="http://schemas.microsoft.com/office/drawing/2014/main" id="{E8D315F9-C052-4832-9D0E-B4675C5351C4}"/>
                </a:ext>
              </a:extLst>
            </p:cNvPr>
            <p:cNvSpPr/>
            <p:nvPr/>
          </p:nvSpPr>
          <p:spPr>
            <a:xfrm>
              <a:off x="5529181" y="5137946"/>
              <a:ext cx="291356" cy="291356"/>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61" name="Oval 61">
              <a:extLst>
                <a:ext uri="{FF2B5EF4-FFF2-40B4-BE49-F238E27FC236}">
                  <a16:creationId xmlns:a16="http://schemas.microsoft.com/office/drawing/2014/main" id="{6E43B97D-9AFA-4E61-9A28-2C333A81E911}"/>
                </a:ext>
              </a:extLst>
            </p:cNvPr>
            <p:cNvSpPr/>
            <p:nvPr/>
          </p:nvSpPr>
          <p:spPr>
            <a:xfrm>
              <a:off x="6270027" y="5137945"/>
              <a:ext cx="291356" cy="291356"/>
            </a:xfrm>
            <a:prstGeom prst="ellips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62" name="Oval 62">
              <a:extLst>
                <a:ext uri="{FF2B5EF4-FFF2-40B4-BE49-F238E27FC236}">
                  <a16:creationId xmlns:a16="http://schemas.microsoft.com/office/drawing/2014/main" id="{62C26930-3204-48F8-8C74-8DA2FF488FB4}"/>
                </a:ext>
              </a:extLst>
            </p:cNvPr>
            <p:cNvSpPr/>
            <p:nvPr/>
          </p:nvSpPr>
          <p:spPr>
            <a:xfrm>
              <a:off x="5882403" y="2124307"/>
              <a:ext cx="291356" cy="291356"/>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63" name="Oval 63">
              <a:extLst>
                <a:ext uri="{FF2B5EF4-FFF2-40B4-BE49-F238E27FC236}">
                  <a16:creationId xmlns:a16="http://schemas.microsoft.com/office/drawing/2014/main" id="{15CC97BA-F1E9-4F5E-99AB-6B0EAED45996}"/>
                </a:ext>
              </a:extLst>
            </p:cNvPr>
            <p:cNvSpPr/>
            <p:nvPr/>
          </p:nvSpPr>
          <p:spPr>
            <a:xfrm>
              <a:off x="5535536" y="3464421"/>
              <a:ext cx="264869" cy="264869"/>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64" name="Oval 64">
              <a:extLst>
                <a:ext uri="{FF2B5EF4-FFF2-40B4-BE49-F238E27FC236}">
                  <a16:creationId xmlns:a16="http://schemas.microsoft.com/office/drawing/2014/main" id="{1B2306A3-1223-4E2C-982B-2956AFC9103D}"/>
                </a:ext>
              </a:extLst>
            </p:cNvPr>
            <p:cNvSpPr/>
            <p:nvPr/>
          </p:nvSpPr>
          <p:spPr>
            <a:xfrm>
              <a:off x="6325602" y="3159217"/>
              <a:ext cx="218900" cy="218900"/>
            </a:xfrm>
            <a:prstGeom prst="ellips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65" name="Oval 65">
              <a:extLst>
                <a:ext uri="{FF2B5EF4-FFF2-40B4-BE49-F238E27FC236}">
                  <a16:creationId xmlns:a16="http://schemas.microsoft.com/office/drawing/2014/main" id="{3DDA0EB6-8108-480E-9219-051B449B3E7C}"/>
                </a:ext>
              </a:extLst>
            </p:cNvPr>
            <p:cNvSpPr/>
            <p:nvPr/>
          </p:nvSpPr>
          <p:spPr>
            <a:xfrm>
              <a:off x="5558520" y="2642039"/>
              <a:ext cx="218900" cy="218900"/>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66" name="Oval 66">
              <a:extLst>
                <a:ext uri="{FF2B5EF4-FFF2-40B4-BE49-F238E27FC236}">
                  <a16:creationId xmlns:a16="http://schemas.microsoft.com/office/drawing/2014/main" id="{40FFE69A-5FFD-4E1A-B910-53EDC38E8B64}"/>
                </a:ext>
              </a:extLst>
            </p:cNvPr>
            <p:cNvSpPr/>
            <p:nvPr/>
          </p:nvSpPr>
          <p:spPr>
            <a:xfrm>
              <a:off x="6299057" y="3706305"/>
              <a:ext cx="291356" cy="291356"/>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67" name="Oval 67">
              <a:extLst>
                <a:ext uri="{FF2B5EF4-FFF2-40B4-BE49-F238E27FC236}">
                  <a16:creationId xmlns:a16="http://schemas.microsoft.com/office/drawing/2014/main" id="{D88085B4-F3DA-416F-B6B0-6DDB33A62474}"/>
                </a:ext>
              </a:extLst>
            </p:cNvPr>
            <p:cNvSpPr/>
            <p:nvPr/>
          </p:nvSpPr>
          <p:spPr>
            <a:xfrm>
              <a:off x="6320770" y="2480618"/>
              <a:ext cx="291356" cy="291356"/>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68" name="Oval 68">
              <a:extLst>
                <a:ext uri="{FF2B5EF4-FFF2-40B4-BE49-F238E27FC236}">
                  <a16:creationId xmlns:a16="http://schemas.microsoft.com/office/drawing/2014/main" id="{96FCD95A-C3BF-48C6-9765-2DDFE9E81595}"/>
                </a:ext>
              </a:extLst>
            </p:cNvPr>
            <p:cNvSpPr/>
            <p:nvPr/>
          </p:nvSpPr>
          <p:spPr>
            <a:xfrm>
              <a:off x="6344617" y="4690038"/>
              <a:ext cx="199000" cy="199000"/>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69" name="Oval 69">
              <a:extLst>
                <a:ext uri="{FF2B5EF4-FFF2-40B4-BE49-F238E27FC236}">
                  <a16:creationId xmlns:a16="http://schemas.microsoft.com/office/drawing/2014/main" id="{CB2192BF-CBE8-47F0-9D22-DEA503DEE260}"/>
                </a:ext>
              </a:extLst>
            </p:cNvPr>
            <p:cNvSpPr/>
            <p:nvPr/>
          </p:nvSpPr>
          <p:spPr>
            <a:xfrm>
              <a:off x="5589565" y="4269595"/>
              <a:ext cx="199000" cy="199000"/>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70" name="Oval 70">
              <a:extLst>
                <a:ext uri="{FF2B5EF4-FFF2-40B4-BE49-F238E27FC236}">
                  <a16:creationId xmlns:a16="http://schemas.microsoft.com/office/drawing/2014/main" id="{419BC716-7529-4CFE-B5F6-B2A850E4915B}"/>
                </a:ext>
              </a:extLst>
            </p:cNvPr>
            <p:cNvSpPr/>
            <p:nvPr/>
          </p:nvSpPr>
          <p:spPr>
            <a:xfrm>
              <a:off x="5820537" y="4436997"/>
              <a:ext cx="352541" cy="352541"/>
            </a:xfrm>
            <a:prstGeom prst="ellips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71" name="Oval 71">
              <a:extLst>
                <a:ext uri="{FF2B5EF4-FFF2-40B4-BE49-F238E27FC236}">
                  <a16:creationId xmlns:a16="http://schemas.microsoft.com/office/drawing/2014/main" id="{12DD4D0A-7806-46B2-9979-AC51CEFF7D1E}"/>
                </a:ext>
              </a:extLst>
            </p:cNvPr>
            <p:cNvSpPr/>
            <p:nvPr/>
          </p:nvSpPr>
          <p:spPr>
            <a:xfrm>
              <a:off x="5820537" y="3975227"/>
              <a:ext cx="264869" cy="264869"/>
            </a:xfrm>
            <a:prstGeom prst="ellips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72" name="Oval 72">
              <a:extLst>
                <a:ext uri="{FF2B5EF4-FFF2-40B4-BE49-F238E27FC236}">
                  <a16:creationId xmlns:a16="http://schemas.microsoft.com/office/drawing/2014/main" id="{682C0D64-CC9D-4693-8781-BDB9F8F0C1D9}"/>
                </a:ext>
              </a:extLst>
            </p:cNvPr>
            <p:cNvSpPr/>
            <p:nvPr/>
          </p:nvSpPr>
          <p:spPr>
            <a:xfrm>
              <a:off x="5854553" y="2904089"/>
              <a:ext cx="291356" cy="291356"/>
            </a:xfrm>
            <a:prstGeom prst="ellips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grpSp>
        <p:nvGrpSpPr>
          <p:cNvPr id="190" name="Group 10">
            <a:extLst>
              <a:ext uri="{FF2B5EF4-FFF2-40B4-BE49-F238E27FC236}">
                <a16:creationId xmlns:a16="http://schemas.microsoft.com/office/drawing/2014/main" id="{D9F53849-2C0D-440E-8FF3-9652389A3162}"/>
              </a:ext>
            </a:extLst>
          </p:cNvPr>
          <p:cNvGrpSpPr/>
          <p:nvPr/>
        </p:nvGrpSpPr>
        <p:grpSpPr>
          <a:xfrm>
            <a:off x="3488846" y="4592266"/>
            <a:ext cx="914400" cy="914400"/>
            <a:chOff x="3433424" y="4365468"/>
            <a:chExt cx="914400" cy="914400"/>
          </a:xfrm>
        </p:grpSpPr>
        <p:sp>
          <p:nvSpPr>
            <p:cNvPr id="191" name="Oval 11">
              <a:extLst>
                <a:ext uri="{FF2B5EF4-FFF2-40B4-BE49-F238E27FC236}">
                  <a16:creationId xmlns:a16="http://schemas.microsoft.com/office/drawing/2014/main" id="{42A65D3E-AAFE-441E-835D-EAF3E4BC4C56}"/>
                </a:ext>
              </a:extLst>
            </p:cNvPr>
            <p:cNvSpPr/>
            <p:nvPr/>
          </p:nvSpPr>
          <p:spPr>
            <a:xfrm>
              <a:off x="3433424" y="4365468"/>
              <a:ext cx="914400" cy="914400"/>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92" name="AutoShape 28">
              <a:extLst>
                <a:ext uri="{FF2B5EF4-FFF2-40B4-BE49-F238E27FC236}">
                  <a16:creationId xmlns:a16="http://schemas.microsoft.com/office/drawing/2014/main" id="{457CE2E3-90B5-4FEC-9D29-A4C0730DF64A}"/>
                </a:ext>
              </a:extLst>
            </p:cNvPr>
            <p:cNvSpPr>
              <a:spLocks/>
            </p:cNvSpPr>
            <p:nvPr/>
          </p:nvSpPr>
          <p:spPr bwMode="auto">
            <a:xfrm>
              <a:off x="3658055" y="4576654"/>
              <a:ext cx="46513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rgbClr val="FCFCFC"/>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193" name="Group 13">
            <a:extLst>
              <a:ext uri="{FF2B5EF4-FFF2-40B4-BE49-F238E27FC236}">
                <a16:creationId xmlns:a16="http://schemas.microsoft.com/office/drawing/2014/main" id="{61938785-9CEC-4B31-8B11-1B39C75BBDFF}"/>
              </a:ext>
            </a:extLst>
          </p:cNvPr>
          <p:cNvGrpSpPr/>
          <p:nvPr/>
        </p:nvGrpSpPr>
        <p:grpSpPr>
          <a:xfrm>
            <a:off x="1137566" y="4592266"/>
            <a:ext cx="914400" cy="914400"/>
            <a:chOff x="1082144" y="4365468"/>
            <a:chExt cx="914400" cy="914400"/>
          </a:xfrm>
        </p:grpSpPr>
        <p:sp>
          <p:nvSpPr>
            <p:cNvPr id="194" name="Oval 14">
              <a:extLst>
                <a:ext uri="{FF2B5EF4-FFF2-40B4-BE49-F238E27FC236}">
                  <a16:creationId xmlns:a16="http://schemas.microsoft.com/office/drawing/2014/main" id="{BF189FCF-9058-4316-ACB2-7189CF1CAB3F}"/>
                </a:ext>
              </a:extLst>
            </p:cNvPr>
            <p:cNvSpPr/>
            <p:nvPr/>
          </p:nvSpPr>
          <p:spPr>
            <a:xfrm>
              <a:off x="1082144" y="4365468"/>
              <a:ext cx="914400" cy="914400"/>
            </a:xfrm>
            <a:prstGeom prst="ellips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195" name="Group 15">
              <a:extLst>
                <a:ext uri="{FF2B5EF4-FFF2-40B4-BE49-F238E27FC236}">
                  <a16:creationId xmlns:a16="http://schemas.microsoft.com/office/drawing/2014/main" id="{A4311F33-B7B3-44C2-9121-C4ECA775FDBF}"/>
                </a:ext>
              </a:extLst>
            </p:cNvPr>
            <p:cNvGrpSpPr/>
            <p:nvPr/>
          </p:nvGrpSpPr>
          <p:grpSpPr>
            <a:xfrm>
              <a:off x="1306775" y="4604783"/>
              <a:ext cx="465138" cy="435769"/>
              <a:chOff x="5368132" y="3540125"/>
              <a:chExt cx="465138" cy="435769"/>
            </a:xfrm>
            <a:solidFill>
              <a:srgbClr val="FCFCFC"/>
            </a:solidFill>
          </p:grpSpPr>
          <p:sp>
            <p:nvSpPr>
              <p:cNvPr id="196" name="AutoShape 110">
                <a:extLst>
                  <a:ext uri="{FF2B5EF4-FFF2-40B4-BE49-F238E27FC236}">
                    <a16:creationId xmlns:a16="http://schemas.microsoft.com/office/drawing/2014/main" id="{BCDEFD87-B29C-4B04-8D6D-E4982097F6BA}"/>
                  </a:ext>
                </a:extLst>
              </p:cNvPr>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97" name="AutoShape 111">
                <a:extLst>
                  <a:ext uri="{FF2B5EF4-FFF2-40B4-BE49-F238E27FC236}">
                    <a16:creationId xmlns:a16="http://schemas.microsoft.com/office/drawing/2014/main" id="{B3184012-B793-4BFA-B219-2B46C4718414}"/>
                  </a:ext>
                </a:extLst>
              </p:cNvPr>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grpSp>
        <p:nvGrpSpPr>
          <p:cNvPr id="198" name="Group 18">
            <a:extLst>
              <a:ext uri="{FF2B5EF4-FFF2-40B4-BE49-F238E27FC236}">
                <a16:creationId xmlns:a16="http://schemas.microsoft.com/office/drawing/2014/main" id="{2B35ABDF-189C-40F5-AFA1-6D00DE5969CD}"/>
              </a:ext>
            </a:extLst>
          </p:cNvPr>
          <p:cNvGrpSpPr/>
          <p:nvPr/>
        </p:nvGrpSpPr>
        <p:grpSpPr>
          <a:xfrm>
            <a:off x="2313206" y="4592266"/>
            <a:ext cx="914400" cy="914400"/>
            <a:chOff x="2257784" y="4365468"/>
            <a:chExt cx="914400" cy="914400"/>
          </a:xfrm>
        </p:grpSpPr>
        <p:sp>
          <p:nvSpPr>
            <p:cNvPr id="199" name="Oval 19">
              <a:extLst>
                <a:ext uri="{FF2B5EF4-FFF2-40B4-BE49-F238E27FC236}">
                  <a16:creationId xmlns:a16="http://schemas.microsoft.com/office/drawing/2014/main" id="{80088495-0F3D-4368-945A-3737720EB759}"/>
                </a:ext>
              </a:extLst>
            </p:cNvPr>
            <p:cNvSpPr/>
            <p:nvPr/>
          </p:nvSpPr>
          <p:spPr>
            <a:xfrm>
              <a:off x="2257784" y="4365468"/>
              <a:ext cx="914400" cy="914400"/>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200" name="Group 20">
              <a:extLst>
                <a:ext uri="{FF2B5EF4-FFF2-40B4-BE49-F238E27FC236}">
                  <a16:creationId xmlns:a16="http://schemas.microsoft.com/office/drawing/2014/main" id="{9D19100C-3914-4B3E-ACB0-941E305E8FDC}"/>
                </a:ext>
              </a:extLst>
            </p:cNvPr>
            <p:cNvGrpSpPr/>
            <p:nvPr/>
          </p:nvGrpSpPr>
          <p:grpSpPr>
            <a:xfrm>
              <a:off x="2555440" y="4590098"/>
              <a:ext cx="319088" cy="465138"/>
              <a:chOff x="3582988" y="3510757"/>
              <a:chExt cx="319088" cy="465138"/>
            </a:xfrm>
            <a:solidFill>
              <a:srgbClr val="FCFCFC"/>
            </a:solidFill>
          </p:grpSpPr>
          <p:sp>
            <p:nvSpPr>
              <p:cNvPr id="201" name="AutoShape 113">
                <a:extLst>
                  <a:ext uri="{FF2B5EF4-FFF2-40B4-BE49-F238E27FC236}">
                    <a16:creationId xmlns:a16="http://schemas.microsoft.com/office/drawing/2014/main" id="{02F2B5D6-A823-4C49-AD42-BC8ACF6CDA88}"/>
                  </a:ext>
                </a:extLst>
              </p:cNvPr>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02" name="AutoShape 114">
                <a:extLst>
                  <a:ext uri="{FF2B5EF4-FFF2-40B4-BE49-F238E27FC236}">
                    <a16:creationId xmlns:a16="http://schemas.microsoft.com/office/drawing/2014/main" id="{13F73CCA-BB34-44B8-8A0E-794F4CF071F0}"/>
                  </a:ext>
                </a:extLst>
              </p:cNvPr>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spTree>
    <p:extLst>
      <p:ext uri="{BB962C8B-B14F-4D97-AF65-F5344CB8AC3E}">
        <p14:creationId xmlns:p14="http://schemas.microsoft.com/office/powerpoint/2010/main" val="97264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2" presetClass="entr" presetSubtype="4" fill="hold" nodeType="after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down)">
                                      <p:cBhvr>
                                        <p:cTn id="12" dur="500"/>
                                        <p:tgtEl>
                                          <p:spTgt spid="135"/>
                                        </p:tgtEl>
                                      </p:cBhvr>
                                    </p:animEffect>
                                  </p:childTnLst>
                                </p:cTn>
                              </p:par>
                            </p:childTnLst>
                          </p:cTn>
                        </p:par>
                        <p:par>
                          <p:cTn id="13" fill="hold">
                            <p:stCondLst>
                              <p:cond delay="750"/>
                            </p:stCondLst>
                            <p:childTnLst>
                              <p:par>
                                <p:cTn id="14" presetID="22" presetClass="entr" presetSubtype="8" fill="hold" nodeType="after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wipe(left)">
                                      <p:cBhvr>
                                        <p:cTn id="16" dur="500"/>
                                        <p:tgtEl>
                                          <p:spTgt spid="122"/>
                                        </p:tgtEl>
                                      </p:cBhvr>
                                    </p:animEffect>
                                  </p:childTnLst>
                                </p:cTn>
                              </p:par>
                            </p:childTnLst>
                          </p:cTn>
                        </p:par>
                        <p:par>
                          <p:cTn id="17" fill="hold">
                            <p:stCondLst>
                              <p:cond delay="1250"/>
                            </p:stCondLst>
                            <p:childTnLst>
                              <p:par>
                                <p:cTn id="18" presetID="22" presetClass="entr" presetSubtype="8" fill="hold" nodeType="afterEffect">
                                  <p:stCondLst>
                                    <p:cond delay="0"/>
                                  </p:stCondLst>
                                  <p:childTnLst>
                                    <p:set>
                                      <p:cBhvr>
                                        <p:cTn id="19" dur="1" fill="hold">
                                          <p:stCondLst>
                                            <p:cond delay="0"/>
                                          </p:stCondLst>
                                        </p:cTn>
                                        <p:tgtEl>
                                          <p:spTgt spid="126"/>
                                        </p:tgtEl>
                                        <p:attrNameLst>
                                          <p:attrName>style.visibility</p:attrName>
                                        </p:attrNameLst>
                                      </p:cBhvr>
                                      <p:to>
                                        <p:strVal val="visible"/>
                                      </p:to>
                                    </p:set>
                                    <p:animEffect transition="in" filter="wipe(left)">
                                      <p:cBhvr>
                                        <p:cTn id="20" dur="500"/>
                                        <p:tgtEl>
                                          <p:spTgt spid="126"/>
                                        </p:tgtEl>
                                      </p:cBhvr>
                                    </p:animEffect>
                                  </p:childTnLst>
                                </p:cTn>
                              </p:par>
                            </p:childTnLst>
                          </p:cTn>
                        </p:par>
                        <p:par>
                          <p:cTn id="21" fill="hold">
                            <p:stCondLst>
                              <p:cond delay="1750"/>
                            </p:stCondLst>
                            <p:childTnLst>
                              <p:par>
                                <p:cTn id="22" presetID="22" presetClass="entr" presetSubtype="8" fill="hold" nodeType="afterEffect">
                                  <p:stCondLst>
                                    <p:cond delay="0"/>
                                  </p:stCondLst>
                                  <p:childTnLst>
                                    <p:set>
                                      <p:cBhvr>
                                        <p:cTn id="23" dur="1" fill="hold">
                                          <p:stCondLst>
                                            <p:cond delay="0"/>
                                          </p:stCondLst>
                                        </p:cTn>
                                        <p:tgtEl>
                                          <p:spTgt spid="119"/>
                                        </p:tgtEl>
                                        <p:attrNameLst>
                                          <p:attrName>style.visibility</p:attrName>
                                        </p:attrNameLst>
                                      </p:cBhvr>
                                      <p:to>
                                        <p:strVal val="visible"/>
                                      </p:to>
                                    </p:set>
                                    <p:animEffect transition="in" filter="wipe(left)">
                                      <p:cBhvr>
                                        <p:cTn id="24" dur="500"/>
                                        <p:tgtEl>
                                          <p:spTgt spid="119"/>
                                        </p:tgtEl>
                                      </p:cBhvr>
                                    </p:animEffect>
                                  </p:childTnLst>
                                </p:cTn>
                              </p:par>
                            </p:childTnLst>
                          </p:cTn>
                        </p:par>
                        <p:par>
                          <p:cTn id="25" fill="hold">
                            <p:stCondLst>
                              <p:cond delay="2250"/>
                            </p:stCondLst>
                            <p:childTnLst>
                              <p:par>
                                <p:cTn id="26" presetID="22" presetClass="entr" presetSubtype="8" fill="hold" nodeType="afterEffect">
                                  <p:stCondLst>
                                    <p:cond delay="0"/>
                                  </p:stCondLst>
                                  <p:childTnLst>
                                    <p:set>
                                      <p:cBhvr>
                                        <p:cTn id="27" dur="1" fill="hold">
                                          <p:stCondLst>
                                            <p:cond delay="0"/>
                                          </p:stCondLst>
                                        </p:cTn>
                                        <p:tgtEl>
                                          <p:spTgt spid="175"/>
                                        </p:tgtEl>
                                        <p:attrNameLst>
                                          <p:attrName>style.visibility</p:attrName>
                                        </p:attrNameLst>
                                      </p:cBhvr>
                                      <p:to>
                                        <p:strVal val="visible"/>
                                      </p:to>
                                    </p:set>
                                    <p:animEffect transition="in" filter="wipe(left)">
                                      <p:cBhvr>
                                        <p:cTn id="28" dur="500"/>
                                        <p:tgtEl>
                                          <p:spTgt spid="175"/>
                                        </p:tgtEl>
                                      </p:cBhvr>
                                    </p:animEffect>
                                  </p:childTnLst>
                                </p:cTn>
                              </p:par>
                            </p:childTnLst>
                          </p:cTn>
                        </p:par>
                        <p:par>
                          <p:cTn id="29" fill="hold">
                            <p:stCondLst>
                              <p:cond delay="2750"/>
                            </p:stCondLst>
                            <p:childTnLst>
                              <p:par>
                                <p:cTn id="30" presetID="53" presetClass="entr" presetSubtype="16" fill="hold" nodeType="afterEffect">
                                  <p:stCondLst>
                                    <p:cond delay="0"/>
                                  </p:stCondLst>
                                  <p:childTnLst>
                                    <p:set>
                                      <p:cBhvr>
                                        <p:cTn id="31" dur="1" fill="hold">
                                          <p:stCondLst>
                                            <p:cond delay="0"/>
                                          </p:stCondLst>
                                        </p:cTn>
                                        <p:tgtEl>
                                          <p:spTgt spid="193"/>
                                        </p:tgtEl>
                                        <p:attrNameLst>
                                          <p:attrName>style.visibility</p:attrName>
                                        </p:attrNameLst>
                                      </p:cBhvr>
                                      <p:to>
                                        <p:strVal val="visible"/>
                                      </p:to>
                                    </p:set>
                                    <p:anim calcmode="lin" valueType="num">
                                      <p:cBhvr>
                                        <p:cTn id="32" dur="500" fill="hold"/>
                                        <p:tgtEl>
                                          <p:spTgt spid="193"/>
                                        </p:tgtEl>
                                        <p:attrNameLst>
                                          <p:attrName>ppt_w</p:attrName>
                                        </p:attrNameLst>
                                      </p:cBhvr>
                                      <p:tavLst>
                                        <p:tav tm="0">
                                          <p:val>
                                            <p:fltVal val="0"/>
                                          </p:val>
                                        </p:tav>
                                        <p:tav tm="100000">
                                          <p:val>
                                            <p:strVal val="#ppt_w"/>
                                          </p:val>
                                        </p:tav>
                                      </p:tavLst>
                                    </p:anim>
                                    <p:anim calcmode="lin" valueType="num">
                                      <p:cBhvr>
                                        <p:cTn id="33" dur="500" fill="hold"/>
                                        <p:tgtEl>
                                          <p:spTgt spid="193"/>
                                        </p:tgtEl>
                                        <p:attrNameLst>
                                          <p:attrName>ppt_h</p:attrName>
                                        </p:attrNameLst>
                                      </p:cBhvr>
                                      <p:tavLst>
                                        <p:tav tm="0">
                                          <p:val>
                                            <p:fltVal val="0"/>
                                          </p:val>
                                        </p:tav>
                                        <p:tav tm="100000">
                                          <p:val>
                                            <p:strVal val="#ppt_h"/>
                                          </p:val>
                                        </p:tav>
                                      </p:tavLst>
                                    </p:anim>
                                    <p:animEffect transition="in" filter="fade">
                                      <p:cBhvr>
                                        <p:cTn id="34" dur="500"/>
                                        <p:tgtEl>
                                          <p:spTgt spid="193"/>
                                        </p:tgtEl>
                                      </p:cBhvr>
                                    </p:animEffect>
                                  </p:childTnLst>
                                </p:cTn>
                              </p:par>
                            </p:childTnLst>
                          </p:cTn>
                        </p:par>
                        <p:par>
                          <p:cTn id="35" fill="hold">
                            <p:stCondLst>
                              <p:cond delay="3250"/>
                            </p:stCondLst>
                            <p:childTnLst>
                              <p:par>
                                <p:cTn id="36" presetID="53" presetClass="entr" presetSubtype="16" fill="hold" nodeType="afterEffect">
                                  <p:stCondLst>
                                    <p:cond delay="0"/>
                                  </p:stCondLst>
                                  <p:childTnLst>
                                    <p:set>
                                      <p:cBhvr>
                                        <p:cTn id="37" dur="1" fill="hold">
                                          <p:stCondLst>
                                            <p:cond delay="0"/>
                                          </p:stCondLst>
                                        </p:cTn>
                                        <p:tgtEl>
                                          <p:spTgt spid="198"/>
                                        </p:tgtEl>
                                        <p:attrNameLst>
                                          <p:attrName>style.visibility</p:attrName>
                                        </p:attrNameLst>
                                      </p:cBhvr>
                                      <p:to>
                                        <p:strVal val="visible"/>
                                      </p:to>
                                    </p:set>
                                    <p:anim calcmode="lin" valueType="num">
                                      <p:cBhvr>
                                        <p:cTn id="38" dur="500" fill="hold"/>
                                        <p:tgtEl>
                                          <p:spTgt spid="198"/>
                                        </p:tgtEl>
                                        <p:attrNameLst>
                                          <p:attrName>ppt_w</p:attrName>
                                        </p:attrNameLst>
                                      </p:cBhvr>
                                      <p:tavLst>
                                        <p:tav tm="0">
                                          <p:val>
                                            <p:fltVal val="0"/>
                                          </p:val>
                                        </p:tav>
                                        <p:tav tm="100000">
                                          <p:val>
                                            <p:strVal val="#ppt_w"/>
                                          </p:val>
                                        </p:tav>
                                      </p:tavLst>
                                    </p:anim>
                                    <p:anim calcmode="lin" valueType="num">
                                      <p:cBhvr>
                                        <p:cTn id="39" dur="500" fill="hold"/>
                                        <p:tgtEl>
                                          <p:spTgt spid="198"/>
                                        </p:tgtEl>
                                        <p:attrNameLst>
                                          <p:attrName>ppt_h</p:attrName>
                                        </p:attrNameLst>
                                      </p:cBhvr>
                                      <p:tavLst>
                                        <p:tav tm="0">
                                          <p:val>
                                            <p:fltVal val="0"/>
                                          </p:val>
                                        </p:tav>
                                        <p:tav tm="100000">
                                          <p:val>
                                            <p:strVal val="#ppt_h"/>
                                          </p:val>
                                        </p:tav>
                                      </p:tavLst>
                                    </p:anim>
                                    <p:animEffect transition="in" filter="fade">
                                      <p:cBhvr>
                                        <p:cTn id="40" dur="500"/>
                                        <p:tgtEl>
                                          <p:spTgt spid="198"/>
                                        </p:tgtEl>
                                      </p:cBhvr>
                                    </p:animEffect>
                                  </p:childTnLst>
                                </p:cTn>
                              </p:par>
                            </p:childTnLst>
                          </p:cTn>
                        </p:par>
                        <p:par>
                          <p:cTn id="41" fill="hold">
                            <p:stCondLst>
                              <p:cond delay="3750"/>
                            </p:stCondLst>
                            <p:childTnLst>
                              <p:par>
                                <p:cTn id="42" presetID="53" presetClass="entr" presetSubtype="16" fill="hold" nodeType="afterEffect">
                                  <p:stCondLst>
                                    <p:cond delay="0"/>
                                  </p:stCondLst>
                                  <p:childTnLst>
                                    <p:set>
                                      <p:cBhvr>
                                        <p:cTn id="43" dur="1" fill="hold">
                                          <p:stCondLst>
                                            <p:cond delay="0"/>
                                          </p:stCondLst>
                                        </p:cTn>
                                        <p:tgtEl>
                                          <p:spTgt spid="190"/>
                                        </p:tgtEl>
                                        <p:attrNameLst>
                                          <p:attrName>style.visibility</p:attrName>
                                        </p:attrNameLst>
                                      </p:cBhvr>
                                      <p:to>
                                        <p:strVal val="visible"/>
                                      </p:to>
                                    </p:set>
                                    <p:anim calcmode="lin" valueType="num">
                                      <p:cBhvr>
                                        <p:cTn id="44" dur="500" fill="hold"/>
                                        <p:tgtEl>
                                          <p:spTgt spid="190"/>
                                        </p:tgtEl>
                                        <p:attrNameLst>
                                          <p:attrName>ppt_w</p:attrName>
                                        </p:attrNameLst>
                                      </p:cBhvr>
                                      <p:tavLst>
                                        <p:tav tm="0">
                                          <p:val>
                                            <p:fltVal val="0"/>
                                          </p:val>
                                        </p:tav>
                                        <p:tav tm="100000">
                                          <p:val>
                                            <p:strVal val="#ppt_w"/>
                                          </p:val>
                                        </p:tav>
                                      </p:tavLst>
                                    </p:anim>
                                    <p:anim calcmode="lin" valueType="num">
                                      <p:cBhvr>
                                        <p:cTn id="45" dur="500" fill="hold"/>
                                        <p:tgtEl>
                                          <p:spTgt spid="190"/>
                                        </p:tgtEl>
                                        <p:attrNameLst>
                                          <p:attrName>ppt_h</p:attrName>
                                        </p:attrNameLst>
                                      </p:cBhvr>
                                      <p:tavLst>
                                        <p:tav tm="0">
                                          <p:val>
                                            <p:fltVal val="0"/>
                                          </p:val>
                                        </p:tav>
                                        <p:tav tm="100000">
                                          <p:val>
                                            <p:strVal val="#ppt_h"/>
                                          </p:val>
                                        </p:tav>
                                      </p:tavLst>
                                    </p:anim>
                                    <p:animEffect transition="in" filter="fade">
                                      <p:cBhvr>
                                        <p:cTn id="46"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a:extLst>
              <a:ext uri="{FF2B5EF4-FFF2-40B4-BE49-F238E27FC236}">
                <a16:creationId xmlns:a16="http://schemas.microsoft.com/office/drawing/2014/main" id="{9512CE7C-7F5A-4D30-9A62-A5AFC9712FA2}"/>
              </a:ext>
            </a:extLst>
          </p:cNvPr>
          <p:cNvSpPr txBox="1"/>
          <p:nvPr/>
        </p:nvSpPr>
        <p:spPr>
          <a:xfrm>
            <a:off x="3640383" y="7566"/>
            <a:ext cx="5218511" cy="83747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3600" dirty="0">
                <a:solidFill>
                  <a:schemeClr val="bg2">
                    <a:lumMod val="50000"/>
                  </a:schemeClr>
                </a:solidFill>
              </a:rPr>
              <a:t>海量的数据规模</a:t>
            </a:r>
            <a:endParaRPr lang="en-US" sz="3600" dirty="0">
              <a:solidFill>
                <a:schemeClr val="bg2">
                  <a:lumMod val="50000"/>
                </a:schemeClr>
              </a:solidFill>
            </a:endParaRPr>
          </a:p>
        </p:txBody>
      </p:sp>
      <p:sp>
        <p:nvSpPr>
          <p:cNvPr id="5" name="Title 1">
            <a:extLst>
              <a:ext uri="{FF2B5EF4-FFF2-40B4-BE49-F238E27FC236}">
                <a16:creationId xmlns:a16="http://schemas.microsoft.com/office/drawing/2014/main" id="{0830C413-606E-43D5-8C57-3CD308EB8787}"/>
              </a:ext>
            </a:extLst>
          </p:cNvPr>
          <p:cNvSpPr txBox="1"/>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dirty="0">
                <a:solidFill>
                  <a:schemeClr val="bg2">
                    <a:lumMod val="75000"/>
                  </a:schemeClr>
                </a:solidFill>
                <a:latin typeface="+mn-lt"/>
                <a:ea typeface="Roboto" panose="02000000000000000000" pitchFamily="2" charset="0"/>
              </a:rPr>
              <a:t>Volume</a:t>
            </a:r>
            <a:endParaRPr lang="en-US" sz="1200" dirty="0">
              <a:solidFill>
                <a:schemeClr val="bg2">
                  <a:lumMod val="75000"/>
                </a:schemeClr>
              </a:solidFill>
              <a:latin typeface="+mn-lt"/>
              <a:ea typeface="Roboto" panose="02000000000000000000" pitchFamily="2" charset="0"/>
            </a:endParaRPr>
          </a:p>
        </p:txBody>
      </p:sp>
      <p:grpSp>
        <p:nvGrpSpPr>
          <p:cNvPr id="6" name="Group 20">
            <a:extLst>
              <a:ext uri="{FF2B5EF4-FFF2-40B4-BE49-F238E27FC236}">
                <a16:creationId xmlns:a16="http://schemas.microsoft.com/office/drawing/2014/main" id="{27E106BE-65B1-4FDC-8620-4D0B85A87D8F}"/>
              </a:ext>
            </a:extLst>
          </p:cNvPr>
          <p:cNvGrpSpPr/>
          <p:nvPr/>
        </p:nvGrpSpPr>
        <p:grpSpPr>
          <a:xfrm>
            <a:off x="5556768" y="844754"/>
            <a:ext cx="1440000" cy="58058"/>
            <a:chOff x="4616262" y="2307771"/>
            <a:chExt cx="2349876" cy="58058"/>
          </a:xfrm>
        </p:grpSpPr>
        <p:sp>
          <p:nvSpPr>
            <p:cNvPr id="7" name="Rectangle 21">
              <a:extLst>
                <a:ext uri="{FF2B5EF4-FFF2-40B4-BE49-F238E27FC236}">
                  <a16:creationId xmlns:a16="http://schemas.microsoft.com/office/drawing/2014/main" id="{E16E0108-B745-431D-901D-5140448EB06A}"/>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22">
              <a:extLst>
                <a:ext uri="{FF2B5EF4-FFF2-40B4-BE49-F238E27FC236}">
                  <a16:creationId xmlns:a16="http://schemas.microsoft.com/office/drawing/2014/main" id="{2BCE2937-595F-42D3-9510-F3BF88414235}"/>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a:extLst>
              <a:ext uri="{FF2B5EF4-FFF2-40B4-BE49-F238E27FC236}">
                <a16:creationId xmlns:a16="http://schemas.microsoft.com/office/drawing/2014/main" id="{9512CE7C-7F5A-4D30-9A62-A5AFC9712FA2}"/>
              </a:ext>
            </a:extLst>
          </p:cNvPr>
          <p:cNvSpPr txBox="1"/>
          <p:nvPr/>
        </p:nvSpPr>
        <p:spPr>
          <a:xfrm>
            <a:off x="3640383" y="7566"/>
            <a:ext cx="5218511" cy="83747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3600" dirty="0">
                <a:solidFill>
                  <a:schemeClr val="bg2">
                    <a:lumMod val="50000"/>
                  </a:schemeClr>
                </a:solidFill>
              </a:rPr>
              <a:t>快速的数据流转</a:t>
            </a:r>
            <a:endParaRPr lang="en-US" sz="3600" dirty="0">
              <a:solidFill>
                <a:schemeClr val="bg2">
                  <a:lumMod val="50000"/>
                </a:schemeClr>
              </a:solidFill>
            </a:endParaRPr>
          </a:p>
        </p:txBody>
      </p:sp>
      <p:sp>
        <p:nvSpPr>
          <p:cNvPr id="5" name="Title 1">
            <a:extLst>
              <a:ext uri="{FF2B5EF4-FFF2-40B4-BE49-F238E27FC236}">
                <a16:creationId xmlns:a16="http://schemas.microsoft.com/office/drawing/2014/main" id="{0830C413-606E-43D5-8C57-3CD308EB8787}"/>
              </a:ext>
            </a:extLst>
          </p:cNvPr>
          <p:cNvSpPr txBox="1"/>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dirty="0">
                <a:solidFill>
                  <a:schemeClr val="bg2">
                    <a:lumMod val="75000"/>
                  </a:schemeClr>
                </a:solidFill>
                <a:latin typeface="+mn-lt"/>
                <a:ea typeface="Roboto" panose="02000000000000000000" pitchFamily="2" charset="0"/>
              </a:rPr>
              <a:t>Velocity</a:t>
            </a:r>
            <a:endParaRPr lang="en-US" sz="1200" dirty="0">
              <a:solidFill>
                <a:schemeClr val="bg2">
                  <a:lumMod val="75000"/>
                </a:schemeClr>
              </a:solidFill>
              <a:latin typeface="+mn-lt"/>
              <a:ea typeface="Roboto" panose="02000000000000000000" pitchFamily="2" charset="0"/>
            </a:endParaRPr>
          </a:p>
        </p:txBody>
      </p:sp>
      <p:grpSp>
        <p:nvGrpSpPr>
          <p:cNvPr id="6" name="Group 20">
            <a:extLst>
              <a:ext uri="{FF2B5EF4-FFF2-40B4-BE49-F238E27FC236}">
                <a16:creationId xmlns:a16="http://schemas.microsoft.com/office/drawing/2014/main" id="{27E106BE-65B1-4FDC-8620-4D0B85A87D8F}"/>
              </a:ext>
            </a:extLst>
          </p:cNvPr>
          <p:cNvGrpSpPr/>
          <p:nvPr/>
        </p:nvGrpSpPr>
        <p:grpSpPr>
          <a:xfrm>
            <a:off x="5556768" y="844754"/>
            <a:ext cx="1440000" cy="58058"/>
            <a:chOff x="4616262" y="2307771"/>
            <a:chExt cx="2349876" cy="58058"/>
          </a:xfrm>
        </p:grpSpPr>
        <p:sp>
          <p:nvSpPr>
            <p:cNvPr id="7" name="Rectangle 21">
              <a:extLst>
                <a:ext uri="{FF2B5EF4-FFF2-40B4-BE49-F238E27FC236}">
                  <a16:creationId xmlns:a16="http://schemas.microsoft.com/office/drawing/2014/main" id="{E16E0108-B745-431D-901D-5140448EB06A}"/>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22">
              <a:extLst>
                <a:ext uri="{FF2B5EF4-FFF2-40B4-BE49-F238E27FC236}">
                  <a16:creationId xmlns:a16="http://schemas.microsoft.com/office/drawing/2014/main" id="{2BCE2937-595F-42D3-9510-F3BF88414235}"/>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686230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03290" y="1659229"/>
            <a:ext cx="7185421" cy="3465063"/>
            <a:chOff x="1623441" y="1659229"/>
            <a:chExt cx="7185421" cy="3465063"/>
          </a:xfrm>
        </p:grpSpPr>
        <p:sp>
          <p:nvSpPr>
            <p:cNvPr id="3" name="椭圆 2"/>
            <p:cNvSpPr/>
            <p:nvPr/>
          </p:nvSpPr>
          <p:spPr>
            <a:xfrm>
              <a:off x="3646777" y="1680454"/>
              <a:ext cx="1400871" cy="1400869"/>
            </a:xfrm>
            <a:prstGeom prst="ellipse">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椭圆 3"/>
            <p:cNvSpPr/>
            <p:nvPr/>
          </p:nvSpPr>
          <p:spPr>
            <a:xfrm>
              <a:off x="1815145" y="2341671"/>
              <a:ext cx="2298124" cy="2298124"/>
            </a:xfrm>
            <a:prstGeom prst="ellipse">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椭圆 4"/>
            <p:cNvSpPr/>
            <p:nvPr/>
          </p:nvSpPr>
          <p:spPr>
            <a:xfrm>
              <a:off x="2758219" y="2282671"/>
              <a:ext cx="1896663" cy="1896663"/>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F4E9A"/>
                </a:solidFill>
              </a:endParaRPr>
            </a:p>
          </p:txBody>
        </p:sp>
        <p:sp>
          <p:nvSpPr>
            <p:cNvPr id="6" name="椭圆 5"/>
            <p:cNvSpPr/>
            <p:nvPr/>
          </p:nvSpPr>
          <p:spPr>
            <a:xfrm>
              <a:off x="3891370" y="4547777"/>
              <a:ext cx="576517" cy="57651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椭圆 6"/>
            <p:cNvSpPr/>
            <p:nvPr/>
          </p:nvSpPr>
          <p:spPr>
            <a:xfrm>
              <a:off x="4611796" y="1659229"/>
              <a:ext cx="416865" cy="41686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p:nvSpPr>
          <p:spPr>
            <a:xfrm>
              <a:off x="1826344" y="2704179"/>
              <a:ext cx="372977" cy="372976"/>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p:nvSpPr>
          <p:spPr>
            <a:xfrm>
              <a:off x="2699885" y="1744308"/>
              <a:ext cx="267201" cy="267200"/>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1623441" y="3683732"/>
              <a:ext cx="925275" cy="92527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TextBox 66"/>
            <p:cNvSpPr txBox="1"/>
            <p:nvPr/>
          </p:nvSpPr>
          <p:spPr>
            <a:xfrm>
              <a:off x="2919464" y="2704179"/>
              <a:ext cx="1574171" cy="1077218"/>
            </a:xfrm>
            <a:prstGeom prst="rect">
              <a:avLst/>
            </a:prstGeom>
            <a:noFill/>
          </p:spPr>
          <p:txBody>
            <a:bodyPr wrap="square" rtlCol="0">
              <a:spAutoFit/>
            </a:bodyPr>
            <a:lstStyle/>
            <a:p>
              <a:pPr algn="ctr"/>
              <a:r>
                <a:rPr lang="en-US" altLang="zh-CN" sz="6400" dirty="0">
                  <a:solidFill>
                    <a:schemeClr val="bg1"/>
                  </a:solidFill>
                  <a:latin typeface="Impact" panose="020B0806030902050204" pitchFamily="34" charset="0"/>
                </a:rPr>
                <a:t>01</a:t>
              </a:r>
              <a:endParaRPr lang="zh-CN" altLang="en-US" sz="6400" dirty="0">
                <a:solidFill>
                  <a:schemeClr val="bg1"/>
                </a:solidFill>
                <a:latin typeface="Impact" panose="020B0806030902050204" pitchFamily="34" charset="0"/>
              </a:endParaRPr>
            </a:p>
          </p:txBody>
        </p:sp>
        <p:grpSp>
          <p:nvGrpSpPr>
            <p:cNvPr id="12" name="组合 11"/>
            <p:cNvGrpSpPr/>
            <p:nvPr/>
          </p:nvGrpSpPr>
          <p:grpSpPr>
            <a:xfrm>
              <a:off x="4070294" y="4707644"/>
              <a:ext cx="235557" cy="275709"/>
              <a:chOff x="-271462" y="-2203450"/>
              <a:chExt cx="698500" cy="817563"/>
            </a:xfrm>
          </p:grpSpPr>
          <p:sp>
            <p:nvSpPr>
              <p:cNvPr id="19" name="Oval 6"/>
              <p:cNvSpPr>
                <a:spLocks noChangeArrowheads="1"/>
              </p:cNvSpPr>
              <p:nvPr/>
            </p:nvSpPr>
            <p:spPr bwMode="auto">
              <a:xfrm>
                <a:off x="-106362" y="-2203450"/>
                <a:ext cx="127000" cy="158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 name="Freeform 7"/>
              <p:cNvSpPr>
                <a:spLocks noEditPoints="1"/>
              </p:cNvSpPr>
              <p:nvPr/>
            </p:nvSpPr>
            <p:spPr bwMode="auto">
              <a:xfrm>
                <a:off x="-271462" y="-2030412"/>
                <a:ext cx="454025" cy="641350"/>
              </a:xfrm>
              <a:custGeom>
                <a:avLst/>
                <a:gdLst>
                  <a:gd name="T0" fmla="*/ 120 w 121"/>
                  <a:gd name="T1" fmla="*/ 26 h 171"/>
                  <a:gd name="T2" fmla="*/ 120 w 121"/>
                  <a:gd name="T3" fmla="*/ 26 h 171"/>
                  <a:gd name="T4" fmla="*/ 114 w 121"/>
                  <a:gd name="T5" fmla="*/ 21 h 171"/>
                  <a:gd name="T6" fmla="*/ 90 w 121"/>
                  <a:gd name="T7" fmla="*/ 3 h 171"/>
                  <a:gd name="T8" fmla="*/ 84 w 121"/>
                  <a:gd name="T9" fmla="*/ 1 h 171"/>
                  <a:gd name="T10" fmla="*/ 75 w 121"/>
                  <a:gd name="T11" fmla="*/ 1 h 171"/>
                  <a:gd name="T12" fmla="*/ 74 w 121"/>
                  <a:gd name="T13" fmla="*/ 11 h 171"/>
                  <a:gd name="T14" fmla="*/ 67 w 121"/>
                  <a:gd name="T15" fmla="*/ 42 h 171"/>
                  <a:gd name="T16" fmla="*/ 67 w 121"/>
                  <a:gd name="T17" fmla="*/ 7 h 171"/>
                  <a:gd name="T18" fmla="*/ 58 w 121"/>
                  <a:gd name="T19" fmla="*/ 0 h 171"/>
                  <a:gd name="T20" fmla="*/ 57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2 w 121"/>
                  <a:gd name="T33" fmla="*/ 35 h 171"/>
                  <a:gd name="T34" fmla="*/ 1 w 121"/>
                  <a:gd name="T35" fmla="*/ 48 h 171"/>
                  <a:gd name="T36" fmla="*/ 1 w 121"/>
                  <a:gd name="T37" fmla="*/ 48 h 171"/>
                  <a:gd name="T38" fmla="*/ 2 w 121"/>
                  <a:gd name="T39" fmla="*/ 50 h 171"/>
                  <a:gd name="T40" fmla="*/ 6 w 121"/>
                  <a:gd name="T41" fmla="*/ 57 h 171"/>
                  <a:gd name="T42" fmla="*/ 20 w 121"/>
                  <a:gd name="T43" fmla="*/ 84 h 171"/>
                  <a:gd name="T44" fmla="*/ 32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3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0" y="26"/>
                    </a:cubicBezTo>
                    <a:cubicBezTo>
                      <a:pt x="120" y="26"/>
                      <a:pt x="120" y="26"/>
                      <a:pt x="120"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0"/>
                      <a:pt x="75" y="0"/>
                    </a:cubicBezTo>
                    <a:cubicBezTo>
                      <a:pt x="75" y="1"/>
                      <a:pt x="75" y="1"/>
                      <a:pt x="75"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7" y="9"/>
                      <a:pt x="57" y="9"/>
                      <a:pt x="57" y="9"/>
                    </a:cubicBezTo>
                    <a:cubicBezTo>
                      <a:pt x="56" y="42"/>
                      <a:pt x="56" y="42"/>
                      <a:pt x="56" y="42"/>
                    </a:cubicBezTo>
                    <a:cubicBezTo>
                      <a:pt x="45" y="18"/>
                      <a:pt x="45" y="18"/>
                      <a:pt x="45" y="18"/>
                    </a:cubicBezTo>
                    <a:cubicBezTo>
                      <a:pt x="49" y="11"/>
                      <a:pt x="49" y="11"/>
                      <a:pt x="49" y="11"/>
                    </a:cubicBezTo>
                    <a:cubicBezTo>
                      <a:pt x="40" y="7"/>
                      <a:pt x="40" y="7"/>
                      <a:pt x="40" y="7"/>
                    </a:cubicBezTo>
                    <a:cubicBezTo>
                      <a:pt x="47" y="0"/>
                      <a:pt x="47" y="0"/>
                      <a:pt x="47" y="0"/>
                    </a:cubicBezTo>
                    <a:cubicBezTo>
                      <a:pt x="47" y="0"/>
                      <a:pt x="47" y="0"/>
                      <a:pt x="47" y="0"/>
                    </a:cubicBezTo>
                    <a:cubicBezTo>
                      <a:pt x="44" y="0"/>
                      <a:pt x="42" y="1"/>
                      <a:pt x="39" y="1"/>
                    </a:cubicBezTo>
                    <a:cubicBezTo>
                      <a:pt x="39" y="1"/>
                      <a:pt x="38" y="1"/>
                      <a:pt x="38" y="1"/>
                    </a:cubicBezTo>
                    <a:cubicBezTo>
                      <a:pt x="36" y="1"/>
                      <a:pt x="33" y="3"/>
                      <a:pt x="31" y="5"/>
                    </a:cubicBezTo>
                    <a:cubicBezTo>
                      <a:pt x="3" y="35"/>
                      <a:pt x="3" y="35"/>
                      <a:pt x="3" y="35"/>
                    </a:cubicBezTo>
                    <a:cubicBezTo>
                      <a:pt x="2" y="35"/>
                      <a:pt x="2" y="35"/>
                      <a:pt x="2" y="35"/>
                    </a:cubicBezTo>
                    <a:cubicBezTo>
                      <a:pt x="2" y="35"/>
                      <a:pt x="2" y="35"/>
                      <a:pt x="2" y="35"/>
                    </a:cubicBezTo>
                    <a:cubicBezTo>
                      <a:pt x="0" y="60"/>
                      <a:pt x="2" y="42"/>
                      <a:pt x="1" y="48"/>
                    </a:cubicBezTo>
                    <a:cubicBezTo>
                      <a:pt x="1" y="48"/>
                      <a:pt x="1" y="48"/>
                      <a:pt x="1" y="48"/>
                    </a:cubicBezTo>
                    <a:cubicBezTo>
                      <a:pt x="1" y="48"/>
                      <a:pt x="1" y="48"/>
                      <a:pt x="1" y="48"/>
                    </a:cubicBezTo>
                    <a:cubicBezTo>
                      <a:pt x="1" y="48"/>
                      <a:pt x="1" y="48"/>
                      <a:pt x="1" y="48"/>
                    </a:cubicBezTo>
                    <a:cubicBezTo>
                      <a:pt x="2" y="49"/>
                      <a:pt x="2" y="49"/>
                      <a:pt x="2" y="49"/>
                    </a:cubicBezTo>
                    <a:cubicBezTo>
                      <a:pt x="2" y="50"/>
                      <a:pt x="2" y="50"/>
                      <a:pt x="2" y="50"/>
                    </a:cubicBezTo>
                    <a:cubicBezTo>
                      <a:pt x="3" y="52"/>
                      <a:pt x="3" y="52"/>
                      <a:pt x="3" y="52"/>
                    </a:cubicBezTo>
                    <a:cubicBezTo>
                      <a:pt x="6" y="57"/>
                      <a:pt x="6" y="57"/>
                      <a:pt x="6" y="57"/>
                    </a:cubicBezTo>
                    <a:cubicBezTo>
                      <a:pt x="10" y="66"/>
                      <a:pt x="10" y="66"/>
                      <a:pt x="10" y="66"/>
                    </a:cubicBezTo>
                    <a:cubicBezTo>
                      <a:pt x="20" y="84"/>
                      <a:pt x="20" y="84"/>
                      <a:pt x="20" y="84"/>
                    </a:cubicBezTo>
                    <a:cubicBezTo>
                      <a:pt x="24" y="82"/>
                      <a:pt x="28" y="80"/>
                      <a:pt x="33" y="78"/>
                    </a:cubicBezTo>
                    <a:cubicBezTo>
                      <a:pt x="32" y="82"/>
                      <a:pt x="32" y="86"/>
                      <a:pt x="32" y="90"/>
                    </a:cubicBezTo>
                    <a:cubicBezTo>
                      <a:pt x="32" y="90"/>
                      <a:pt x="32" y="90"/>
                      <a:pt x="32" y="90"/>
                    </a:cubicBezTo>
                    <a:cubicBezTo>
                      <a:pt x="33" y="90"/>
                      <a:pt x="34" y="90"/>
                      <a:pt x="35" y="90"/>
                    </a:cubicBezTo>
                    <a:cubicBezTo>
                      <a:pt x="37" y="171"/>
                      <a:pt x="37" y="171"/>
                      <a:pt x="37" y="171"/>
                    </a:cubicBezTo>
                    <a:cubicBezTo>
                      <a:pt x="60" y="171"/>
                      <a:pt x="60" y="171"/>
                      <a:pt x="60" y="171"/>
                    </a:cubicBezTo>
                    <a:cubicBezTo>
                      <a:pt x="60" y="161"/>
                      <a:pt x="60" y="147"/>
                      <a:pt x="60" y="134"/>
                    </a:cubicBezTo>
                    <a:cubicBezTo>
                      <a:pt x="57" y="127"/>
                      <a:pt x="56" y="118"/>
                      <a:pt x="56" y="110"/>
                    </a:cubicBezTo>
                    <a:cubicBezTo>
                      <a:pt x="56" y="73"/>
                      <a:pt x="84" y="44"/>
                      <a:pt x="120" y="42"/>
                    </a:cubicBezTo>
                    <a:close/>
                    <a:moveTo>
                      <a:pt x="89" y="33"/>
                    </a:moveTo>
                    <a:cubicBezTo>
                      <a:pt x="89" y="31"/>
                      <a:pt x="89" y="29"/>
                      <a:pt x="89" y="27"/>
                    </a:cubicBezTo>
                    <a:cubicBezTo>
                      <a:pt x="93" y="31"/>
                      <a:pt x="93" y="31"/>
                      <a:pt x="93" y="31"/>
                    </a:cubicBezTo>
                    <a:cubicBezTo>
                      <a:pt x="95" y="33"/>
                      <a:pt x="95" y="33"/>
                      <a:pt x="95" y="33"/>
                    </a:cubicBezTo>
                    <a:cubicBezTo>
                      <a:pt x="75" y="45"/>
                      <a:pt x="75" y="45"/>
                      <a:pt x="75" y="45"/>
                    </a:cubicBezTo>
                    <a:cubicBezTo>
                      <a:pt x="73" y="42"/>
                      <a:pt x="73" y="42"/>
                      <a:pt x="73" y="42"/>
                    </a:cubicBezTo>
                    <a:lnTo>
                      <a:pt x="89" y="33"/>
                    </a:lnTo>
                    <a:close/>
                    <a:moveTo>
                      <a:pt x="33" y="60"/>
                    </a:moveTo>
                    <a:cubicBezTo>
                      <a:pt x="30" y="55"/>
                      <a:pt x="30" y="55"/>
                      <a:pt x="30" y="55"/>
                    </a:cubicBezTo>
                    <a:cubicBezTo>
                      <a:pt x="25" y="46"/>
                      <a:pt x="25" y="46"/>
                      <a:pt x="25" y="46"/>
                    </a:cubicBezTo>
                    <a:cubicBezTo>
                      <a:pt x="23" y="44"/>
                      <a:pt x="23" y="44"/>
                      <a:pt x="23" y="44"/>
                    </a:cubicBezTo>
                    <a:cubicBezTo>
                      <a:pt x="34" y="31"/>
                      <a:pt x="34" y="31"/>
                      <a:pt x="34" y="31"/>
                    </a:cubicBezTo>
                    <a:cubicBezTo>
                      <a:pt x="33" y="41"/>
                      <a:pt x="33" y="50"/>
                      <a:pt x="33"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 name="Freeform 8"/>
              <p:cNvSpPr/>
              <p:nvPr/>
            </p:nvSpPr>
            <p:spPr bwMode="auto">
              <a:xfrm>
                <a:off x="-31750" y="-1498600"/>
                <a:ext cx="90488" cy="109538"/>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2" name="Freeform 9"/>
              <p:cNvSpPr>
                <a:spLocks noEditPoints="1"/>
              </p:cNvSpPr>
              <p:nvPr/>
            </p:nvSpPr>
            <p:spPr bwMode="auto">
              <a:xfrm>
                <a:off x="-38100" y="-1851025"/>
                <a:ext cx="465138" cy="465138"/>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68 w 124"/>
                  <a:gd name="T11" fmla="*/ 112 h 124"/>
                  <a:gd name="T12" fmla="*/ 68 w 124"/>
                  <a:gd name="T13" fmla="*/ 100 h 124"/>
                  <a:gd name="T14" fmla="*/ 62 w 124"/>
                  <a:gd name="T15" fmla="*/ 101 h 124"/>
                  <a:gd name="T16" fmla="*/ 56 w 124"/>
                  <a:gd name="T17" fmla="*/ 100 h 124"/>
                  <a:gd name="T18" fmla="*/ 56 w 124"/>
                  <a:gd name="T19" fmla="*/ 112 h 124"/>
                  <a:gd name="T20" fmla="*/ 12 w 124"/>
                  <a:gd name="T21" fmla="*/ 67 h 124"/>
                  <a:gd name="T22" fmla="*/ 24 w 124"/>
                  <a:gd name="T23" fmla="*/ 67 h 124"/>
                  <a:gd name="T24" fmla="*/ 23 w 124"/>
                  <a:gd name="T25" fmla="*/ 62 h 124"/>
                  <a:gd name="T26" fmla="*/ 24 w 124"/>
                  <a:gd name="T27" fmla="*/ 56 h 124"/>
                  <a:gd name="T28" fmla="*/ 12 w 124"/>
                  <a:gd name="T29" fmla="*/ 56 h 124"/>
                  <a:gd name="T30" fmla="*/ 56 w 124"/>
                  <a:gd name="T31" fmla="*/ 11 h 124"/>
                  <a:gd name="T32" fmla="*/ 56 w 124"/>
                  <a:gd name="T33" fmla="*/ 23 h 124"/>
                  <a:gd name="T34" fmla="*/ 62 w 124"/>
                  <a:gd name="T35" fmla="*/ 23 h 124"/>
                  <a:gd name="T36" fmla="*/ 68 w 124"/>
                  <a:gd name="T37" fmla="*/ 23 h 124"/>
                  <a:gd name="T38" fmla="*/ 68 w 124"/>
                  <a:gd name="T39" fmla="*/ 11 h 124"/>
                  <a:gd name="T40" fmla="*/ 112 w 124"/>
                  <a:gd name="T41" fmla="*/ 56 h 124"/>
                  <a:gd name="T42" fmla="*/ 101 w 124"/>
                  <a:gd name="T43" fmla="*/ 56 h 124"/>
                  <a:gd name="T44" fmla="*/ 101 w 124"/>
                  <a:gd name="T45" fmla="*/ 62 h 124"/>
                  <a:gd name="T46" fmla="*/ 101 w 124"/>
                  <a:gd name="T47" fmla="*/ 67 h 124"/>
                  <a:gd name="T48" fmla="*/ 112 w 124"/>
                  <a:gd name="T49" fmla="*/ 67 h 124"/>
                  <a:gd name="T50" fmla="*/ 68 w 124"/>
                  <a:gd name="T51"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68" y="112"/>
                    </a:moveTo>
                    <a:cubicBezTo>
                      <a:pt x="68" y="100"/>
                      <a:pt x="68" y="100"/>
                      <a:pt x="68" y="100"/>
                    </a:cubicBezTo>
                    <a:cubicBezTo>
                      <a:pt x="66" y="100"/>
                      <a:pt x="64" y="101"/>
                      <a:pt x="62" y="101"/>
                    </a:cubicBezTo>
                    <a:cubicBezTo>
                      <a:pt x="60" y="101"/>
                      <a:pt x="58" y="100"/>
                      <a:pt x="56" y="100"/>
                    </a:cubicBezTo>
                    <a:cubicBezTo>
                      <a:pt x="56" y="112"/>
                      <a:pt x="56" y="112"/>
                      <a:pt x="56" y="112"/>
                    </a:cubicBezTo>
                    <a:cubicBezTo>
                      <a:pt x="33" y="109"/>
                      <a:pt x="15" y="91"/>
                      <a:pt x="12" y="67"/>
                    </a:cubicBezTo>
                    <a:cubicBezTo>
                      <a:pt x="24" y="67"/>
                      <a:pt x="24" y="67"/>
                      <a:pt x="24" y="67"/>
                    </a:cubicBezTo>
                    <a:cubicBezTo>
                      <a:pt x="23" y="66"/>
                      <a:pt x="23" y="64"/>
                      <a:pt x="23" y="62"/>
                    </a:cubicBezTo>
                    <a:cubicBezTo>
                      <a:pt x="23" y="60"/>
                      <a:pt x="23" y="58"/>
                      <a:pt x="24" y="56"/>
                    </a:cubicBezTo>
                    <a:cubicBezTo>
                      <a:pt x="12" y="56"/>
                      <a:pt x="12" y="56"/>
                      <a:pt x="12" y="56"/>
                    </a:cubicBezTo>
                    <a:cubicBezTo>
                      <a:pt x="15" y="33"/>
                      <a:pt x="33" y="14"/>
                      <a:pt x="56" y="11"/>
                    </a:cubicBezTo>
                    <a:cubicBezTo>
                      <a:pt x="56" y="23"/>
                      <a:pt x="56" y="23"/>
                      <a:pt x="56" y="23"/>
                    </a:cubicBezTo>
                    <a:cubicBezTo>
                      <a:pt x="58" y="23"/>
                      <a:pt x="60" y="23"/>
                      <a:pt x="62" y="23"/>
                    </a:cubicBezTo>
                    <a:cubicBezTo>
                      <a:pt x="64" y="23"/>
                      <a:pt x="66" y="23"/>
                      <a:pt x="68" y="23"/>
                    </a:cubicBezTo>
                    <a:cubicBezTo>
                      <a:pt x="68" y="11"/>
                      <a:pt x="68" y="11"/>
                      <a:pt x="68" y="11"/>
                    </a:cubicBezTo>
                    <a:cubicBezTo>
                      <a:pt x="91" y="14"/>
                      <a:pt x="109" y="33"/>
                      <a:pt x="112" y="56"/>
                    </a:cubicBezTo>
                    <a:cubicBezTo>
                      <a:pt x="101" y="56"/>
                      <a:pt x="101" y="56"/>
                      <a:pt x="101" y="56"/>
                    </a:cubicBezTo>
                    <a:cubicBezTo>
                      <a:pt x="101" y="58"/>
                      <a:pt x="101" y="60"/>
                      <a:pt x="101" y="62"/>
                    </a:cubicBezTo>
                    <a:cubicBezTo>
                      <a:pt x="101" y="64"/>
                      <a:pt x="101" y="66"/>
                      <a:pt x="101" y="67"/>
                    </a:cubicBezTo>
                    <a:cubicBezTo>
                      <a:pt x="112" y="67"/>
                      <a:pt x="112" y="67"/>
                      <a:pt x="112" y="67"/>
                    </a:cubicBezTo>
                    <a:cubicBezTo>
                      <a:pt x="109" y="91"/>
                      <a:pt x="91" y="109"/>
                      <a:pt x="68" y="1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3" name="Freeform 10"/>
              <p:cNvSpPr/>
              <p:nvPr/>
            </p:nvSpPr>
            <p:spPr bwMode="auto">
              <a:xfrm>
                <a:off x="100013" y="-1779587"/>
                <a:ext cx="33338" cy="38100"/>
              </a:xfrm>
              <a:custGeom>
                <a:avLst/>
                <a:gdLst>
                  <a:gd name="T0" fmla="*/ 3 w 9"/>
                  <a:gd name="T1" fmla="*/ 10 h 10"/>
                  <a:gd name="T2" fmla="*/ 9 w 9"/>
                  <a:gd name="T3" fmla="*/ 7 h 10"/>
                  <a:gd name="T4" fmla="*/ 6 w 9"/>
                  <a:gd name="T5" fmla="*/ 2 h 10"/>
                  <a:gd name="T6" fmla="*/ 3 w 9"/>
                  <a:gd name="T7" fmla="*/ 0 h 10"/>
                  <a:gd name="T8" fmla="*/ 2 w 9"/>
                  <a:gd name="T9" fmla="*/ 1 h 10"/>
                  <a:gd name="T10" fmla="*/ 0 w 9"/>
                  <a:gd name="T11" fmla="*/ 3 h 10"/>
                  <a:gd name="T12" fmla="*/ 1 w 9"/>
                  <a:gd name="T13" fmla="*/ 5 h 10"/>
                  <a:gd name="T14" fmla="*/ 3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10"/>
                    </a:moveTo>
                    <a:cubicBezTo>
                      <a:pt x="5" y="9"/>
                      <a:pt x="7" y="8"/>
                      <a:pt x="9" y="7"/>
                    </a:cubicBezTo>
                    <a:cubicBezTo>
                      <a:pt x="6" y="2"/>
                      <a:pt x="6" y="2"/>
                      <a:pt x="6" y="2"/>
                    </a:cubicBezTo>
                    <a:cubicBezTo>
                      <a:pt x="5" y="1"/>
                      <a:pt x="4" y="0"/>
                      <a:pt x="3" y="0"/>
                    </a:cubicBezTo>
                    <a:cubicBezTo>
                      <a:pt x="3" y="0"/>
                      <a:pt x="2" y="1"/>
                      <a:pt x="2" y="1"/>
                    </a:cubicBezTo>
                    <a:cubicBezTo>
                      <a:pt x="1" y="1"/>
                      <a:pt x="0" y="2"/>
                      <a:pt x="0" y="3"/>
                    </a:cubicBezTo>
                    <a:cubicBezTo>
                      <a:pt x="0" y="3"/>
                      <a:pt x="0" y="4"/>
                      <a:pt x="1" y="5"/>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4" name="Freeform 11"/>
              <p:cNvSpPr/>
              <p:nvPr/>
            </p:nvSpPr>
            <p:spPr bwMode="auto">
              <a:xfrm>
                <a:off x="254000" y="-1779587"/>
                <a:ext cx="33338" cy="38100"/>
              </a:xfrm>
              <a:custGeom>
                <a:avLst/>
                <a:gdLst>
                  <a:gd name="T0" fmla="*/ 7 w 9"/>
                  <a:gd name="T1" fmla="*/ 1 h 10"/>
                  <a:gd name="T2" fmla="*/ 6 w 9"/>
                  <a:gd name="T3" fmla="*/ 0 h 10"/>
                  <a:gd name="T4" fmla="*/ 3 w 9"/>
                  <a:gd name="T5" fmla="*/ 2 h 10"/>
                  <a:gd name="T6" fmla="*/ 0 w 9"/>
                  <a:gd name="T7" fmla="*/ 7 h 10"/>
                  <a:gd name="T8" fmla="*/ 6 w 9"/>
                  <a:gd name="T9" fmla="*/ 10 h 10"/>
                  <a:gd name="T10" fmla="*/ 9 w 9"/>
                  <a:gd name="T11" fmla="*/ 5 h 10"/>
                  <a:gd name="T12" fmla="*/ 7 w 9"/>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7" y="1"/>
                    </a:moveTo>
                    <a:cubicBezTo>
                      <a:pt x="7" y="1"/>
                      <a:pt x="7" y="0"/>
                      <a:pt x="6" y="0"/>
                    </a:cubicBezTo>
                    <a:cubicBezTo>
                      <a:pt x="5" y="0"/>
                      <a:pt x="4" y="1"/>
                      <a:pt x="3" y="2"/>
                    </a:cubicBezTo>
                    <a:cubicBezTo>
                      <a:pt x="0" y="7"/>
                      <a:pt x="0" y="7"/>
                      <a:pt x="0" y="7"/>
                    </a:cubicBezTo>
                    <a:cubicBezTo>
                      <a:pt x="2" y="8"/>
                      <a:pt x="4" y="9"/>
                      <a:pt x="6" y="10"/>
                    </a:cubicBezTo>
                    <a:cubicBezTo>
                      <a:pt x="9" y="5"/>
                      <a:pt x="9" y="5"/>
                      <a:pt x="9" y="5"/>
                    </a:cubicBezTo>
                    <a:cubicBezTo>
                      <a:pt x="9" y="3"/>
                      <a:pt x="9" y="2"/>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5" name="Freeform 12"/>
              <p:cNvSpPr/>
              <p:nvPr/>
            </p:nvSpPr>
            <p:spPr bwMode="auto">
              <a:xfrm>
                <a:off x="314325" y="-1716087"/>
                <a:ext cx="33338" cy="30163"/>
              </a:xfrm>
              <a:custGeom>
                <a:avLst/>
                <a:gdLst>
                  <a:gd name="T0" fmla="*/ 8 w 9"/>
                  <a:gd name="T1" fmla="*/ 6 h 8"/>
                  <a:gd name="T2" fmla="*/ 9 w 9"/>
                  <a:gd name="T3" fmla="*/ 4 h 8"/>
                  <a:gd name="T4" fmla="*/ 9 w 9"/>
                  <a:gd name="T5" fmla="*/ 1 h 8"/>
                  <a:gd name="T6" fmla="*/ 6 w 9"/>
                  <a:gd name="T7" fmla="*/ 0 h 8"/>
                  <a:gd name="T8" fmla="*/ 5 w 9"/>
                  <a:gd name="T9" fmla="*/ 0 h 8"/>
                  <a:gd name="T10" fmla="*/ 0 w 9"/>
                  <a:gd name="T11" fmla="*/ 3 h 8"/>
                  <a:gd name="T12" fmla="*/ 3 w 9"/>
                  <a:gd name="T13" fmla="*/ 8 h 8"/>
                  <a:gd name="T14" fmla="*/ 8 w 9"/>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8" y="6"/>
                    </a:moveTo>
                    <a:cubicBezTo>
                      <a:pt x="8" y="5"/>
                      <a:pt x="9" y="5"/>
                      <a:pt x="9" y="4"/>
                    </a:cubicBezTo>
                    <a:cubicBezTo>
                      <a:pt x="9" y="3"/>
                      <a:pt x="9" y="2"/>
                      <a:pt x="9" y="1"/>
                    </a:cubicBezTo>
                    <a:cubicBezTo>
                      <a:pt x="8" y="1"/>
                      <a:pt x="7" y="0"/>
                      <a:pt x="6" y="0"/>
                    </a:cubicBezTo>
                    <a:cubicBezTo>
                      <a:pt x="6" y="0"/>
                      <a:pt x="5" y="0"/>
                      <a:pt x="5" y="0"/>
                    </a:cubicBezTo>
                    <a:cubicBezTo>
                      <a:pt x="0" y="3"/>
                      <a:pt x="0" y="3"/>
                      <a:pt x="0" y="3"/>
                    </a:cubicBezTo>
                    <a:cubicBezTo>
                      <a:pt x="1" y="5"/>
                      <a:pt x="2" y="7"/>
                      <a:pt x="3" y="8"/>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6" name="Freeform 13"/>
              <p:cNvSpPr/>
              <p:nvPr/>
            </p:nvSpPr>
            <p:spPr bwMode="auto">
              <a:xfrm>
                <a:off x="39688" y="-1716087"/>
                <a:ext cx="33338" cy="30163"/>
              </a:xfrm>
              <a:custGeom>
                <a:avLst/>
                <a:gdLst>
                  <a:gd name="T0" fmla="*/ 3 w 9"/>
                  <a:gd name="T1" fmla="*/ 0 h 8"/>
                  <a:gd name="T2" fmla="*/ 0 w 9"/>
                  <a:gd name="T3" fmla="*/ 1 h 8"/>
                  <a:gd name="T4" fmla="*/ 0 w 9"/>
                  <a:gd name="T5" fmla="*/ 4 h 8"/>
                  <a:gd name="T6" fmla="*/ 1 w 9"/>
                  <a:gd name="T7" fmla="*/ 6 h 8"/>
                  <a:gd name="T8" fmla="*/ 6 w 9"/>
                  <a:gd name="T9" fmla="*/ 8 h 8"/>
                  <a:gd name="T10" fmla="*/ 9 w 9"/>
                  <a:gd name="T11" fmla="*/ 3 h 8"/>
                  <a:gd name="T12" fmla="*/ 4 w 9"/>
                  <a:gd name="T13" fmla="*/ 0 h 8"/>
                  <a:gd name="T14" fmla="*/ 3 w 9"/>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3" y="0"/>
                    </a:moveTo>
                    <a:cubicBezTo>
                      <a:pt x="2" y="0"/>
                      <a:pt x="1" y="1"/>
                      <a:pt x="0" y="1"/>
                    </a:cubicBezTo>
                    <a:cubicBezTo>
                      <a:pt x="0" y="2"/>
                      <a:pt x="0" y="3"/>
                      <a:pt x="0" y="4"/>
                    </a:cubicBezTo>
                    <a:cubicBezTo>
                      <a:pt x="0" y="5"/>
                      <a:pt x="1" y="5"/>
                      <a:pt x="1" y="6"/>
                    </a:cubicBezTo>
                    <a:cubicBezTo>
                      <a:pt x="6" y="8"/>
                      <a:pt x="6" y="8"/>
                      <a:pt x="6" y="8"/>
                    </a:cubicBezTo>
                    <a:cubicBezTo>
                      <a:pt x="7" y="7"/>
                      <a:pt x="8" y="5"/>
                      <a:pt x="9" y="3"/>
                    </a:cubicBezTo>
                    <a:cubicBezTo>
                      <a:pt x="4" y="0"/>
                      <a:pt x="4" y="0"/>
                      <a:pt x="4" y="0"/>
                    </a:cubicBezTo>
                    <a:cubicBezTo>
                      <a:pt x="4" y="0"/>
                      <a:pt x="3"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7" name="Freeform 14"/>
              <p:cNvSpPr/>
              <p:nvPr/>
            </p:nvSpPr>
            <p:spPr bwMode="auto">
              <a:xfrm>
                <a:off x="314325" y="-1554162"/>
                <a:ext cx="33338" cy="30163"/>
              </a:xfrm>
              <a:custGeom>
                <a:avLst/>
                <a:gdLst>
                  <a:gd name="T0" fmla="*/ 0 w 9"/>
                  <a:gd name="T1" fmla="*/ 5 h 8"/>
                  <a:gd name="T2" fmla="*/ 5 w 9"/>
                  <a:gd name="T3" fmla="*/ 8 h 8"/>
                  <a:gd name="T4" fmla="*/ 6 w 9"/>
                  <a:gd name="T5" fmla="*/ 8 h 8"/>
                  <a:gd name="T6" fmla="*/ 9 w 9"/>
                  <a:gd name="T7" fmla="*/ 7 h 8"/>
                  <a:gd name="T8" fmla="*/ 9 w 9"/>
                  <a:gd name="T9" fmla="*/ 5 h 8"/>
                  <a:gd name="T10" fmla="*/ 8 w 9"/>
                  <a:gd name="T11" fmla="*/ 3 h 8"/>
                  <a:gd name="T12" fmla="*/ 3 w 9"/>
                  <a:gd name="T13" fmla="*/ 0 h 8"/>
                  <a:gd name="T14" fmla="*/ 0 w 9"/>
                  <a:gd name="T15" fmla="*/ 5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5"/>
                    </a:moveTo>
                    <a:cubicBezTo>
                      <a:pt x="5" y="8"/>
                      <a:pt x="5" y="8"/>
                      <a:pt x="5" y="8"/>
                    </a:cubicBezTo>
                    <a:cubicBezTo>
                      <a:pt x="5" y="8"/>
                      <a:pt x="6" y="8"/>
                      <a:pt x="6" y="8"/>
                    </a:cubicBezTo>
                    <a:cubicBezTo>
                      <a:pt x="7" y="8"/>
                      <a:pt x="8" y="8"/>
                      <a:pt x="9" y="7"/>
                    </a:cubicBezTo>
                    <a:cubicBezTo>
                      <a:pt x="9" y="6"/>
                      <a:pt x="9" y="5"/>
                      <a:pt x="9" y="5"/>
                    </a:cubicBezTo>
                    <a:cubicBezTo>
                      <a:pt x="9" y="4"/>
                      <a:pt x="8" y="3"/>
                      <a:pt x="8" y="3"/>
                    </a:cubicBezTo>
                    <a:cubicBezTo>
                      <a:pt x="3" y="0"/>
                      <a:pt x="3" y="0"/>
                      <a:pt x="3" y="0"/>
                    </a:cubicBezTo>
                    <a:cubicBezTo>
                      <a:pt x="2" y="2"/>
                      <a:pt x="1" y="3"/>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8" name="Freeform 15"/>
              <p:cNvSpPr/>
              <p:nvPr/>
            </p:nvSpPr>
            <p:spPr bwMode="auto">
              <a:xfrm>
                <a:off x="39688" y="-1554162"/>
                <a:ext cx="33338" cy="30163"/>
              </a:xfrm>
              <a:custGeom>
                <a:avLst/>
                <a:gdLst>
                  <a:gd name="T0" fmla="*/ 1 w 9"/>
                  <a:gd name="T1" fmla="*/ 3 h 8"/>
                  <a:gd name="T2" fmla="*/ 0 w 9"/>
                  <a:gd name="T3" fmla="*/ 5 h 8"/>
                  <a:gd name="T4" fmla="*/ 0 w 9"/>
                  <a:gd name="T5" fmla="*/ 7 h 8"/>
                  <a:gd name="T6" fmla="*/ 3 w 9"/>
                  <a:gd name="T7" fmla="*/ 8 h 8"/>
                  <a:gd name="T8" fmla="*/ 4 w 9"/>
                  <a:gd name="T9" fmla="*/ 8 h 8"/>
                  <a:gd name="T10" fmla="*/ 9 w 9"/>
                  <a:gd name="T11" fmla="*/ 5 h 8"/>
                  <a:gd name="T12" fmla="*/ 6 w 9"/>
                  <a:gd name="T13" fmla="*/ 0 h 8"/>
                  <a:gd name="T14" fmla="*/ 1 w 9"/>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1" y="3"/>
                    </a:moveTo>
                    <a:cubicBezTo>
                      <a:pt x="1" y="3"/>
                      <a:pt x="0" y="4"/>
                      <a:pt x="0" y="5"/>
                    </a:cubicBezTo>
                    <a:cubicBezTo>
                      <a:pt x="0" y="5"/>
                      <a:pt x="0" y="6"/>
                      <a:pt x="0" y="7"/>
                    </a:cubicBezTo>
                    <a:cubicBezTo>
                      <a:pt x="1" y="8"/>
                      <a:pt x="2" y="8"/>
                      <a:pt x="3" y="8"/>
                    </a:cubicBezTo>
                    <a:cubicBezTo>
                      <a:pt x="3" y="8"/>
                      <a:pt x="4" y="8"/>
                      <a:pt x="4" y="8"/>
                    </a:cubicBezTo>
                    <a:cubicBezTo>
                      <a:pt x="9" y="5"/>
                      <a:pt x="9" y="5"/>
                      <a:pt x="9" y="5"/>
                    </a:cubicBezTo>
                    <a:cubicBezTo>
                      <a:pt x="8" y="3"/>
                      <a:pt x="7" y="2"/>
                      <a:pt x="6"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9" name="Freeform 16"/>
              <p:cNvSpPr/>
              <p:nvPr/>
            </p:nvSpPr>
            <p:spPr bwMode="auto">
              <a:xfrm>
                <a:off x="254000" y="-1498600"/>
                <a:ext cx="33338" cy="38100"/>
              </a:xfrm>
              <a:custGeom>
                <a:avLst/>
                <a:gdLst>
                  <a:gd name="T0" fmla="*/ 6 w 9"/>
                  <a:gd name="T1" fmla="*/ 0 h 10"/>
                  <a:gd name="T2" fmla="*/ 0 w 9"/>
                  <a:gd name="T3" fmla="*/ 3 h 10"/>
                  <a:gd name="T4" fmla="*/ 3 w 9"/>
                  <a:gd name="T5" fmla="*/ 8 h 10"/>
                  <a:gd name="T6" fmla="*/ 6 w 9"/>
                  <a:gd name="T7" fmla="*/ 10 h 10"/>
                  <a:gd name="T8" fmla="*/ 7 w 9"/>
                  <a:gd name="T9" fmla="*/ 9 h 10"/>
                  <a:gd name="T10" fmla="*/ 9 w 9"/>
                  <a:gd name="T11" fmla="*/ 5 h 10"/>
                  <a:gd name="T12" fmla="*/ 6 w 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0"/>
                    </a:moveTo>
                    <a:cubicBezTo>
                      <a:pt x="4" y="1"/>
                      <a:pt x="2" y="2"/>
                      <a:pt x="0" y="3"/>
                    </a:cubicBezTo>
                    <a:cubicBezTo>
                      <a:pt x="3" y="8"/>
                      <a:pt x="3" y="8"/>
                      <a:pt x="3" y="8"/>
                    </a:cubicBezTo>
                    <a:cubicBezTo>
                      <a:pt x="4" y="9"/>
                      <a:pt x="5" y="10"/>
                      <a:pt x="6" y="10"/>
                    </a:cubicBezTo>
                    <a:cubicBezTo>
                      <a:pt x="7" y="10"/>
                      <a:pt x="7" y="10"/>
                      <a:pt x="7" y="9"/>
                    </a:cubicBezTo>
                    <a:cubicBezTo>
                      <a:pt x="9" y="9"/>
                      <a:pt x="9" y="7"/>
                      <a:pt x="9" y="5"/>
                    </a:cubicBez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 name="Freeform 17"/>
              <p:cNvSpPr/>
              <p:nvPr/>
            </p:nvSpPr>
            <p:spPr bwMode="auto">
              <a:xfrm>
                <a:off x="100013" y="-1498600"/>
                <a:ext cx="33338" cy="38100"/>
              </a:xfrm>
              <a:custGeom>
                <a:avLst/>
                <a:gdLst>
                  <a:gd name="T0" fmla="*/ 1 w 9"/>
                  <a:gd name="T1" fmla="*/ 5 h 10"/>
                  <a:gd name="T2" fmla="*/ 0 w 9"/>
                  <a:gd name="T3" fmla="*/ 8 h 10"/>
                  <a:gd name="T4" fmla="*/ 2 w 9"/>
                  <a:gd name="T5" fmla="*/ 9 h 10"/>
                  <a:gd name="T6" fmla="*/ 3 w 9"/>
                  <a:gd name="T7" fmla="*/ 10 h 10"/>
                  <a:gd name="T8" fmla="*/ 6 w 9"/>
                  <a:gd name="T9" fmla="*/ 8 h 10"/>
                  <a:gd name="T10" fmla="*/ 9 w 9"/>
                  <a:gd name="T11" fmla="*/ 3 h 10"/>
                  <a:gd name="T12" fmla="*/ 3 w 9"/>
                  <a:gd name="T13" fmla="*/ 0 h 10"/>
                  <a:gd name="T14" fmla="*/ 1 w 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1" y="5"/>
                    </a:moveTo>
                    <a:cubicBezTo>
                      <a:pt x="0" y="6"/>
                      <a:pt x="0" y="7"/>
                      <a:pt x="0" y="8"/>
                    </a:cubicBezTo>
                    <a:cubicBezTo>
                      <a:pt x="0" y="8"/>
                      <a:pt x="1" y="9"/>
                      <a:pt x="2" y="9"/>
                    </a:cubicBezTo>
                    <a:cubicBezTo>
                      <a:pt x="2" y="10"/>
                      <a:pt x="3" y="10"/>
                      <a:pt x="3" y="10"/>
                    </a:cubicBezTo>
                    <a:cubicBezTo>
                      <a:pt x="4" y="10"/>
                      <a:pt x="5" y="9"/>
                      <a:pt x="6" y="8"/>
                    </a:cubicBezTo>
                    <a:cubicBezTo>
                      <a:pt x="9" y="3"/>
                      <a:pt x="9" y="3"/>
                      <a:pt x="9" y="3"/>
                    </a:cubicBezTo>
                    <a:cubicBezTo>
                      <a:pt x="7" y="2"/>
                      <a:pt x="5" y="1"/>
                      <a:pt x="3" y="0"/>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 name="Oval 18"/>
              <p:cNvSpPr>
                <a:spLocks noChangeArrowheads="1"/>
              </p:cNvSpPr>
              <p:nvPr/>
            </p:nvSpPr>
            <p:spPr bwMode="auto">
              <a:xfrm>
                <a:off x="174625" y="-1636712"/>
                <a:ext cx="33338"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 name="Freeform 19"/>
              <p:cNvSpPr/>
              <p:nvPr/>
            </p:nvSpPr>
            <p:spPr bwMode="auto">
              <a:xfrm>
                <a:off x="125413" y="-1733550"/>
                <a:ext cx="82550" cy="96838"/>
              </a:xfrm>
              <a:custGeom>
                <a:avLst/>
                <a:gdLst>
                  <a:gd name="T0" fmla="*/ 22 w 22"/>
                  <a:gd name="T1" fmla="*/ 25 h 26"/>
                  <a:gd name="T2" fmla="*/ 21 w 22"/>
                  <a:gd name="T3" fmla="*/ 7 h 26"/>
                  <a:gd name="T4" fmla="*/ 18 w 22"/>
                  <a:gd name="T5" fmla="*/ 3 h 26"/>
                  <a:gd name="T6" fmla="*/ 14 w 22"/>
                  <a:gd name="T7" fmla="*/ 7 h 26"/>
                  <a:gd name="T8" fmla="*/ 14 w 22"/>
                  <a:gd name="T9" fmla="*/ 17 h 26"/>
                  <a:gd name="T10" fmla="*/ 5 w 22"/>
                  <a:gd name="T11" fmla="*/ 1 h 26"/>
                  <a:gd name="T12" fmla="*/ 2 w 22"/>
                  <a:gd name="T13" fmla="*/ 1 h 26"/>
                  <a:gd name="T14" fmla="*/ 1 w 22"/>
                  <a:gd name="T15" fmla="*/ 4 h 26"/>
                  <a:gd name="T16" fmla="*/ 13 w 22"/>
                  <a:gd name="T17" fmla="*/ 26 h 26"/>
                  <a:gd name="T18" fmla="*/ 18 w 22"/>
                  <a:gd name="T19" fmla="*/ 24 h 26"/>
                  <a:gd name="T20" fmla="*/ 22 w 22"/>
                  <a:gd name="T2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6">
                    <a:moveTo>
                      <a:pt x="22" y="25"/>
                    </a:moveTo>
                    <a:cubicBezTo>
                      <a:pt x="21" y="7"/>
                      <a:pt x="21" y="7"/>
                      <a:pt x="21" y="7"/>
                    </a:cubicBezTo>
                    <a:cubicBezTo>
                      <a:pt x="21" y="5"/>
                      <a:pt x="20" y="3"/>
                      <a:pt x="18" y="3"/>
                    </a:cubicBezTo>
                    <a:cubicBezTo>
                      <a:pt x="15" y="3"/>
                      <a:pt x="14" y="5"/>
                      <a:pt x="14" y="7"/>
                    </a:cubicBezTo>
                    <a:cubicBezTo>
                      <a:pt x="14" y="17"/>
                      <a:pt x="14" y="17"/>
                      <a:pt x="14" y="17"/>
                    </a:cubicBezTo>
                    <a:cubicBezTo>
                      <a:pt x="5" y="1"/>
                      <a:pt x="5" y="1"/>
                      <a:pt x="5" y="1"/>
                    </a:cubicBezTo>
                    <a:cubicBezTo>
                      <a:pt x="4" y="0"/>
                      <a:pt x="3" y="0"/>
                      <a:pt x="2" y="1"/>
                    </a:cubicBezTo>
                    <a:cubicBezTo>
                      <a:pt x="1" y="1"/>
                      <a:pt x="0" y="3"/>
                      <a:pt x="1" y="4"/>
                    </a:cubicBezTo>
                    <a:cubicBezTo>
                      <a:pt x="13" y="26"/>
                      <a:pt x="13" y="26"/>
                      <a:pt x="13" y="26"/>
                    </a:cubicBezTo>
                    <a:cubicBezTo>
                      <a:pt x="14" y="24"/>
                      <a:pt x="16" y="24"/>
                      <a:pt x="18" y="24"/>
                    </a:cubicBezTo>
                    <a:cubicBezTo>
                      <a:pt x="19" y="24"/>
                      <a:pt x="21" y="24"/>
                      <a:pt x="22"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13" name="组合 12"/>
            <p:cNvGrpSpPr/>
            <p:nvPr/>
          </p:nvGrpSpPr>
          <p:grpSpPr>
            <a:xfrm>
              <a:off x="1853507" y="3978410"/>
              <a:ext cx="514719" cy="356117"/>
              <a:chOff x="-5087938" y="1543050"/>
              <a:chExt cx="839788" cy="581025"/>
            </a:xfrm>
          </p:grpSpPr>
          <p:sp>
            <p:nvSpPr>
              <p:cNvPr id="15" name="Freeform 24"/>
              <p:cNvSpPr/>
              <p:nvPr/>
            </p:nvSpPr>
            <p:spPr bwMode="auto">
              <a:xfrm>
                <a:off x="-4859338" y="1831975"/>
                <a:ext cx="509588" cy="292100"/>
              </a:xfrm>
              <a:custGeom>
                <a:avLst/>
                <a:gdLst>
                  <a:gd name="T0" fmla="*/ 101 w 136"/>
                  <a:gd name="T1" fmla="*/ 0 h 78"/>
                  <a:gd name="T2" fmla="*/ 0 w 136"/>
                  <a:gd name="T3" fmla="*/ 75 h 78"/>
                  <a:gd name="T4" fmla="*/ 10 w 136"/>
                  <a:gd name="T5" fmla="*/ 76 h 78"/>
                  <a:gd name="T6" fmla="*/ 136 w 136"/>
                  <a:gd name="T7" fmla="*/ 0 h 78"/>
                  <a:gd name="T8" fmla="*/ 101 w 136"/>
                  <a:gd name="T9" fmla="*/ 0 h 78"/>
                  <a:gd name="T10" fmla="*/ 101 w 136"/>
                  <a:gd name="T11" fmla="*/ 0 h 78"/>
                </a:gdLst>
                <a:ahLst/>
                <a:cxnLst>
                  <a:cxn ang="0">
                    <a:pos x="T0" y="T1"/>
                  </a:cxn>
                  <a:cxn ang="0">
                    <a:pos x="T2" y="T3"/>
                  </a:cxn>
                  <a:cxn ang="0">
                    <a:pos x="T4" y="T5"/>
                  </a:cxn>
                  <a:cxn ang="0">
                    <a:pos x="T6" y="T7"/>
                  </a:cxn>
                  <a:cxn ang="0">
                    <a:pos x="T8" y="T9"/>
                  </a:cxn>
                  <a:cxn ang="0">
                    <a:pos x="T10" y="T11"/>
                  </a:cxn>
                </a:cxnLst>
                <a:rect l="0" t="0" r="r" b="b"/>
                <a:pathLst>
                  <a:path w="136" h="78">
                    <a:moveTo>
                      <a:pt x="101" y="0"/>
                    </a:moveTo>
                    <a:cubicBezTo>
                      <a:pt x="81" y="38"/>
                      <a:pt x="49" y="64"/>
                      <a:pt x="0" y="75"/>
                    </a:cubicBezTo>
                    <a:cubicBezTo>
                      <a:pt x="3" y="76"/>
                      <a:pt x="7" y="76"/>
                      <a:pt x="10" y="76"/>
                    </a:cubicBezTo>
                    <a:cubicBezTo>
                      <a:pt x="65" y="78"/>
                      <a:pt x="114" y="47"/>
                      <a:pt x="136" y="0"/>
                    </a:cubicBezTo>
                    <a:cubicBezTo>
                      <a:pt x="101" y="0"/>
                      <a:pt x="101" y="0"/>
                      <a:pt x="101" y="0"/>
                    </a:cubicBezTo>
                    <a:cubicBezTo>
                      <a:pt x="101" y="0"/>
                      <a:pt x="101" y="0"/>
                      <a:pt x="10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6" name="Freeform 25"/>
              <p:cNvSpPr/>
              <p:nvPr/>
            </p:nvSpPr>
            <p:spPr bwMode="auto">
              <a:xfrm>
                <a:off x="-4937125" y="1543050"/>
                <a:ext cx="85725" cy="104775"/>
              </a:xfrm>
              <a:custGeom>
                <a:avLst/>
                <a:gdLst>
                  <a:gd name="T0" fmla="*/ 10 w 23"/>
                  <a:gd name="T1" fmla="*/ 28 h 28"/>
                  <a:gd name="T2" fmla="*/ 23 w 23"/>
                  <a:gd name="T3" fmla="*/ 15 h 28"/>
                  <a:gd name="T4" fmla="*/ 13 w 23"/>
                  <a:gd name="T5" fmla="*/ 1 h 28"/>
                  <a:gd name="T6" fmla="*/ 1 w 23"/>
                  <a:gd name="T7" fmla="*/ 13 h 28"/>
                  <a:gd name="T8" fmla="*/ 10 w 23"/>
                  <a:gd name="T9" fmla="*/ 28 h 28"/>
                </a:gdLst>
                <a:ahLst/>
                <a:cxnLst>
                  <a:cxn ang="0">
                    <a:pos x="T0" y="T1"/>
                  </a:cxn>
                  <a:cxn ang="0">
                    <a:pos x="T2" y="T3"/>
                  </a:cxn>
                  <a:cxn ang="0">
                    <a:pos x="T4" y="T5"/>
                  </a:cxn>
                  <a:cxn ang="0">
                    <a:pos x="T6" y="T7"/>
                  </a:cxn>
                  <a:cxn ang="0">
                    <a:pos x="T8" y="T9"/>
                  </a:cxn>
                </a:cxnLst>
                <a:rect l="0" t="0" r="r" b="b"/>
                <a:pathLst>
                  <a:path w="23" h="28">
                    <a:moveTo>
                      <a:pt x="10" y="28"/>
                    </a:moveTo>
                    <a:cubicBezTo>
                      <a:pt x="16" y="28"/>
                      <a:pt x="22" y="23"/>
                      <a:pt x="23" y="15"/>
                    </a:cubicBezTo>
                    <a:cubicBezTo>
                      <a:pt x="23" y="8"/>
                      <a:pt x="19" y="1"/>
                      <a:pt x="13" y="1"/>
                    </a:cubicBezTo>
                    <a:cubicBezTo>
                      <a:pt x="7" y="0"/>
                      <a:pt x="2" y="6"/>
                      <a:pt x="1" y="13"/>
                    </a:cubicBezTo>
                    <a:cubicBezTo>
                      <a:pt x="0" y="20"/>
                      <a:pt x="4" y="27"/>
                      <a:pt x="10"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 name="Freeform 26"/>
              <p:cNvSpPr/>
              <p:nvPr/>
            </p:nvSpPr>
            <p:spPr bwMode="auto">
              <a:xfrm>
                <a:off x="-4495800" y="1562100"/>
                <a:ext cx="247650" cy="201613"/>
              </a:xfrm>
              <a:custGeom>
                <a:avLst/>
                <a:gdLst>
                  <a:gd name="T0" fmla="*/ 12 w 66"/>
                  <a:gd name="T1" fmla="*/ 54 h 54"/>
                  <a:gd name="T2" fmla="*/ 46 w 66"/>
                  <a:gd name="T3" fmla="*/ 54 h 54"/>
                  <a:gd name="T4" fmla="*/ 49 w 66"/>
                  <a:gd name="T5" fmla="*/ 42 h 54"/>
                  <a:gd name="T6" fmla="*/ 66 w 66"/>
                  <a:gd name="T7" fmla="*/ 42 h 54"/>
                  <a:gd name="T8" fmla="*/ 33 w 66"/>
                  <a:gd name="T9" fmla="*/ 0 h 54"/>
                  <a:gd name="T10" fmla="*/ 0 w 66"/>
                  <a:gd name="T11" fmla="*/ 42 h 54"/>
                  <a:gd name="T12" fmla="*/ 17 w 66"/>
                  <a:gd name="T13" fmla="*/ 42 h 54"/>
                  <a:gd name="T14" fmla="*/ 12 w 66"/>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54">
                    <a:moveTo>
                      <a:pt x="12" y="54"/>
                    </a:moveTo>
                    <a:cubicBezTo>
                      <a:pt x="46" y="54"/>
                      <a:pt x="46" y="54"/>
                      <a:pt x="46" y="54"/>
                    </a:cubicBezTo>
                    <a:cubicBezTo>
                      <a:pt x="48" y="50"/>
                      <a:pt x="49" y="46"/>
                      <a:pt x="49" y="42"/>
                    </a:cubicBezTo>
                    <a:cubicBezTo>
                      <a:pt x="66" y="42"/>
                      <a:pt x="66" y="42"/>
                      <a:pt x="66" y="42"/>
                    </a:cubicBezTo>
                    <a:cubicBezTo>
                      <a:pt x="33" y="0"/>
                      <a:pt x="33" y="0"/>
                      <a:pt x="33" y="0"/>
                    </a:cubicBezTo>
                    <a:cubicBezTo>
                      <a:pt x="0" y="42"/>
                      <a:pt x="0" y="42"/>
                      <a:pt x="0" y="42"/>
                    </a:cubicBezTo>
                    <a:cubicBezTo>
                      <a:pt x="17" y="42"/>
                      <a:pt x="17" y="42"/>
                      <a:pt x="17" y="42"/>
                    </a:cubicBezTo>
                    <a:cubicBezTo>
                      <a:pt x="15" y="46"/>
                      <a:pt x="14" y="50"/>
                      <a:pt x="12" y="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 name="Freeform 27"/>
              <p:cNvSpPr>
                <a:spLocks noEditPoints="1"/>
              </p:cNvSpPr>
              <p:nvPr/>
            </p:nvSpPr>
            <p:spPr bwMode="auto">
              <a:xfrm>
                <a:off x="-5087938" y="1651000"/>
                <a:ext cx="792163" cy="439738"/>
              </a:xfrm>
              <a:custGeom>
                <a:avLst/>
                <a:gdLst>
                  <a:gd name="T0" fmla="*/ 164 w 211"/>
                  <a:gd name="T1" fmla="*/ 32 h 117"/>
                  <a:gd name="T2" fmla="*/ 160 w 211"/>
                  <a:gd name="T3" fmla="*/ 37 h 117"/>
                  <a:gd name="T4" fmla="*/ 90 w 211"/>
                  <a:gd name="T5" fmla="*/ 33 h 117"/>
                  <a:gd name="T6" fmla="*/ 57 w 211"/>
                  <a:gd name="T7" fmla="*/ 6 h 117"/>
                  <a:gd name="T8" fmla="*/ 56 w 211"/>
                  <a:gd name="T9" fmla="*/ 13 h 117"/>
                  <a:gd name="T10" fmla="*/ 51 w 211"/>
                  <a:gd name="T11" fmla="*/ 6 h 117"/>
                  <a:gd name="T12" fmla="*/ 51 w 211"/>
                  <a:gd name="T13" fmla="*/ 0 h 117"/>
                  <a:gd name="T14" fmla="*/ 47 w 211"/>
                  <a:gd name="T15" fmla="*/ 5 h 117"/>
                  <a:gd name="T16" fmla="*/ 47 w 211"/>
                  <a:gd name="T17" fmla="*/ 28 h 117"/>
                  <a:gd name="T18" fmla="*/ 45 w 211"/>
                  <a:gd name="T19" fmla="*/ 8 h 117"/>
                  <a:gd name="T20" fmla="*/ 44 w 211"/>
                  <a:gd name="T21" fmla="*/ 1 h 117"/>
                  <a:gd name="T22" fmla="*/ 34 w 211"/>
                  <a:gd name="T23" fmla="*/ 1 h 117"/>
                  <a:gd name="T24" fmla="*/ 17 w 211"/>
                  <a:gd name="T25" fmla="*/ 14 h 117"/>
                  <a:gd name="T26" fmla="*/ 9 w 211"/>
                  <a:gd name="T27" fmla="*/ 21 h 117"/>
                  <a:gd name="T28" fmla="*/ 8 w 211"/>
                  <a:gd name="T29" fmla="*/ 22 h 117"/>
                  <a:gd name="T30" fmla="*/ 8 w 211"/>
                  <a:gd name="T31" fmla="*/ 22 h 117"/>
                  <a:gd name="T32" fmla="*/ 11 w 211"/>
                  <a:gd name="T33" fmla="*/ 34 h 117"/>
                  <a:gd name="T34" fmla="*/ 11 w 211"/>
                  <a:gd name="T35" fmla="*/ 34 h 117"/>
                  <a:gd name="T36" fmla="*/ 19 w 211"/>
                  <a:gd name="T37" fmla="*/ 37 h 117"/>
                  <a:gd name="T38" fmla="*/ 8 w 211"/>
                  <a:gd name="T39" fmla="*/ 72 h 117"/>
                  <a:gd name="T40" fmla="*/ 10 w 211"/>
                  <a:gd name="T41" fmla="*/ 101 h 117"/>
                  <a:gd name="T42" fmla="*/ 2 w 211"/>
                  <a:gd name="T43" fmla="*/ 110 h 117"/>
                  <a:gd name="T44" fmla="*/ 8 w 211"/>
                  <a:gd name="T45" fmla="*/ 115 h 117"/>
                  <a:gd name="T46" fmla="*/ 16 w 211"/>
                  <a:gd name="T47" fmla="*/ 109 h 117"/>
                  <a:gd name="T48" fmla="*/ 39 w 211"/>
                  <a:gd name="T49" fmla="*/ 111 h 117"/>
                  <a:gd name="T50" fmla="*/ 20 w 211"/>
                  <a:gd name="T51" fmla="*/ 100 h 117"/>
                  <a:gd name="T52" fmla="*/ 16 w 211"/>
                  <a:gd name="T53" fmla="*/ 67 h 117"/>
                  <a:gd name="T54" fmla="*/ 25 w 211"/>
                  <a:gd name="T55" fmla="*/ 45 h 117"/>
                  <a:gd name="T56" fmla="*/ 24 w 211"/>
                  <a:gd name="T57" fmla="*/ 59 h 117"/>
                  <a:gd name="T58" fmla="*/ 53 w 211"/>
                  <a:gd name="T59" fmla="*/ 117 h 117"/>
                  <a:gd name="T60" fmla="*/ 51 w 211"/>
                  <a:gd name="T61" fmla="*/ 65 h 117"/>
                  <a:gd name="T62" fmla="*/ 82 w 211"/>
                  <a:gd name="T63" fmla="*/ 107 h 117"/>
                  <a:gd name="T64" fmla="*/ 73 w 211"/>
                  <a:gd name="T65" fmla="*/ 61 h 117"/>
                  <a:gd name="T66" fmla="*/ 58 w 211"/>
                  <a:gd name="T67" fmla="*/ 45 h 117"/>
                  <a:gd name="T68" fmla="*/ 83 w 211"/>
                  <a:gd name="T69" fmla="*/ 47 h 117"/>
                  <a:gd name="T70" fmla="*/ 204 w 211"/>
                  <a:gd name="T71" fmla="*/ 45 h 117"/>
                  <a:gd name="T72" fmla="*/ 208 w 211"/>
                  <a:gd name="T73" fmla="*/ 40 h 117"/>
                  <a:gd name="T74" fmla="*/ 207 w 211"/>
                  <a:gd name="T75" fmla="*/ 32 h 117"/>
                  <a:gd name="T76" fmla="*/ 57 w 211"/>
                  <a:gd name="T77" fmla="*/ 29 h 117"/>
                  <a:gd name="T78" fmla="*/ 64 w 211"/>
                  <a:gd name="T79" fmla="*/ 3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117">
                    <a:moveTo>
                      <a:pt x="207" y="32"/>
                    </a:moveTo>
                    <a:cubicBezTo>
                      <a:pt x="164" y="32"/>
                      <a:pt x="164" y="32"/>
                      <a:pt x="164" y="32"/>
                    </a:cubicBezTo>
                    <a:cubicBezTo>
                      <a:pt x="162" y="32"/>
                      <a:pt x="160" y="34"/>
                      <a:pt x="160" y="36"/>
                    </a:cubicBezTo>
                    <a:cubicBezTo>
                      <a:pt x="160" y="36"/>
                      <a:pt x="160" y="36"/>
                      <a:pt x="160" y="37"/>
                    </a:cubicBezTo>
                    <a:cubicBezTo>
                      <a:pt x="88" y="37"/>
                      <a:pt x="88" y="37"/>
                      <a:pt x="88" y="37"/>
                    </a:cubicBezTo>
                    <a:cubicBezTo>
                      <a:pt x="89" y="35"/>
                      <a:pt x="89" y="34"/>
                      <a:pt x="90" y="33"/>
                    </a:cubicBezTo>
                    <a:cubicBezTo>
                      <a:pt x="84" y="31"/>
                      <a:pt x="71" y="25"/>
                      <a:pt x="71" y="25"/>
                    </a:cubicBezTo>
                    <a:cubicBezTo>
                      <a:pt x="57" y="6"/>
                      <a:pt x="57" y="6"/>
                      <a:pt x="57" y="6"/>
                    </a:cubicBezTo>
                    <a:cubicBezTo>
                      <a:pt x="54" y="8"/>
                      <a:pt x="54" y="8"/>
                      <a:pt x="54" y="8"/>
                    </a:cubicBezTo>
                    <a:cubicBezTo>
                      <a:pt x="56" y="13"/>
                      <a:pt x="56" y="13"/>
                      <a:pt x="56" y="13"/>
                    </a:cubicBezTo>
                    <a:cubicBezTo>
                      <a:pt x="51" y="28"/>
                      <a:pt x="51" y="28"/>
                      <a:pt x="51" y="28"/>
                    </a:cubicBezTo>
                    <a:cubicBezTo>
                      <a:pt x="51" y="6"/>
                      <a:pt x="51" y="6"/>
                      <a:pt x="51" y="6"/>
                    </a:cubicBezTo>
                    <a:cubicBezTo>
                      <a:pt x="52" y="5"/>
                      <a:pt x="52" y="5"/>
                      <a:pt x="52" y="5"/>
                    </a:cubicBezTo>
                    <a:cubicBezTo>
                      <a:pt x="51" y="0"/>
                      <a:pt x="51" y="0"/>
                      <a:pt x="51" y="0"/>
                    </a:cubicBezTo>
                    <a:cubicBezTo>
                      <a:pt x="48" y="0"/>
                      <a:pt x="48" y="0"/>
                      <a:pt x="48" y="0"/>
                    </a:cubicBezTo>
                    <a:cubicBezTo>
                      <a:pt x="47" y="5"/>
                      <a:pt x="47" y="5"/>
                      <a:pt x="47" y="5"/>
                    </a:cubicBezTo>
                    <a:cubicBezTo>
                      <a:pt x="48" y="6"/>
                      <a:pt x="48" y="6"/>
                      <a:pt x="48" y="6"/>
                    </a:cubicBezTo>
                    <a:cubicBezTo>
                      <a:pt x="47" y="28"/>
                      <a:pt x="47" y="28"/>
                      <a:pt x="47" y="28"/>
                    </a:cubicBezTo>
                    <a:cubicBezTo>
                      <a:pt x="43" y="12"/>
                      <a:pt x="43" y="12"/>
                      <a:pt x="43" y="12"/>
                    </a:cubicBezTo>
                    <a:cubicBezTo>
                      <a:pt x="45" y="8"/>
                      <a:pt x="45" y="8"/>
                      <a:pt x="45" y="8"/>
                    </a:cubicBezTo>
                    <a:cubicBezTo>
                      <a:pt x="42" y="5"/>
                      <a:pt x="42" y="5"/>
                      <a:pt x="42" y="5"/>
                    </a:cubicBezTo>
                    <a:cubicBezTo>
                      <a:pt x="44" y="1"/>
                      <a:pt x="44" y="1"/>
                      <a:pt x="44" y="1"/>
                    </a:cubicBezTo>
                    <a:cubicBezTo>
                      <a:pt x="44" y="1"/>
                      <a:pt x="44" y="1"/>
                      <a:pt x="44" y="1"/>
                    </a:cubicBezTo>
                    <a:cubicBezTo>
                      <a:pt x="41" y="1"/>
                      <a:pt x="39" y="1"/>
                      <a:pt x="34" y="1"/>
                    </a:cubicBezTo>
                    <a:cubicBezTo>
                      <a:pt x="33" y="1"/>
                      <a:pt x="29" y="3"/>
                      <a:pt x="27" y="5"/>
                    </a:cubicBezTo>
                    <a:cubicBezTo>
                      <a:pt x="17" y="14"/>
                      <a:pt x="17" y="14"/>
                      <a:pt x="17" y="14"/>
                    </a:cubicBezTo>
                    <a:cubicBezTo>
                      <a:pt x="12" y="19"/>
                      <a:pt x="12" y="19"/>
                      <a:pt x="12" y="19"/>
                    </a:cubicBezTo>
                    <a:cubicBezTo>
                      <a:pt x="9" y="21"/>
                      <a:pt x="9" y="21"/>
                      <a:pt x="9" y="21"/>
                    </a:cubicBezTo>
                    <a:cubicBezTo>
                      <a:pt x="8" y="22"/>
                      <a:pt x="8" y="22"/>
                      <a:pt x="8" y="22"/>
                    </a:cubicBezTo>
                    <a:cubicBezTo>
                      <a:pt x="8" y="22"/>
                      <a:pt x="8" y="22"/>
                      <a:pt x="8" y="22"/>
                    </a:cubicBezTo>
                    <a:cubicBezTo>
                      <a:pt x="8" y="22"/>
                      <a:pt x="8" y="22"/>
                      <a:pt x="8" y="22"/>
                    </a:cubicBezTo>
                    <a:cubicBezTo>
                      <a:pt x="8" y="22"/>
                      <a:pt x="8" y="22"/>
                      <a:pt x="8" y="22"/>
                    </a:cubicBezTo>
                    <a:cubicBezTo>
                      <a:pt x="9" y="27"/>
                      <a:pt x="6" y="10"/>
                      <a:pt x="11" y="34"/>
                    </a:cubicBezTo>
                    <a:cubicBezTo>
                      <a:pt x="11" y="34"/>
                      <a:pt x="11" y="34"/>
                      <a:pt x="11" y="34"/>
                    </a:cubicBezTo>
                    <a:cubicBezTo>
                      <a:pt x="11" y="34"/>
                      <a:pt x="11" y="34"/>
                      <a:pt x="11" y="34"/>
                    </a:cubicBezTo>
                    <a:cubicBezTo>
                      <a:pt x="11" y="34"/>
                      <a:pt x="11" y="34"/>
                      <a:pt x="11" y="34"/>
                    </a:cubicBezTo>
                    <a:cubicBezTo>
                      <a:pt x="13" y="35"/>
                      <a:pt x="13" y="35"/>
                      <a:pt x="13" y="35"/>
                    </a:cubicBezTo>
                    <a:cubicBezTo>
                      <a:pt x="19" y="37"/>
                      <a:pt x="19" y="37"/>
                      <a:pt x="19" y="37"/>
                    </a:cubicBezTo>
                    <a:cubicBezTo>
                      <a:pt x="14" y="39"/>
                      <a:pt x="8" y="42"/>
                      <a:pt x="5" y="49"/>
                    </a:cubicBezTo>
                    <a:cubicBezTo>
                      <a:pt x="0" y="59"/>
                      <a:pt x="5" y="66"/>
                      <a:pt x="8" y="72"/>
                    </a:cubicBezTo>
                    <a:cubicBezTo>
                      <a:pt x="10" y="75"/>
                      <a:pt x="12" y="79"/>
                      <a:pt x="13" y="82"/>
                    </a:cubicBezTo>
                    <a:cubicBezTo>
                      <a:pt x="14" y="88"/>
                      <a:pt x="12" y="96"/>
                      <a:pt x="10" y="101"/>
                    </a:cubicBezTo>
                    <a:cubicBezTo>
                      <a:pt x="8" y="102"/>
                      <a:pt x="7" y="103"/>
                      <a:pt x="5" y="104"/>
                    </a:cubicBezTo>
                    <a:cubicBezTo>
                      <a:pt x="2" y="106"/>
                      <a:pt x="1" y="109"/>
                      <a:pt x="2" y="110"/>
                    </a:cubicBezTo>
                    <a:cubicBezTo>
                      <a:pt x="2" y="111"/>
                      <a:pt x="2" y="114"/>
                      <a:pt x="6" y="115"/>
                    </a:cubicBezTo>
                    <a:cubicBezTo>
                      <a:pt x="6" y="115"/>
                      <a:pt x="7" y="115"/>
                      <a:pt x="8" y="115"/>
                    </a:cubicBezTo>
                    <a:cubicBezTo>
                      <a:pt x="10" y="115"/>
                      <a:pt x="11" y="115"/>
                      <a:pt x="13" y="113"/>
                    </a:cubicBezTo>
                    <a:cubicBezTo>
                      <a:pt x="14" y="112"/>
                      <a:pt x="15" y="111"/>
                      <a:pt x="16" y="109"/>
                    </a:cubicBezTo>
                    <a:cubicBezTo>
                      <a:pt x="21" y="108"/>
                      <a:pt x="27" y="109"/>
                      <a:pt x="33" y="112"/>
                    </a:cubicBezTo>
                    <a:cubicBezTo>
                      <a:pt x="35" y="113"/>
                      <a:pt x="38" y="113"/>
                      <a:pt x="39" y="111"/>
                    </a:cubicBezTo>
                    <a:cubicBezTo>
                      <a:pt x="40" y="109"/>
                      <a:pt x="39" y="106"/>
                      <a:pt x="37" y="105"/>
                    </a:cubicBezTo>
                    <a:cubicBezTo>
                      <a:pt x="32" y="101"/>
                      <a:pt x="25" y="100"/>
                      <a:pt x="20" y="100"/>
                    </a:cubicBezTo>
                    <a:cubicBezTo>
                      <a:pt x="22" y="93"/>
                      <a:pt x="22" y="86"/>
                      <a:pt x="21" y="81"/>
                    </a:cubicBezTo>
                    <a:cubicBezTo>
                      <a:pt x="21" y="76"/>
                      <a:pt x="18" y="71"/>
                      <a:pt x="16" y="67"/>
                    </a:cubicBezTo>
                    <a:cubicBezTo>
                      <a:pt x="12" y="61"/>
                      <a:pt x="10" y="58"/>
                      <a:pt x="12" y="53"/>
                    </a:cubicBezTo>
                    <a:cubicBezTo>
                      <a:pt x="15" y="47"/>
                      <a:pt x="21" y="45"/>
                      <a:pt x="25" y="45"/>
                    </a:cubicBezTo>
                    <a:cubicBezTo>
                      <a:pt x="25" y="50"/>
                      <a:pt x="24" y="54"/>
                      <a:pt x="24" y="59"/>
                    </a:cubicBezTo>
                    <a:cubicBezTo>
                      <a:pt x="24" y="59"/>
                      <a:pt x="24" y="59"/>
                      <a:pt x="24" y="59"/>
                    </a:cubicBezTo>
                    <a:cubicBezTo>
                      <a:pt x="27" y="59"/>
                      <a:pt x="29" y="59"/>
                      <a:pt x="32" y="60"/>
                    </a:cubicBezTo>
                    <a:cubicBezTo>
                      <a:pt x="39" y="79"/>
                      <a:pt x="46" y="98"/>
                      <a:pt x="53" y="117"/>
                    </a:cubicBezTo>
                    <a:cubicBezTo>
                      <a:pt x="67" y="113"/>
                      <a:pt x="67" y="113"/>
                      <a:pt x="67" y="113"/>
                    </a:cubicBezTo>
                    <a:cubicBezTo>
                      <a:pt x="64" y="100"/>
                      <a:pt x="56" y="78"/>
                      <a:pt x="51" y="65"/>
                    </a:cubicBezTo>
                    <a:cubicBezTo>
                      <a:pt x="57" y="70"/>
                      <a:pt x="64" y="74"/>
                      <a:pt x="65" y="78"/>
                    </a:cubicBezTo>
                    <a:cubicBezTo>
                      <a:pt x="82" y="107"/>
                      <a:pt x="82" y="107"/>
                      <a:pt x="82" y="107"/>
                    </a:cubicBezTo>
                    <a:cubicBezTo>
                      <a:pt x="95" y="100"/>
                      <a:pt x="95" y="100"/>
                      <a:pt x="95" y="100"/>
                    </a:cubicBezTo>
                    <a:cubicBezTo>
                      <a:pt x="88" y="89"/>
                      <a:pt x="84" y="77"/>
                      <a:pt x="73" y="61"/>
                    </a:cubicBezTo>
                    <a:cubicBezTo>
                      <a:pt x="67" y="56"/>
                      <a:pt x="62" y="52"/>
                      <a:pt x="58" y="49"/>
                    </a:cubicBezTo>
                    <a:cubicBezTo>
                      <a:pt x="58" y="48"/>
                      <a:pt x="58" y="46"/>
                      <a:pt x="58" y="45"/>
                    </a:cubicBezTo>
                    <a:cubicBezTo>
                      <a:pt x="80" y="45"/>
                      <a:pt x="80" y="45"/>
                      <a:pt x="80" y="45"/>
                    </a:cubicBezTo>
                    <a:cubicBezTo>
                      <a:pt x="81" y="46"/>
                      <a:pt x="82" y="46"/>
                      <a:pt x="83" y="47"/>
                    </a:cubicBezTo>
                    <a:cubicBezTo>
                      <a:pt x="83" y="46"/>
                      <a:pt x="84" y="46"/>
                      <a:pt x="84" y="45"/>
                    </a:cubicBezTo>
                    <a:cubicBezTo>
                      <a:pt x="204" y="45"/>
                      <a:pt x="204" y="45"/>
                      <a:pt x="204" y="45"/>
                    </a:cubicBezTo>
                    <a:cubicBezTo>
                      <a:pt x="206" y="45"/>
                      <a:pt x="208" y="43"/>
                      <a:pt x="208" y="41"/>
                    </a:cubicBezTo>
                    <a:cubicBezTo>
                      <a:pt x="208" y="41"/>
                      <a:pt x="208" y="40"/>
                      <a:pt x="208" y="40"/>
                    </a:cubicBezTo>
                    <a:cubicBezTo>
                      <a:pt x="210" y="40"/>
                      <a:pt x="211" y="38"/>
                      <a:pt x="211" y="36"/>
                    </a:cubicBezTo>
                    <a:cubicBezTo>
                      <a:pt x="211" y="34"/>
                      <a:pt x="209" y="32"/>
                      <a:pt x="207" y="32"/>
                    </a:cubicBezTo>
                    <a:close/>
                    <a:moveTo>
                      <a:pt x="57" y="37"/>
                    </a:moveTo>
                    <a:cubicBezTo>
                      <a:pt x="57" y="34"/>
                      <a:pt x="57" y="31"/>
                      <a:pt x="57" y="29"/>
                    </a:cubicBezTo>
                    <a:cubicBezTo>
                      <a:pt x="59" y="33"/>
                      <a:pt x="59" y="33"/>
                      <a:pt x="59" y="33"/>
                    </a:cubicBezTo>
                    <a:cubicBezTo>
                      <a:pt x="61" y="34"/>
                      <a:pt x="62" y="36"/>
                      <a:pt x="64" y="37"/>
                    </a:cubicBezTo>
                    <a:lnTo>
                      <a:pt x="57" y="3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14" name="Rectangle 39"/>
            <p:cNvSpPr>
              <a:spLocks noChangeArrowheads="1"/>
            </p:cNvSpPr>
            <p:nvPr/>
          </p:nvSpPr>
          <p:spPr bwMode="auto">
            <a:xfrm>
              <a:off x="5220948" y="2905780"/>
              <a:ext cx="3587914" cy="104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buFont typeface="Arial" panose="020B0604020202020204" pitchFamily="34" charset="0"/>
                <a:buNone/>
              </a:pPr>
              <a:r>
                <a:rPr lang="zh-CN" altLang="en-US" sz="4400" b="1" dirty="0">
                  <a:solidFill>
                    <a:srgbClr val="06C5B3"/>
                  </a:solidFill>
                  <a:latin typeface="微软雅黑" panose="020B0503020204020204" pitchFamily="34" charset="-122"/>
                  <a:ea typeface="微软雅黑" panose="020B0503020204020204" pitchFamily="34" charset="-122"/>
                </a:rPr>
                <a:t>数 据</a:t>
              </a:r>
              <a:endParaRPr lang="en-US" altLang="zh-CN" sz="4400" b="1" dirty="0">
                <a:solidFill>
                  <a:srgbClr val="06C5B3"/>
                </a:solidFill>
                <a:latin typeface="微软雅黑" panose="020B0503020204020204" pitchFamily="34" charset="-122"/>
                <a:ea typeface="微软雅黑" panose="020B0503020204020204" pitchFamily="34" charset="-122"/>
              </a:endParaRPr>
            </a:p>
            <a:p>
              <a:pPr algn="ctr"/>
              <a:r>
                <a:rPr lang="en-US" altLang="zh-CN" sz="2400" dirty="0">
                  <a:solidFill>
                    <a:schemeClr val="bg1"/>
                  </a:solidFill>
                  <a:latin typeface="Arial" panose="020B0604020202020204" pitchFamily="34" charset="0"/>
                  <a:cs typeface="Arial" panose="020B0604020202020204" pitchFamily="34" charset="0"/>
                </a:rPr>
                <a:t>Data</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a:extLst>
              <a:ext uri="{FF2B5EF4-FFF2-40B4-BE49-F238E27FC236}">
                <a16:creationId xmlns:a16="http://schemas.microsoft.com/office/drawing/2014/main" id="{9512CE7C-7F5A-4D30-9A62-A5AFC9712FA2}"/>
              </a:ext>
            </a:extLst>
          </p:cNvPr>
          <p:cNvSpPr txBox="1"/>
          <p:nvPr/>
        </p:nvSpPr>
        <p:spPr>
          <a:xfrm>
            <a:off x="3640383" y="7566"/>
            <a:ext cx="5218511" cy="83747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3600" dirty="0">
                <a:solidFill>
                  <a:schemeClr val="bg2">
                    <a:lumMod val="50000"/>
                  </a:schemeClr>
                </a:solidFill>
              </a:rPr>
              <a:t>多样的数据类型</a:t>
            </a:r>
            <a:endParaRPr lang="en-US" sz="3600" dirty="0">
              <a:solidFill>
                <a:schemeClr val="bg2">
                  <a:lumMod val="50000"/>
                </a:schemeClr>
              </a:solidFill>
            </a:endParaRPr>
          </a:p>
        </p:txBody>
      </p:sp>
      <p:sp>
        <p:nvSpPr>
          <p:cNvPr id="5" name="Title 1">
            <a:extLst>
              <a:ext uri="{FF2B5EF4-FFF2-40B4-BE49-F238E27FC236}">
                <a16:creationId xmlns:a16="http://schemas.microsoft.com/office/drawing/2014/main" id="{0830C413-606E-43D5-8C57-3CD308EB8787}"/>
              </a:ext>
            </a:extLst>
          </p:cNvPr>
          <p:cNvSpPr txBox="1"/>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dirty="0">
                <a:solidFill>
                  <a:schemeClr val="bg2">
                    <a:lumMod val="75000"/>
                  </a:schemeClr>
                </a:solidFill>
                <a:latin typeface="+mn-lt"/>
                <a:ea typeface="Roboto" panose="02000000000000000000" pitchFamily="2" charset="0"/>
              </a:rPr>
              <a:t>Variety</a:t>
            </a:r>
            <a:endParaRPr lang="en-US" sz="1200" dirty="0">
              <a:solidFill>
                <a:schemeClr val="bg2">
                  <a:lumMod val="75000"/>
                </a:schemeClr>
              </a:solidFill>
              <a:latin typeface="+mn-lt"/>
              <a:ea typeface="Roboto" panose="02000000000000000000" pitchFamily="2" charset="0"/>
            </a:endParaRPr>
          </a:p>
        </p:txBody>
      </p:sp>
      <p:grpSp>
        <p:nvGrpSpPr>
          <p:cNvPr id="6" name="Group 20">
            <a:extLst>
              <a:ext uri="{FF2B5EF4-FFF2-40B4-BE49-F238E27FC236}">
                <a16:creationId xmlns:a16="http://schemas.microsoft.com/office/drawing/2014/main" id="{27E106BE-65B1-4FDC-8620-4D0B85A87D8F}"/>
              </a:ext>
            </a:extLst>
          </p:cNvPr>
          <p:cNvGrpSpPr/>
          <p:nvPr/>
        </p:nvGrpSpPr>
        <p:grpSpPr>
          <a:xfrm>
            <a:off x="5556768" y="844754"/>
            <a:ext cx="1440000" cy="58058"/>
            <a:chOff x="4616262" y="2307771"/>
            <a:chExt cx="2349876" cy="58058"/>
          </a:xfrm>
        </p:grpSpPr>
        <p:sp>
          <p:nvSpPr>
            <p:cNvPr id="7" name="Rectangle 21">
              <a:extLst>
                <a:ext uri="{FF2B5EF4-FFF2-40B4-BE49-F238E27FC236}">
                  <a16:creationId xmlns:a16="http://schemas.microsoft.com/office/drawing/2014/main" id="{E16E0108-B745-431D-901D-5140448EB06A}"/>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22">
              <a:extLst>
                <a:ext uri="{FF2B5EF4-FFF2-40B4-BE49-F238E27FC236}">
                  <a16:creationId xmlns:a16="http://schemas.microsoft.com/office/drawing/2014/main" id="{2BCE2937-595F-42D3-9510-F3BF88414235}"/>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294489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a:extLst>
              <a:ext uri="{FF2B5EF4-FFF2-40B4-BE49-F238E27FC236}">
                <a16:creationId xmlns:a16="http://schemas.microsoft.com/office/drawing/2014/main" id="{9512CE7C-7F5A-4D30-9A62-A5AFC9712FA2}"/>
              </a:ext>
            </a:extLst>
          </p:cNvPr>
          <p:cNvSpPr txBox="1"/>
          <p:nvPr/>
        </p:nvSpPr>
        <p:spPr>
          <a:xfrm>
            <a:off x="3640383" y="7566"/>
            <a:ext cx="5218511" cy="82471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3600" dirty="0">
                <a:solidFill>
                  <a:schemeClr val="bg2">
                    <a:lumMod val="50000"/>
                  </a:schemeClr>
                </a:solidFill>
              </a:rPr>
              <a:t>价值密度低</a:t>
            </a:r>
            <a:endParaRPr lang="en-US" sz="3600" dirty="0">
              <a:solidFill>
                <a:schemeClr val="bg2">
                  <a:lumMod val="50000"/>
                </a:schemeClr>
              </a:solidFill>
            </a:endParaRPr>
          </a:p>
        </p:txBody>
      </p:sp>
      <p:sp>
        <p:nvSpPr>
          <p:cNvPr id="5" name="Title 1">
            <a:extLst>
              <a:ext uri="{FF2B5EF4-FFF2-40B4-BE49-F238E27FC236}">
                <a16:creationId xmlns:a16="http://schemas.microsoft.com/office/drawing/2014/main" id="{0830C413-606E-43D5-8C57-3CD308EB8787}"/>
              </a:ext>
            </a:extLst>
          </p:cNvPr>
          <p:cNvSpPr txBox="1"/>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dirty="0">
                <a:solidFill>
                  <a:schemeClr val="bg2">
                    <a:lumMod val="75000"/>
                  </a:schemeClr>
                </a:solidFill>
                <a:latin typeface="+mn-lt"/>
                <a:ea typeface="Roboto" panose="02000000000000000000" pitchFamily="2" charset="0"/>
              </a:rPr>
              <a:t>Value</a:t>
            </a:r>
            <a:endParaRPr lang="en-US" sz="1200" dirty="0">
              <a:solidFill>
                <a:schemeClr val="bg2">
                  <a:lumMod val="75000"/>
                </a:schemeClr>
              </a:solidFill>
              <a:latin typeface="+mn-lt"/>
              <a:ea typeface="Roboto" panose="02000000000000000000" pitchFamily="2" charset="0"/>
            </a:endParaRPr>
          </a:p>
        </p:txBody>
      </p:sp>
      <p:grpSp>
        <p:nvGrpSpPr>
          <p:cNvPr id="6" name="Group 20">
            <a:extLst>
              <a:ext uri="{FF2B5EF4-FFF2-40B4-BE49-F238E27FC236}">
                <a16:creationId xmlns:a16="http://schemas.microsoft.com/office/drawing/2014/main" id="{27E106BE-65B1-4FDC-8620-4D0B85A87D8F}"/>
              </a:ext>
            </a:extLst>
          </p:cNvPr>
          <p:cNvGrpSpPr/>
          <p:nvPr/>
        </p:nvGrpSpPr>
        <p:grpSpPr>
          <a:xfrm>
            <a:off x="5556768" y="844754"/>
            <a:ext cx="1440000" cy="58058"/>
            <a:chOff x="4616262" y="2307771"/>
            <a:chExt cx="2349876" cy="58058"/>
          </a:xfrm>
        </p:grpSpPr>
        <p:sp>
          <p:nvSpPr>
            <p:cNvPr id="7" name="Rectangle 21">
              <a:extLst>
                <a:ext uri="{FF2B5EF4-FFF2-40B4-BE49-F238E27FC236}">
                  <a16:creationId xmlns:a16="http://schemas.microsoft.com/office/drawing/2014/main" id="{E16E0108-B745-431D-901D-5140448EB06A}"/>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22">
              <a:extLst>
                <a:ext uri="{FF2B5EF4-FFF2-40B4-BE49-F238E27FC236}">
                  <a16:creationId xmlns:a16="http://schemas.microsoft.com/office/drawing/2014/main" id="{2BCE2937-595F-42D3-9510-F3BF88414235}"/>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1054835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B351680B-A22D-48D2-9924-8B95B9DADE17}"/>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如何定义大数据</a:t>
            </a:r>
            <a:endParaRPr lang="en-CA" sz="4267" b="1" spc="-200" dirty="0">
              <a:solidFill>
                <a:schemeClr val="bg1"/>
              </a:solidFill>
              <a:latin typeface="Open Sans" pitchFamily="34" charset="0"/>
              <a:ea typeface="Open Sans" pitchFamily="34" charset="0"/>
              <a:cs typeface="Open Sans" pitchFamily="34" charset="0"/>
            </a:endParaRPr>
          </a:p>
        </p:txBody>
      </p:sp>
      <p:sp>
        <p:nvSpPr>
          <p:cNvPr id="3" name="内容占位符 2"/>
          <p:cNvSpPr>
            <a:spLocks noGrp="1"/>
          </p:cNvSpPr>
          <p:nvPr>
            <p:ph idx="4294967295"/>
          </p:nvPr>
        </p:nvSpPr>
        <p:spPr>
          <a:xfrm>
            <a:off x="2183364" y="2762268"/>
            <a:ext cx="8201607" cy="2994711"/>
          </a:xfrm>
        </p:spPr>
        <p:txBody>
          <a:bodyPr>
            <a:normAutofit/>
          </a:bodyPr>
          <a:lstStyle/>
          <a:p>
            <a:pPr marL="0" indent="0">
              <a:lnSpc>
                <a:spcPct val="150000"/>
              </a:lnSpc>
              <a:buNone/>
            </a:pPr>
            <a:r>
              <a:rPr lang="zh-CN" altLang="zh-CN" sz="2000" dirty="0">
                <a:solidFill>
                  <a:schemeClr val="bg1"/>
                </a:solidFill>
              </a:rPr>
              <a:t>“</a:t>
            </a:r>
            <a:r>
              <a:rPr lang="zh-CN" altLang="en-US" sz="2000" dirty="0">
                <a:solidFill>
                  <a:schemeClr val="bg1"/>
                </a:solidFill>
              </a:rPr>
              <a:t>大数据之大，通常是指数据量大到超过传统数据处理工具的处理能力，是相对和动态的概念。此外，大数据又被引申为解决问题的方法，即通过收集、分析海量数据获得有价值信息，并通过实验、算法和模型，从而发现规律、收集有价值的见解和帮助形成新的商业模式。”</a:t>
            </a:r>
            <a:endParaRPr lang="en-US" altLang="zh-CN" sz="2000" dirty="0">
              <a:solidFill>
                <a:schemeClr val="bg1"/>
              </a:solidFill>
            </a:endParaRPr>
          </a:p>
          <a:p>
            <a:pPr marL="0" indent="0" algn="r">
              <a:lnSpc>
                <a:spcPct val="150000"/>
              </a:lnSpc>
              <a:buNone/>
            </a:pPr>
            <a:r>
              <a:rPr lang="en-US" altLang="zh-CN" sz="2000" dirty="0">
                <a:solidFill>
                  <a:schemeClr val="bg1"/>
                </a:solidFill>
              </a:rPr>
              <a:t>—— 《</a:t>
            </a:r>
            <a:r>
              <a:rPr lang="zh-CN" altLang="en-US" sz="2000" dirty="0">
                <a:solidFill>
                  <a:schemeClr val="bg1"/>
                </a:solidFill>
              </a:rPr>
              <a:t>大数据：创新、竞争和生产力的下一个新领域</a:t>
            </a:r>
            <a:r>
              <a:rPr lang="en-US" altLang="zh-CN" sz="2000" dirty="0">
                <a:solidFill>
                  <a:schemeClr val="bg1"/>
                </a:solidFill>
              </a:rPr>
              <a:t>》</a:t>
            </a:r>
            <a:endParaRPr lang="zh-CN" altLang="zh-CN" sz="2000" dirty="0">
              <a:solidFill>
                <a:schemeClr val="bg1"/>
              </a:solidFill>
            </a:endParaRPr>
          </a:p>
          <a:p>
            <a:pPr marL="0" indent="0">
              <a:lnSpc>
                <a:spcPct val="150000"/>
              </a:lnSpc>
              <a:buNone/>
            </a:pPr>
            <a:endParaRPr lang="zh-CN" altLang="en-US" sz="2000" dirty="0">
              <a:solidFill>
                <a:schemeClr val="bg1"/>
              </a:solidFill>
            </a:endParaRPr>
          </a:p>
        </p:txBody>
      </p:sp>
      <p:grpSp>
        <p:nvGrpSpPr>
          <p:cNvPr id="18" name="组合 17">
            <a:extLst>
              <a:ext uri="{FF2B5EF4-FFF2-40B4-BE49-F238E27FC236}">
                <a16:creationId xmlns:a16="http://schemas.microsoft.com/office/drawing/2014/main" id="{CEFF104E-B563-4CE9-A16A-A8922360CB84}"/>
              </a:ext>
            </a:extLst>
          </p:cNvPr>
          <p:cNvGrpSpPr/>
          <p:nvPr/>
        </p:nvGrpSpPr>
        <p:grpSpPr>
          <a:xfrm>
            <a:off x="936060" y="1296957"/>
            <a:ext cx="2235972" cy="1985683"/>
            <a:chOff x="450868" y="587828"/>
            <a:chExt cx="2235972" cy="1985683"/>
          </a:xfrm>
        </p:grpSpPr>
        <p:sp>
          <p:nvSpPr>
            <p:cNvPr id="16" name="Oval 4">
              <a:extLst>
                <a:ext uri="{FF2B5EF4-FFF2-40B4-BE49-F238E27FC236}">
                  <a16:creationId xmlns:a16="http://schemas.microsoft.com/office/drawing/2014/main" id="{6A77D1C8-5CE1-46DB-85F3-7078A8DF3891}"/>
                </a:ext>
              </a:extLst>
            </p:cNvPr>
            <p:cNvSpPr>
              <a:spLocks noChangeArrowheads="1"/>
            </p:cNvSpPr>
            <p:nvPr/>
          </p:nvSpPr>
          <p:spPr bwMode="auto">
            <a:xfrm>
              <a:off x="1321348" y="587828"/>
              <a:ext cx="1365492" cy="1386533"/>
            </a:xfrm>
            <a:prstGeom prst="ellipse">
              <a:avLst/>
            </a:prstGeom>
            <a:solidFill>
              <a:srgbClr val="45C1A4">
                <a:alpha val="85000"/>
              </a:srgbClr>
            </a:solidFill>
            <a:ln w="76200">
              <a:noFill/>
            </a:ln>
          </p:spPr>
          <p:txBody>
            <a:bodyPr vert="horz" wrap="square" lIns="91440" tIns="45720" rIns="91440" bIns="45720" numCol="1" anchor="t" anchorCtr="0" compatLnSpc="1">
              <a:prstTxWarp prst="textNoShape">
                <a:avLst/>
              </a:prstTxWarp>
            </a:bodyPr>
            <a:lstStyle/>
            <a:p>
              <a:endParaRPr lang="en-US"/>
            </a:p>
          </p:txBody>
        </p:sp>
        <p:sp>
          <p:nvSpPr>
            <p:cNvPr id="17" name="Oval 5">
              <a:extLst>
                <a:ext uri="{FF2B5EF4-FFF2-40B4-BE49-F238E27FC236}">
                  <a16:creationId xmlns:a16="http://schemas.microsoft.com/office/drawing/2014/main" id="{DE6FBCDA-6E46-4C90-9643-B21043CF069D}"/>
                </a:ext>
              </a:extLst>
            </p:cNvPr>
            <p:cNvSpPr>
              <a:spLocks noChangeArrowheads="1"/>
            </p:cNvSpPr>
            <p:nvPr/>
          </p:nvSpPr>
          <p:spPr bwMode="auto">
            <a:xfrm>
              <a:off x="450868" y="1186978"/>
              <a:ext cx="1365492" cy="1386533"/>
            </a:xfrm>
            <a:prstGeom prst="ellipse">
              <a:avLst/>
            </a:prstGeom>
            <a:solidFill>
              <a:srgbClr val="4BACC6">
                <a:alpha val="85000"/>
              </a:srgbClr>
            </a:solidFill>
            <a:ln w="76200">
              <a:noFill/>
            </a:ln>
          </p:spPr>
          <p:txBody>
            <a:bodyPr vert="horz" wrap="square" lIns="91440" tIns="45720" rIns="91440" bIns="45720" numCol="1" anchor="t" anchorCtr="0" compatLnSpc="1">
              <a:prstTxWarp prst="textNoShape">
                <a:avLst/>
              </a:prstTxWarp>
            </a:bodyPr>
            <a:lstStyle/>
            <a:p>
              <a:endParaRPr lang="en-US"/>
            </a:p>
          </p:txBody>
        </p:sp>
        <p:sp>
          <p:nvSpPr>
            <p:cNvPr id="11" name="Text Box 10">
              <a:extLst>
                <a:ext uri="{FF2B5EF4-FFF2-40B4-BE49-F238E27FC236}">
                  <a16:creationId xmlns:a16="http://schemas.microsoft.com/office/drawing/2014/main" id="{677D6172-2E71-41A0-939B-798094071E57}"/>
                </a:ext>
              </a:extLst>
            </p:cNvPr>
            <p:cNvSpPr txBox="1">
              <a:spLocks noChangeArrowheads="1"/>
            </p:cNvSpPr>
            <p:nvPr/>
          </p:nvSpPr>
          <p:spPr bwMode="auto">
            <a:xfrm>
              <a:off x="634426" y="1610939"/>
              <a:ext cx="998376" cy="538609"/>
            </a:xfrm>
            <a:prstGeom prst="rect">
              <a:avLst/>
            </a:prstGeom>
            <a:noFill/>
            <a:ln w="9525">
              <a:noFill/>
              <a:miter lim="800000"/>
              <a:headEnd/>
              <a:tailEnd/>
            </a:ln>
          </p:spPr>
          <p:txBody>
            <a:bodyPr wrap="square" lIns="45720" tIns="22860" rIns="45720" bIns="22860">
              <a:spAutoFit/>
            </a:bodyPr>
            <a:lstStyle/>
            <a:p>
              <a:pPr algn="ctr" defTabSz="1088232"/>
              <a:r>
                <a:rPr lang="zh-CN" altLang="en-US" sz="1600" b="1" dirty="0">
                  <a:solidFill>
                    <a:schemeClr val="bg1"/>
                  </a:solidFill>
                  <a:latin typeface="Open Sans" pitchFamily="34" charset="0"/>
                  <a:ea typeface="Open Sans" pitchFamily="34" charset="0"/>
                  <a:cs typeface="Open Sans" pitchFamily="34" charset="0"/>
                </a:rPr>
                <a:t>相对动态的概念</a:t>
              </a:r>
              <a:endParaRPr lang="en-US" sz="1600" b="1" dirty="0">
                <a:solidFill>
                  <a:schemeClr val="bg1"/>
                </a:solidFill>
                <a:latin typeface="Open Sans" pitchFamily="34" charset="0"/>
                <a:ea typeface="Open Sans" pitchFamily="34" charset="0"/>
                <a:cs typeface="Open Sans" pitchFamily="34" charset="0"/>
              </a:endParaRPr>
            </a:p>
          </p:txBody>
        </p:sp>
        <p:sp>
          <p:nvSpPr>
            <p:cNvPr id="12" name="Text Box 10">
              <a:extLst>
                <a:ext uri="{FF2B5EF4-FFF2-40B4-BE49-F238E27FC236}">
                  <a16:creationId xmlns:a16="http://schemas.microsoft.com/office/drawing/2014/main" id="{0331B40B-5C07-4F07-B6ED-E230A21F637D}"/>
                </a:ext>
              </a:extLst>
            </p:cNvPr>
            <p:cNvSpPr txBox="1">
              <a:spLocks noChangeArrowheads="1"/>
            </p:cNvSpPr>
            <p:nvPr/>
          </p:nvSpPr>
          <p:spPr bwMode="auto">
            <a:xfrm>
              <a:off x="1452425" y="826109"/>
              <a:ext cx="1234415" cy="784830"/>
            </a:xfrm>
            <a:prstGeom prst="rect">
              <a:avLst/>
            </a:prstGeom>
            <a:noFill/>
            <a:ln w="9525">
              <a:noFill/>
              <a:miter lim="800000"/>
              <a:headEnd/>
              <a:tailEnd/>
            </a:ln>
          </p:spPr>
          <p:txBody>
            <a:bodyPr wrap="square" lIns="45720" tIns="22860" rIns="45720" bIns="22860">
              <a:spAutoFit/>
            </a:bodyPr>
            <a:lstStyle/>
            <a:p>
              <a:pPr algn="ctr" defTabSz="1088232">
                <a:lnSpc>
                  <a:spcPct val="200000"/>
                </a:lnSpc>
              </a:pPr>
              <a:r>
                <a:rPr lang="zh-CN" altLang="en-US" sz="1600" b="1" dirty="0">
                  <a:solidFill>
                    <a:schemeClr val="bg1"/>
                  </a:solidFill>
                  <a:latin typeface="Open Sans" pitchFamily="34" charset="0"/>
                  <a:ea typeface="Open Sans" pitchFamily="34" charset="0"/>
                  <a:cs typeface="Open Sans" pitchFamily="34" charset="0"/>
                </a:rPr>
                <a:t>解决问题</a:t>
              </a:r>
              <a:endParaRPr lang="en-US" altLang="zh-CN" sz="1600" b="1" dirty="0">
                <a:solidFill>
                  <a:schemeClr val="bg1"/>
                </a:solidFill>
                <a:latin typeface="Open Sans" pitchFamily="34" charset="0"/>
                <a:ea typeface="Open Sans" pitchFamily="34" charset="0"/>
                <a:cs typeface="Open Sans" pitchFamily="34" charset="0"/>
              </a:endParaRPr>
            </a:p>
            <a:p>
              <a:pPr algn="ctr" defTabSz="1088232"/>
              <a:r>
                <a:rPr lang="zh-CN" altLang="en-US" sz="1600" b="1" dirty="0">
                  <a:solidFill>
                    <a:schemeClr val="bg1"/>
                  </a:solidFill>
                  <a:latin typeface="Open Sans" pitchFamily="34" charset="0"/>
                  <a:ea typeface="Open Sans" pitchFamily="34" charset="0"/>
                  <a:cs typeface="Open Sans" pitchFamily="34" charset="0"/>
                </a:rPr>
                <a:t>的方法</a:t>
              </a:r>
              <a:endParaRPr lang="en-US" sz="1600" b="1" dirty="0">
                <a:solidFill>
                  <a:schemeClr val="bg1"/>
                </a:solidFill>
                <a:latin typeface="Open Sans" pitchFamily="34" charset="0"/>
                <a:ea typeface="Open Sans" pitchFamily="34" charset="0"/>
                <a:cs typeface="Open Sans" pitchFamily="34" charset="0"/>
              </a:endParaRPr>
            </a:p>
          </p:txBody>
        </p:sp>
      </p:grpSp>
    </p:spTree>
    <p:extLst>
      <p:ext uri="{BB962C8B-B14F-4D97-AF65-F5344CB8AC3E}">
        <p14:creationId xmlns:p14="http://schemas.microsoft.com/office/powerpoint/2010/main" val="357681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1">
            <a:extLst>
              <a:ext uri="{FF2B5EF4-FFF2-40B4-BE49-F238E27FC236}">
                <a16:creationId xmlns:a16="http://schemas.microsoft.com/office/drawing/2014/main" id="{29777003-C058-4844-AA20-8EFE21AE3F5F}"/>
              </a:ext>
            </a:extLst>
          </p:cNvPr>
          <p:cNvSpPr/>
          <p:nvPr/>
        </p:nvSpPr>
        <p:spPr>
          <a:xfrm>
            <a:off x="1555227" y="1807550"/>
            <a:ext cx="3912344" cy="3912344"/>
          </a:xfrm>
          <a:prstGeom prst="ellipse">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Text Box 10">
            <a:extLst>
              <a:ext uri="{FF2B5EF4-FFF2-40B4-BE49-F238E27FC236}">
                <a16:creationId xmlns:a16="http://schemas.microsoft.com/office/drawing/2014/main" id="{8C90481A-330A-419B-875B-79FF47DDFD06}"/>
              </a:ext>
            </a:extLst>
          </p:cNvPr>
          <p:cNvSpPr txBox="1">
            <a:spLocks noChangeArrowheads="1"/>
          </p:cNvSpPr>
          <p:nvPr/>
        </p:nvSpPr>
        <p:spPr bwMode="auto">
          <a:xfrm>
            <a:off x="2201360" y="3795273"/>
            <a:ext cx="2666404" cy="1631216"/>
          </a:xfrm>
          <a:prstGeom prst="rect">
            <a:avLst/>
          </a:prstGeom>
          <a:noFill/>
          <a:ln w="9525">
            <a:noFill/>
            <a:miter lim="800000"/>
            <a:headEnd/>
            <a:tailEnd/>
          </a:ln>
        </p:spPr>
        <p:txBody>
          <a:bodyPr wrap="square" lIns="60960" tIns="30480" rIns="60960" bIns="30480">
            <a:spAutoFit/>
          </a:bodyPr>
          <a:lstStyle/>
          <a:p>
            <a:pPr algn="ctr" defTabSz="1450940">
              <a:lnSpc>
                <a:spcPct val="200000"/>
              </a:lnSpc>
            </a:pPr>
            <a:r>
              <a:rPr lang="zh-CN" altLang="en-US" sz="1600" b="1" dirty="0">
                <a:solidFill>
                  <a:schemeClr val="bg1"/>
                </a:solidFill>
                <a:latin typeface="Open Sans" pitchFamily="34" charset="0"/>
                <a:ea typeface="Open Sans" pitchFamily="34" charset="0"/>
                <a:cs typeface="Open Sans" pitchFamily="34" charset="0"/>
              </a:rPr>
              <a:t>狭义 强调 技术</a:t>
            </a:r>
            <a:endParaRPr lang="en-US" sz="1600" b="1" dirty="0">
              <a:solidFill>
                <a:schemeClr val="bg1"/>
              </a:solidFill>
              <a:latin typeface="Open Sans" pitchFamily="34" charset="0"/>
              <a:ea typeface="Open Sans" pitchFamily="34" charset="0"/>
              <a:cs typeface="Open Sans" pitchFamily="34" charset="0"/>
            </a:endParaRPr>
          </a:p>
          <a:p>
            <a:pPr algn="ctr" defTabSz="1450940"/>
            <a:r>
              <a:rPr lang="zh-CN" altLang="en-US" sz="1400" dirty="0">
                <a:solidFill>
                  <a:schemeClr val="bg1"/>
                </a:solidFill>
                <a:latin typeface="Open Sans" pitchFamily="34" charset="0"/>
                <a:ea typeface="Open Sans" pitchFamily="34" charset="0"/>
                <a:cs typeface="Open Sans" pitchFamily="34" charset="0"/>
              </a:rPr>
              <a:t>是一种挖掘分析数据的计算机技术，运用云计算、机器学习等计算机手段，对人们在互联网上留存的信息进行收集、加工、再创造的计算机技术</a:t>
            </a:r>
            <a:endParaRPr lang="en-US" sz="1400" dirty="0">
              <a:solidFill>
                <a:schemeClr val="bg1"/>
              </a:solidFill>
              <a:latin typeface="Open Sans" pitchFamily="34" charset="0"/>
              <a:ea typeface="Open Sans" pitchFamily="34" charset="0"/>
              <a:cs typeface="Open Sans" pitchFamily="34" charset="0"/>
            </a:endParaRPr>
          </a:p>
        </p:txBody>
      </p:sp>
      <p:sp>
        <p:nvSpPr>
          <p:cNvPr id="7" name="Oval 5">
            <a:extLst>
              <a:ext uri="{FF2B5EF4-FFF2-40B4-BE49-F238E27FC236}">
                <a16:creationId xmlns:a16="http://schemas.microsoft.com/office/drawing/2014/main" id="{B8FF4047-F5ED-4FC2-96DD-C5EF5D8976B0}"/>
              </a:ext>
            </a:extLst>
          </p:cNvPr>
          <p:cNvSpPr/>
          <p:nvPr/>
        </p:nvSpPr>
        <p:spPr>
          <a:xfrm>
            <a:off x="6603258" y="1807550"/>
            <a:ext cx="3912344" cy="3912344"/>
          </a:xfrm>
          <a:prstGeom prst="ellipse">
            <a:avLst/>
          </a:prstGeom>
          <a:solidFill>
            <a:srgbClr val="45C1A4">
              <a:alpha val="85000"/>
            </a:srgbClr>
          </a:solidFill>
          <a:ln w="76200">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8" name="Text Box 10">
            <a:extLst>
              <a:ext uri="{FF2B5EF4-FFF2-40B4-BE49-F238E27FC236}">
                <a16:creationId xmlns:a16="http://schemas.microsoft.com/office/drawing/2014/main" id="{4091CA28-5C00-4A21-A278-69FF803E0DE1}"/>
              </a:ext>
            </a:extLst>
          </p:cNvPr>
          <p:cNvSpPr txBox="1">
            <a:spLocks noChangeArrowheads="1"/>
          </p:cNvSpPr>
          <p:nvPr/>
        </p:nvSpPr>
        <p:spPr bwMode="auto">
          <a:xfrm>
            <a:off x="7243483" y="3797660"/>
            <a:ext cx="2666404" cy="1415772"/>
          </a:xfrm>
          <a:prstGeom prst="rect">
            <a:avLst/>
          </a:prstGeom>
          <a:noFill/>
          <a:ln w="9525">
            <a:noFill/>
            <a:miter lim="800000"/>
            <a:headEnd/>
            <a:tailEnd/>
          </a:ln>
        </p:spPr>
        <p:txBody>
          <a:bodyPr wrap="square" lIns="60960" tIns="30480" rIns="60960" bIns="30480">
            <a:spAutoFit/>
          </a:bodyPr>
          <a:lstStyle/>
          <a:p>
            <a:pPr algn="ctr" defTabSz="1450940">
              <a:lnSpc>
                <a:spcPct val="200000"/>
              </a:lnSpc>
            </a:pPr>
            <a:r>
              <a:rPr lang="zh-CN" altLang="en-US" sz="1600" b="1" dirty="0">
                <a:solidFill>
                  <a:schemeClr val="bg1"/>
                </a:solidFill>
                <a:latin typeface="Open Sans" pitchFamily="34" charset="0"/>
                <a:ea typeface="Open Sans" pitchFamily="34" charset="0"/>
                <a:cs typeface="Open Sans" pitchFamily="34" charset="0"/>
              </a:rPr>
              <a:t>广义 强调 思维</a:t>
            </a:r>
            <a:endParaRPr lang="en-US" sz="1600" b="1" dirty="0">
              <a:solidFill>
                <a:schemeClr val="bg1"/>
              </a:solidFill>
              <a:latin typeface="Open Sans" pitchFamily="34" charset="0"/>
              <a:ea typeface="Open Sans" pitchFamily="34" charset="0"/>
              <a:cs typeface="Open Sans" pitchFamily="34" charset="0"/>
            </a:endParaRPr>
          </a:p>
          <a:p>
            <a:pPr algn="ctr" defTabSz="1450940"/>
            <a:r>
              <a:rPr lang="zh-CN" altLang="en-US" sz="1400" dirty="0">
                <a:solidFill>
                  <a:schemeClr val="bg1"/>
                </a:solidFill>
                <a:latin typeface="Open Sans" pitchFamily="34" charset="0"/>
                <a:ea typeface="Open Sans" pitchFamily="34" charset="0"/>
                <a:cs typeface="Open Sans" pitchFamily="34" charset="0"/>
              </a:rPr>
              <a:t>强调的是思维方式，强调使用大量多样且快速更新的数据来预测相应趋势，寻找各种现象之间的相关性。</a:t>
            </a:r>
            <a:r>
              <a:rPr lang="en-US" sz="1400" dirty="0">
                <a:solidFill>
                  <a:schemeClr val="bg1"/>
                </a:solidFill>
                <a:latin typeface="Open Sans" pitchFamily="34" charset="0"/>
                <a:ea typeface="Open Sans" pitchFamily="34" charset="0"/>
                <a:cs typeface="Open Sans" pitchFamily="34" charset="0"/>
              </a:rPr>
              <a:t> </a:t>
            </a:r>
          </a:p>
        </p:txBody>
      </p:sp>
      <p:grpSp>
        <p:nvGrpSpPr>
          <p:cNvPr id="9" name="Group 9">
            <a:extLst>
              <a:ext uri="{FF2B5EF4-FFF2-40B4-BE49-F238E27FC236}">
                <a16:creationId xmlns:a16="http://schemas.microsoft.com/office/drawing/2014/main" id="{30A258D5-9170-434E-B49D-067A8488D16D}"/>
              </a:ext>
            </a:extLst>
          </p:cNvPr>
          <p:cNvGrpSpPr/>
          <p:nvPr/>
        </p:nvGrpSpPr>
        <p:grpSpPr>
          <a:xfrm>
            <a:off x="3132702" y="2710172"/>
            <a:ext cx="757394" cy="944406"/>
            <a:chOff x="6518275" y="466725"/>
            <a:chExt cx="257175" cy="320675"/>
          </a:xfrm>
          <a:solidFill>
            <a:schemeClr val="bg1"/>
          </a:solidFill>
        </p:grpSpPr>
        <p:sp>
          <p:nvSpPr>
            <p:cNvPr id="10" name="Freeform 90">
              <a:extLst>
                <a:ext uri="{FF2B5EF4-FFF2-40B4-BE49-F238E27FC236}">
                  <a16:creationId xmlns:a16="http://schemas.microsoft.com/office/drawing/2014/main" id="{F284675F-4A72-41F1-94FD-A14740453EFA}"/>
                </a:ext>
              </a:extLst>
            </p:cNvPr>
            <p:cNvSpPr>
              <a:spLocks/>
            </p:cNvSpPr>
            <p:nvPr/>
          </p:nvSpPr>
          <p:spPr bwMode="auto">
            <a:xfrm>
              <a:off x="6518275" y="600075"/>
              <a:ext cx="257175" cy="104775"/>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1"/>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1"/>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 name="Freeform 91">
              <a:extLst>
                <a:ext uri="{FF2B5EF4-FFF2-40B4-BE49-F238E27FC236}">
                  <a16:creationId xmlns:a16="http://schemas.microsoft.com/office/drawing/2014/main" id="{B87EFBB4-177A-4B78-9586-E72CAB87B235}"/>
                </a:ext>
              </a:extLst>
            </p:cNvPr>
            <p:cNvSpPr>
              <a:spLocks/>
            </p:cNvSpPr>
            <p:nvPr/>
          </p:nvSpPr>
          <p:spPr bwMode="auto">
            <a:xfrm>
              <a:off x="6518275" y="679450"/>
              <a:ext cx="257175" cy="107950"/>
            </a:xfrm>
            <a:custGeom>
              <a:avLst/>
              <a:gdLst>
                <a:gd name="T0" fmla="*/ 49 w 98"/>
                <a:gd name="T1" fmla="*/ 16 h 41"/>
                <a:gd name="T2" fmla="*/ 2 w 98"/>
                <a:gd name="T3" fmla="*/ 0 h 41"/>
                <a:gd name="T4" fmla="*/ 0 w 98"/>
                <a:gd name="T5" fmla="*/ 5 h 41"/>
                <a:gd name="T6" fmla="*/ 0 w 98"/>
                <a:gd name="T7" fmla="*/ 20 h 41"/>
                <a:gd name="T8" fmla="*/ 49 w 98"/>
                <a:gd name="T9" fmla="*/ 41 h 41"/>
                <a:gd name="T10" fmla="*/ 98 w 98"/>
                <a:gd name="T11" fmla="*/ 20 h 41"/>
                <a:gd name="T12" fmla="*/ 98 w 98"/>
                <a:gd name="T13" fmla="*/ 5 h 41"/>
                <a:gd name="T14" fmla="*/ 96 w 98"/>
                <a:gd name="T15" fmla="*/ 0 h 41"/>
                <a:gd name="T16" fmla="*/ 49 w 98"/>
                <a:gd name="T17"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49" y="16"/>
                  </a:moveTo>
                  <a:cubicBezTo>
                    <a:pt x="26" y="16"/>
                    <a:pt x="7" y="9"/>
                    <a:pt x="2" y="0"/>
                  </a:cubicBezTo>
                  <a:cubicBezTo>
                    <a:pt x="1" y="2"/>
                    <a:pt x="0" y="4"/>
                    <a:pt x="0" y="5"/>
                  </a:cubicBezTo>
                  <a:cubicBezTo>
                    <a:pt x="0" y="20"/>
                    <a:pt x="0" y="20"/>
                    <a:pt x="0" y="20"/>
                  </a:cubicBezTo>
                  <a:cubicBezTo>
                    <a:pt x="0" y="32"/>
                    <a:pt x="22" y="41"/>
                    <a:pt x="49" y="41"/>
                  </a:cubicBezTo>
                  <a:cubicBezTo>
                    <a:pt x="76" y="41"/>
                    <a:pt x="98" y="32"/>
                    <a:pt x="98" y="20"/>
                  </a:cubicBezTo>
                  <a:cubicBezTo>
                    <a:pt x="98" y="5"/>
                    <a:pt x="98" y="5"/>
                    <a:pt x="98" y="5"/>
                  </a:cubicBezTo>
                  <a:cubicBezTo>
                    <a:pt x="98" y="4"/>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 name="Freeform 92">
              <a:extLst>
                <a:ext uri="{FF2B5EF4-FFF2-40B4-BE49-F238E27FC236}">
                  <a16:creationId xmlns:a16="http://schemas.microsoft.com/office/drawing/2014/main" id="{8CDCAF00-AD83-43C9-8B82-B080F9F43568}"/>
                </a:ext>
              </a:extLst>
            </p:cNvPr>
            <p:cNvSpPr>
              <a:spLocks/>
            </p:cNvSpPr>
            <p:nvPr/>
          </p:nvSpPr>
          <p:spPr bwMode="auto">
            <a:xfrm>
              <a:off x="6518275" y="522288"/>
              <a:ext cx="257175" cy="104775"/>
            </a:xfrm>
            <a:custGeom>
              <a:avLst/>
              <a:gdLst>
                <a:gd name="T0" fmla="*/ 96 w 98"/>
                <a:gd name="T1" fmla="*/ 0 h 40"/>
                <a:gd name="T2" fmla="*/ 49 w 98"/>
                <a:gd name="T3" fmla="*/ 15 h 40"/>
                <a:gd name="T4" fmla="*/ 2 w 98"/>
                <a:gd name="T5" fmla="*/ 0 h 40"/>
                <a:gd name="T6" fmla="*/ 0 w 98"/>
                <a:gd name="T7" fmla="*/ 5 h 40"/>
                <a:gd name="T8" fmla="*/ 0 w 98"/>
                <a:gd name="T9" fmla="*/ 20 h 40"/>
                <a:gd name="T10" fmla="*/ 49 w 98"/>
                <a:gd name="T11" fmla="*/ 40 h 40"/>
                <a:gd name="T12" fmla="*/ 98 w 98"/>
                <a:gd name="T13" fmla="*/ 20 h 40"/>
                <a:gd name="T14" fmla="*/ 98 w 98"/>
                <a:gd name="T15" fmla="*/ 5 h 40"/>
                <a:gd name="T16" fmla="*/ 96 w 9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 name="Oval 93">
              <a:extLst>
                <a:ext uri="{FF2B5EF4-FFF2-40B4-BE49-F238E27FC236}">
                  <a16:creationId xmlns:a16="http://schemas.microsoft.com/office/drawing/2014/main" id="{0BBB5CE7-AB1A-4D6D-8229-74B143FDFC98}"/>
                </a:ext>
              </a:extLst>
            </p:cNvPr>
            <p:cNvSpPr>
              <a:spLocks noChangeArrowheads="1"/>
            </p:cNvSpPr>
            <p:nvPr/>
          </p:nvSpPr>
          <p:spPr bwMode="auto">
            <a:xfrm>
              <a:off x="6524625" y="466725"/>
              <a:ext cx="247650" cy="84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14" name="Group 14">
            <a:extLst>
              <a:ext uri="{FF2B5EF4-FFF2-40B4-BE49-F238E27FC236}">
                <a16:creationId xmlns:a16="http://schemas.microsoft.com/office/drawing/2014/main" id="{A2D3F006-CC24-466A-886A-B1A85EA58ADA}"/>
              </a:ext>
            </a:extLst>
          </p:cNvPr>
          <p:cNvGrpSpPr/>
          <p:nvPr/>
        </p:nvGrpSpPr>
        <p:grpSpPr>
          <a:xfrm>
            <a:off x="8082370" y="2656687"/>
            <a:ext cx="910822" cy="887934"/>
            <a:chOff x="2305050" y="3436938"/>
            <a:chExt cx="315913" cy="307975"/>
          </a:xfrm>
          <a:solidFill>
            <a:schemeClr val="bg1"/>
          </a:solidFill>
        </p:grpSpPr>
        <p:sp>
          <p:nvSpPr>
            <p:cNvPr id="15" name="Freeform 31">
              <a:extLst>
                <a:ext uri="{FF2B5EF4-FFF2-40B4-BE49-F238E27FC236}">
                  <a16:creationId xmlns:a16="http://schemas.microsoft.com/office/drawing/2014/main" id="{20B99AF8-D40C-4C80-A96D-B2BE270F3C4A}"/>
                </a:ext>
              </a:extLst>
            </p:cNvPr>
            <p:cNvSpPr>
              <a:spLocks noEditPoints="1"/>
            </p:cNvSpPr>
            <p:nvPr/>
          </p:nvSpPr>
          <p:spPr bwMode="auto">
            <a:xfrm>
              <a:off x="2452688" y="3579813"/>
              <a:ext cx="168275" cy="165100"/>
            </a:xfrm>
            <a:custGeom>
              <a:avLst/>
              <a:gdLst>
                <a:gd name="T0" fmla="*/ 58 w 64"/>
                <a:gd name="T1" fmla="*/ 34 h 63"/>
                <a:gd name="T2" fmla="*/ 31 w 64"/>
                <a:gd name="T3" fmla="*/ 7 h 63"/>
                <a:gd name="T4" fmla="*/ 15 w 64"/>
                <a:gd name="T5" fmla="*/ 3 h 63"/>
                <a:gd name="T6" fmla="*/ 11 w 64"/>
                <a:gd name="T7" fmla="*/ 0 h 63"/>
                <a:gd name="T8" fmla="*/ 9 w 64"/>
                <a:gd name="T9" fmla="*/ 4 h 63"/>
                <a:gd name="T10" fmla="*/ 4 w 64"/>
                <a:gd name="T11" fmla="*/ 5 h 63"/>
                <a:gd name="T12" fmla="*/ 2 w 64"/>
                <a:gd name="T13" fmla="*/ 9 h 63"/>
                <a:gd name="T14" fmla="*/ 0 w 64"/>
                <a:gd name="T15" fmla="*/ 11 h 63"/>
                <a:gd name="T16" fmla="*/ 4 w 64"/>
                <a:gd name="T17" fmla="*/ 14 h 63"/>
                <a:gd name="T18" fmla="*/ 8 w 64"/>
                <a:gd name="T19" fmla="*/ 30 h 63"/>
                <a:gd name="T20" fmla="*/ 35 w 64"/>
                <a:gd name="T21" fmla="*/ 57 h 63"/>
                <a:gd name="T22" fmla="*/ 58 w 64"/>
                <a:gd name="T23" fmla="*/ 57 h 63"/>
                <a:gd name="T24" fmla="*/ 58 w 64"/>
                <a:gd name="T25" fmla="*/ 34 h 63"/>
                <a:gd name="T26" fmla="*/ 53 w 64"/>
                <a:gd name="T27" fmla="*/ 52 h 63"/>
                <a:gd name="T28" fmla="*/ 38 w 64"/>
                <a:gd name="T29" fmla="*/ 51 h 63"/>
                <a:gd name="T30" fmla="*/ 14 w 64"/>
                <a:gd name="T31" fmla="*/ 27 h 63"/>
                <a:gd name="T32" fmla="*/ 10 w 64"/>
                <a:gd name="T33" fmla="*/ 21 h 63"/>
                <a:gd name="T34" fmla="*/ 14 w 64"/>
                <a:gd name="T35" fmla="*/ 25 h 63"/>
                <a:gd name="T36" fmla="*/ 26 w 64"/>
                <a:gd name="T37" fmla="*/ 25 h 63"/>
                <a:gd name="T38" fmla="*/ 26 w 64"/>
                <a:gd name="T39" fmla="*/ 14 h 63"/>
                <a:gd name="T40" fmla="*/ 20 w 64"/>
                <a:gd name="T41" fmla="*/ 9 h 63"/>
                <a:gd name="T42" fmla="*/ 29 w 64"/>
                <a:gd name="T43" fmla="*/ 12 h 63"/>
                <a:gd name="T44" fmla="*/ 53 w 64"/>
                <a:gd name="T45" fmla="*/ 36 h 63"/>
                <a:gd name="T46" fmla="*/ 53 w 64"/>
                <a:gd name="T47" fmla="*/ 5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3">
                  <a:moveTo>
                    <a:pt x="58" y="34"/>
                  </a:moveTo>
                  <a:cubicBezTo>
                    <a:pt x="31" y="7"/>
                    <a:pt x="31" y="7"/>
                    <a:pt x="31" y="7"/>
                  </a:cubicBezTo>
                  <a:cubicBezTo>
                    <a:pt x="27" y="2"/>
                    <a:pt x="20" y="1"/>
                    <a:pt x="15" y="3"/>
                  </a:cubicBezTo>
                  <a:cubicBezTo>
                    <a:pt x="11" y="0"/>
                    <a:pt x="11" y="0"/>
                    <a:pt x="11" y="0"/>
                  </a:cubicBezTo>
                  <a:cubicBezTo>
                    <a:pt x="9" y="4"/>
                    <a:pt x="9" y="4"/>
                    <a:pt x="9" y="4"/>
                  </a:cubicBezTo>
                  <a:cubicBezTo>
                    <a:pt x="4" y="5"/>
                    <a:pt x="4" y="5"/>
                    <a:pt x="4" y="5"/>
                  </a:cubicBezTo>
                  <a:cubicBezTo>
                    <a:pt x="2" y="9"/>
                    <a:pt x="2" y="9"/>
                    <a:pt x="2" y="9"/>
                  </a:cubicBezTo>
                  <a:cubicBezTo>
                    <a:pt x="0" y="11"/>
                    <a:pt x="0" y="11"/>
                    <a:pt x="0" y="11"/>
                  </a:cubicBezTo>
                  <a:cubicBezTo>
                    <a:pt x="4" y="14"/>
                    <a:pt x="4" y="14"/>
                    <a:pt x="4" y="14"/>
                  </a:cubicBezTo>
                  <a:cubicBezTo>
                    <a:pt x="3" y="20"/>
                    <a:pt x="4" y="26"/>
                    <a:pt x="8" y="30"/>
                  </a:cubicBezTo>
                  <a:cubicBezTo>
                    <a:pt x="35" y="57"/>
                    <a:pt x="35" y="57"/>
                    <a:pt x="35" y="57"/>
                  </a:cubicBezTo>
                  <a:cubicBezTo>
                    <a:pt x="41" y="63"/>
                    <a:pt x="52" y="63"/>
                    <a:pt x="58" y="57"/>
                  </a:cubicBezTo>
                  <a:cubicBezTo>
                    <a:pt x="64" y="50"/>
                    <a:pt x="64" y="40"/>
                    <a:pt x="58" y="34"/>
                  </a:cubicBezTo>
                  <a:close/>
                  <a:moveTo>
                    <a:pt x="53" y="52"/>
                  </a:moveTo>
                  <a:cubicBezTo>
                    <a:pt x="49" y="56"/>
                    <a:pt x="42" y="56"/>
                    <a:pt x="38" y="51"/>
                  </a:cubicBezTo>
                  <a:cubicBezTo>
                    <a:pt x="14" y="27"/>
                    <a:pt x="14" y="27"/>
                    <a:pt x="14" y="27"/>
                  </a:cubicBezTo>
                  <a:cubicBezTo>
                    <a:pt x="12" y="26"/>
                    <a:pt x="11" y="23"/>
                    <a:pt x="10" y="21"/>
                  </a:cubicBezTo>
                  <a:cubicBezTo>
                    <a:pt x="14" y="25"/>
                    <a:pt x="14" y="25"/>
                    <a:pt x="14" y="25"/>
                  </a:cubicBezTo>
                  <a:cubicBezTo>
                    <a:pt x="18" y="28"/>
                    <a:pt x="22" y="28"/>
                    <a:pt x="26" y="25"/>
                  </a:cubicBezTo>
                  <a:cubicBezTo>
                    <a:pt x="29" y="22"/>
                    <a:pt x="29" y="17"/>
                    <a:pt x="26" y="14"/>
                  </a:cubicBezTo>
                  <a:cubicBezTo>
                    <a:pt x="20" y="9"/>
                    <a:pt x="20" y="9"/>
                    <a:pt x="20" y="9"/>
                  </a:cubicBezTo>
                  <a:cubicBezTo>
                    <a:pt x="23" y="9"/>
                    <a:pt x="26" y="10"/>
                    <a:pt x="29" y="12"/>
                  </a:cubicBezTo>
                  <a:cubicBezTo>
                    <a:pt x="53" y="36"/>
                    <a:pt x="53" y="36"/>
                    <a:pt x="53" y="36"/>
                  </a:cubicBezTo>
                  <a:cubicBezTo>
                    <a:pt x="57" y="41"/>
                    <a:pt x="57" y="48"/>
                    <a:pt x="53"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6" name="Freeform 32">
              <a:extLst>
                <a:ext uri="{FF2B5EF4-FFF2-40B4-BE49-F238E27FC236}">
                  <a16:creationId xmlns:a16="http://schemas.microsoft.com/office/drawing/2014/main" id="{C59F13D6-027F-4F50-9B9B-73540C945133}"/>
                </a:ext>
              </a:extLst>
            </p:cNvPr>
            <p:cNvSpPr>
              <a:spLocks noEditPoints="1"/>
            </p:cNvSpPr>
            <p:nvPr/>
          </p:nvSpPr>
          <p:spPr bwMode="auto">
            <a:xfrm>
              <a:off x="2305050" y="3436938"/>
              <a:ext cx="171450" cy="161925"/>
            </a:xfrm>
            <a:custGeom>
              <a:avLst/>
              <a:gdLst>
                <a:gd name="T0" fmla="*/ 50 w 65"/>
                <a:gd name="T1" fmla="*/ 60 h 62"/>
                <a:gd name="T2" fmla="*/ 53 w 65"/>
                <a:gd name="T3" fmla="*/ 62 h 62"/>
                <a:gd name="T4" fmla="*/ 58 w 65"/>
                <a:gd name="T5" fmla="*/ 60 h 62"/>
                <a:gd name="T6" fmla="*/ 60 w 65"/>
                <a:gd name="T7" fmla="*/ 56 h 62"/>
                <a:gd name="T8" fmla="*/ 63 w 65"/>
                <a:gd name="T9" fmla="*/ 56 h 62"/>
                <a:gd name="T10" fmla="*/ 65 w 65"/>
                <a:gd name="T11" fmla="*/ 52 h 62"/>
                <a:gd name="T12" fmla="*/ 60 w 65"/>
                <a:gd name="T13" fmla="*/ 48 h 62"/>
                <a:gd name="T14" fmla="*/ 56 w 65"/>
                <a:gd name="T15" fmla="*/ 33 h 62"/>
                <a:gd name="T16" fmla="*/ 29 w 65"/>
                <a:gd name="T17" fmla="*/ 6 h 62"/>
                <a:gd name="T18" fmla="*/ 6 w 65"/>
                <a:gd name="T19" fmla="*/ 6 h 62"/>
                <a:gd name="T20" fmla="*/ 6 w 65"/>
                <a:gd name="T21" fmla="*/ 29 h 62"/>
                <a:gd name="T22" fmla="*/ 33 w 65"/>
                <a:gd name="T23" fmla="*/ 56 h 62"/>
                <a:gd name="T24" fmla="*/ 50 w 65"/>
                <a:gd name="T25" fmla="*/ 60 h 62"/>
                <a:gd name="T26" fmla="*/ 11 w 65"/>
                <a:gd name="T27" fmla="*/ 27 h 62"/>
                <a:gd name="T28" fmla="*/ 11 w 65"/>
                <a:gd name="T29" fmla="*/ 11 h 62"/>
                <a:gd name="T30" fmla="*/ 27 w 65"/>
                <a:gd name="T31" fmla="*/ 11 h 62"/>
                <a:gd name="T32" fmla="*/ 51 w 65"/>
                <a:gd name="T33" fmla="*/ 35 h 62"/>
                <a:gd name="T34" fmla="*/ 54 w 65"/>
                <a:gd name="T35" fmla="*/ 41 h 62"/>
                <a:gd name="T36" fmla="*/ 43 w 65"/>
                <a:gd name="T37" fmla="*/ 41 h 62"/>
                <a:gd name="T38" fmla="*/ 43 w 65"/>
                <a:gd name="T39" fmla="*/ 52 h 62"/>
                <a:gd name="T40" fmla="*/ 44 w 65"/>
                <a:gd name="T41" fmla="*/ 54 h 62"/>
                <a:gd name="T42" fmla="*/ 35 w 65"/>
                <a:gd name="T43" fmla="*/ 51 h 62"/>
                <a:gd name="T44" fmla="*/ 11 w 65"/>
                <a:gd name="T45"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2">
                  <a:moveTo>
                    <a:pt x="50" y="60"/>
                  </a:moveTo>
                  <a:cubicBezTo>
                    <a:pt x="53" y="62"/>
                    <a:pt x="53" y="62"/>
                    <a:pt x="53" y="62"/>
                  </a:cubicBezTo>
                  <a:cubicBezTo>
                    <a:pt x="58" y="60"/>
                    <a:pt x="58" y="60"/>
                    <a:pt x="58" y="60"/>
                  </a:cubicBezTo>
                  <a:cubicBezTo>
                    <a:pt x="60" y="56"/>
                    <a:pt x="60" y="56"/>
                    <a:pt x="60" y="56"/>
                  </a:cubicBezTo>
                  <a:cubicBezTo>
                    <a:pt x="63" y="56"/>
                    <a:pt x="63" y="56"/>
                    <a:pt x="63" y="56"/>
                  </a:cubicBezTo>
                  <a:cubicBezTo>
                    <a:pt x="65" y="52"/>
                    <a:pt x="65" y="52"/>
                    <a:pt x="65" y="52"/>
                  </a:cubicBezTo>
                  <a:cubicBezTo>
                    <a:pt x="60" y="48"/>
                    <a:pt x="60" y="48"/>
                    <a:pt x="60" y="48"/>
                  </a:cubicBezTo>
                  <a:cubicBezTo>
                    <a:pt x="62" y="43"/>
                    <a:pt x="60" y="37"/>
                    <a:pt x="56" y="33"/>
                  </a:cubicBezTo>
                  <a:cubicBezTo>
                    <a:pt x="29" y="6"/>
                    <a:pt x="29" y="6"/>
                    <a:pt x="29" y="6"/>
                  </a:cubicBezTo>
                  <a:cubicBezTo>
                    <a:pt x="23" y="0"/>
                    <a:pt x="12" y="0"/>
                    <a:pt x="6" y="6"/>
                  </a:cubicBezTo>
                  <a:cubicBezTo>
                    <a:pt x="0" y="12"/>
                    <a:pt x="0" y="23"/>
                    <a:pt x="6" y="29"/>
                  </a:cubicBezTo>
                  <a:cubicBezTo>
                    <a:pt x="33" y="56"/>
                    <a:pt x="33" y="56"/>
                    <a:pt x="33" y="56"/>
                  </a:cubicBezTo>
                  <a:cubicBezTo>
                    <a:pt x="38" y="61"/>
                    <a:pt x="44" y="62"/>
                    <a:pt x="50" y="60"/>
                  </a:cubicBezTo>
                  <a:close/>
                  <a:moveTo>
                    <a:pt x="11" y="27"/>
                  </a:moveTo>
                  <a:cubicBezTo>
                    <a:pt x="7" y="22"/>
                    <a:pt x="7" y="15"/>
                    <a:pt x="11" y="11"/>
                  </a:cubicBezTo>
                  <a:cubicBezTo>
                    <a:pt x="15" y="7"/>
                    <a:pt x="22" y="7"/>
                    <a:pt x="27" y="11"/>
                  </a:cubicBezTo>
                  <a:cubicBezTo>
                    <a:pt x="51" y="35"/>
                    <a:pt x="51" y="35"/>
                    <a:pt x="51" y="35"/>
                  </a:cubicBezTo>
                  <a:cubicBezTo>
                    <a:pt x="52" y="37"/>
                    <a:pt x="53" y="39"/>
                    <a:pt x="54" y="41"/>
                  </a:cubicBezTo>
                  <a:cubicBezTo>
                    <a:pt x="51" y="38"/>
                    <a:pt x="46" y="38"/>
                    <a:pt x="43" y="41"/>
                  </a:cubicBezTo>
                  <a:cubicBezTo>
                    <a:pt x="40" y="44"/>
                    <a:pt x="40" y="49"/>
                    <a:pt x="43" y="52"/>
                  </a:cubicBezTo>
                  <a:cubicBezTo>
                    <a:pt x="44" y="54"/>
                    <a:pt x="44" y="54"/>
                    <a:pt x="44" y="54"/>
                  </a:cubicBezTo>
                  <a:cubicBezTo>
                    <a:pt x="41" y="54"/>
                    <a:pt x="38" y="53"/>
                    <a:pt x="35" y="51"/>
                  </a:cubicBez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7" name="Rectangle 33">
              <a:extLst>
                <a:ext uri="{FF2B5EF4-FFF2-40B4-BE49-F238E27FC236}">
                  <a16:creationId xmlns:a16="http://schemas.microsoft.com/office/drawing/2014/main" id="{FA4266B7-462E-49BD-A181-2D003CF66A91}"/>
                </a:ext>
              </a:extLst>
            </p:cNvPr>
            <p:cNvSpPr>
              <a:spLocks noChangeArrowheads="1"/>
            </p:cNvSpPr>
            <p:nvPr/>
          </p:nvSpPr>
          <p:spPr bwMode="auto">
            <a:xfrm>
              <a:off x="2481263" y="3533775"/>
              <a:ext cx="793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8" name="Rectangle 34">
              <a:extLst>
                <a:ext uri="{FF2B5EF4-FFF2-40B4-BE49-F238E27FC236}">
                  <a16:creationId xmlns:a16="http://schemas.microsoft.com/office/drawing/2014/main" id="{41F96834-3D4B-4DA2-A779-68B575AF6820}"/>
                </a:ext>
              </a:extLst>
            </p:cNvPr>
            <p:cNvSpPr>
              <a:spLocks noChangeArrowheads="1"/>
            </p:cNvSpPr>
            <p:nvPr/>
          </p:nvSpPr>
          <p:spPr bwMode="auto">
            <a:xfrm>
              <a:off x="2492375" y="3563938"/>
              <a:ext cx="30163"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9" name="Rectangle 35">
              <a:extLst>
                <a:ext uri="{FF2B5EF4-FFF2-40B4-BE49-F238E27FC236}">
                  <a16:creationId xmlns:a16="http://schemas.microsoft.com/office/drawing/2014/main" id="{4C8E565F-D1C7-4A34-BC79-43FB06315C89}"/>
                </a:ext>
              </a:extLst>
            </p:cNvPr>
            <p:cNvSpPr>
              <a:spLocks noChangeArrowheads="1"/>
            </p:cNvSpPr>
            <p:nvPr/>
          </p:nvSpPr>
          <p:spPr bwMode="auto">
            <a:xfrm>
              <a:off x="2441575" y="3614738"/>
              <a:ext cx="793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 name="Rectangle 36">
              <a:extLst>
                <a:ext uri="{FF2B5EF4-FFF2-40B4-BE49-F238E27FC236}">
                  <a16:creationId xmlns:a16="http://schemas.microsoft.com/office/drawing/2014/main" id="{3CD83B61-6C92-493F-B171-C7C564B90304}"/>
                </a:ext>
              </a:extLst>
            </p:cNvPr>
            <p:cNvSpPr>
              <a:spLocks noChangeArrowheads="1"/>
            </p:cNvSpPr>
            <p:nvPr/>
          </p:nvSpPr>
          <p:spPr bwMode="auto">
            <a:xfrm>
              <a:off x="2408238" y="3606800"/>
              <a:ext cx="285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24" name="Text Box 7">
            <a:extLst>
              <a:ext uri="{FF2B5EF4-FFF2-40B4-BE49-F238E27FC236}">
                <a16:creationId xmlns:a16="http://schemas.microsoft.com/office/drawing/2014/main" id="{43636F93-1E33-42A5-BFCE-620352E378D4}"/>
              </a:ext>
            </a:extLst>
          </p:cNvPr>
          <p:cNvSpPr txBox="1">
            <a:spLocks noChangeArrowheads="1"/>
          </p:cNvSpPr>
          <p:nvPr/>
        </p:nvSpPr>
        <p:spPr bwMode="auto">
          <a:xfrm>
            <a:off x="-17389"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如何定义大数据</a:t>
            </a:r>
            <a:endParaRPr lang="en-CA" sz="4267" b="1" spc="-200" dirty="0">
              <a:solidFill>
                <a:schemeClr val="bg1"/>
              </a:solidFill>
              <a:latin typeface="Open Sans" pitchFamily="34" charset="0"/>
              <a:ea typeface="Open Sans" pitchFamily="34" charset="0"/>
              <a:cs typeface="Open Sans" pitchFamily="34" charset="0"/>
            </a:endParaRPr>
          </a:p>
        </p:txBody>
      </p:sp>
      <p:sp>
        <p:nvSpPr>
          <p:cNvPr id="25" name="Rectangle 34">
            <a:extLst>
              <a:ext uri="{FF2B5EF4-FFF2-40B4-BE49-F238E27FC236}">
                <a16:creationId xmlns:a16="http://schemas.microsoft.com/office/drawing/2014/main" id="{3431BF16-95FE-4A36-82C7-963909EE5B53}"/>
              </a:ext>
            </a:extLst>
          </p:cNvPr>
          <p:cNvSpPr/>
          <p:nvPr/>
        </p:nvSpPr>
        <p:spPr>
          <a:xfrm>
            <a:off x="2708661" y="1355993"/>
            <a:ext cx="6774678" cy="307777"/>
          </a:xfrm>
          <a:prstGeom prst="rect">
            <a:avLst/>
          </a:prstGeom>
        </p:spPr>
        <p:txBody>
          <a:bodyPr wrap="square">
            <a:spAutoFit/>
          </a:bodyPr>
          <a:lstStyle/>
          <a:p>
            <a:pPr algn="ctr"/>
            <a:r>
              <a:rPr lang="zh-CN" altLang="en-US" sz="1400" dirty="0">
                <a:solidFill>
                  <a:schemeClr val="bg2"/>
                </a:solidFill>
                <a:latin typeface="+mn-ea"/>
              </a:rPr>
              <a:t>狭义大数据 </a:t>
            </a:r>
            <a:r>
              <a:rPr lang="en-US" altLang="zh-CN" sz="1400" dirty="0">
                <a:solidFill>
                  <a:schemeClr val="bg2"/>
                </a:solidFill>
                <a:latin typeface="+mn-ea"/>
              </a:rPr>
              <a:t>vs. </a:t>
            </a:r>
            <a:r>
              <a:rPr lang="zh-CN" altLang="en-US" sz="1400" dirty="0">
                <a:solidFill>
                  <a:schemeClr val="bg2"/>
                </a:solidFill>
                <a:latin typeface="+mn-ea"/>
              </a:rPr>
              <a:t>广义大数据</a:t>
            </a:r>
          </a:p>
        </p:txBody>
      </p:sp>
    </p:spTree>
    <p:extLst>
      <p:ext uri="{BB962C8B-B14F-4D97-AF65-F5344CB8AC3E}">
        <p14:creationId xmlns:p14="http://schemas.microsoft.com/office/powerpoint/2010/main" val="168808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ppt_x"/>
                                          </p:val>
                                        </p:tav>
                                        <p:tav tm="100000">
                                          <p:val>
                                            <p:strVal val="#ppt_x"/>
                                          </p:val>
                                        </p:tav>
                                      </p:tavLst>
                                    </p:anim>
                                    <p:anim calcmode="lin" valueType="num">
                                      <p:cBhvr additive="base">
                                        <p:cTn id="13" dur="25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ppt_x"/>
                                          </p:val>
                                        </p:tav>
                                        <p:tav tm="100000">
                                          <p:val>
                                            <p:strVal val="#ppt_x"/>
                                          </p:val>
                                        </p:tav>
                                      </p:tavLst>
                                    </p:anim>
                                    <p:anim calcmode="lin" valueType="num">
                                      <p:cBhvr additive="base">
                                        <p:cTn id="23" dur="250" fill="hold"/>
                                        <p:tgtEl>
                                          <p:spTgt spid="7"/>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250" fill="hold"/>
                                        <p:tgtEl>
                                          <p:spTgt spid="14"/>
                                        </p:tgtEl>
                                        <p:attrNameLst>
                                          <p:attrName>ppt_x</p:attrName>
                                        </p:attrNameLst>
                                      </p:cBhvr>
                                      <p:tavLst>
                                        <p:tav tm="0">
                                          <p:val>
                                            <p:strVal val="#ppt_x"/>
                                          </p:val>
                                        </p:tav>
                                        <p:tav tm="100000">
                                          <p:val>
                                            <p:strVal val="#ppt_x"/>
                                          </p:val>
                                        </p:tav>
                                      </p:tavLst>
                                    </p:anim>
                                    <p:anim calcmode="lin" valueType="num">
                                      <p:cBhvr additive="base">
                                        <p:cTn id="28" dur="25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250" fill="hold"/>
                                        <p:tgtEl>
                                          <p:spTgt spid="8"/>
                                        </p:tgtEl>
                                        <p:attrNameLst>
                                          <p:attrName>ppt_x</p:attrName>
                                        </p:attrNameLst>
                                      </p:cBhvr>
                                      <p:tavLst>
                                        <p:tav tm="0">
                                          <p:val>
                                            <p:strVal val="#ppt_x"/>
                                          </p:val>
                                        </p:tav>
                                        <p:tav tm="100000">
                                          <p:val>
                                            <p:strVal val="#ppt_x"/>
                                          </p:val>
                                        </p:tav>
                                      </p:tavLst>
                                    </p:anim>
                                    <p:anim calcmode="lin" valueType="num">
                                      <p:cBhvr additive="base">
                                        <p:cTn id="33" dur="250" fill="hold"/>
                                        <p:tgtEl>
                                          <p:spTgt spid="8"/>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250" fill="hold"/>
                                        <p:tgtEl>
                                          <p:spTgt spid="24"/>
                                        </p:tgtEl>
                                        <p:attrNameLst>
                                          <p:attrName>ppt_x</p:attrName>
                                        </p:attrNameLst>
                                      </p:cBhvr>
                                      <p:tavLst>
                                        <p:tav tm="0">
                                          <p:val>
                                            <p:strVal val="#ppt_x"/>
                                          </p:val>
                                        </p:tav>
                                        <p:tav tm="100000">
                                          <p:val>
                                            <p:strVal val="#ppt_x"/>
                                          </p:val>
                                        </p:tav>
                                      </p:tavLst>
                                    </p:anim>
                                    <p:anim calcmode="lin" valueType="num">
                                      <p:cBhvr additive="base">
                                        <p:cTn id="38" dur="250" fill="hold"/>
                                        <p:tgtEl>
                                          <p:spTgt spid="24"/>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16" presetClass="entr" presetSubtype="21"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barn(inVertical)">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24"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B351680B-A22D-48D2-9924-8B95B9DADE17}"/>
              </a:ext>
            </a:extLst>
          </p:cNvPr>
          <p:cNvSpPr txBox="1">
            <a:spLocks noChangeArrowheads="1"/>
          </p:cNvSpPr>
          <p:nvPr/>
        </p:nvSpPr>
        <p:spPr bwMode="auto">
          <a:xfrm>
            <a:off x="-17389"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世界各主要国家及组织的大数据战略</a:t>
            </a:r>
            <a:endParaRPr lang="en-CA" sz="4267" b="1" spc="-200" dirty="0">
              <a:solidFill>
                <a:schemeClr val="bg1"/>
              </a:solidFill>
              <a:latin typeface="Open Sans" pitchFamily="34" charset="0"/>
              <a:ea typeface="Open Sans" pitchFamily="34" charset="0"/>
              <a:cs typeface="Open Sans" pitchFamily="34" charset="0"/>
            </a:endParaRPr>
          </a:p>
        </p:txBody>
      </p:sp>
      <p:graphicFrame>
        <p:nvGraphicFramePr>
          <p:cNvPr id="16" name="图示 15">
            <a:extLst>
              <a:ext uri="{FF2B5EF4-FFF2-40B4-BE49-F238E27FC236}">
                <a16:creationId xmlns:a16="http://schemas.microsoft.com/office/drawing/2014/main" id="{46E5D82E-D1DF-45B4-BDAC-8EEA0C7062C6}"/>
              </a:ext>
            </a:extLst>
          </p:cNvPr>
          <p:cNvGraphicFramePr/>
          <p:nvPr>
            <p:extLst>
              <p:ext uri="{D42A27DB-BD31-4B8C-83A1-F6EECF244321}">
                <p14:modId xmlns:p14="http://schemas.microsoft.com/office/powerpoint/2010/main" val="2717844917"/>
              </p:ext>
            </p:extLst>
          </p:nvPr>
        </p:nvGraphicFramePr>
        <p:xfrm>
          <a:off x="2541113" y="2286001"/>
          <a:ext cx="7109773" cy="3601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Rectangle 34">
            <a:extLst>
              <a:ext uri="{FF2B5EF4-FFF2-40B4-BE49-F238E27FC236}">
                <a16:creationId xmlns:a16="http://schemas.microsoft.com/office/drawing/2014/main" id="{D38CDF4E-BCC6-439B-A29D-3A2277B8DBEC}"/>
              </a:ext>
            </a:extLst>
          </p:cNvPr>
          <p:cNvSpPr/>
          <p:nvPr/>
        </p:nvSpPr>
        <p:spPr>
          <a:xfrm>
            <a:off x="2708661" y="1355993"/>
            <a:ext cx="6774678" cy="523220"/>
          </a:xfrm>
          <a:prstGeom prst="rect">
            <a:avLst/>
          </a:prstGeom>
        </p:spPr>
        <p:txBody>
          <a:bodyPr wrap="square">
            <a:spAutoFit/>
          </a:bodyPr>
          <a:lstStyle/>
          <a:p>
            <a:pPr algn="ctr"/>
            <a:r>
              <a:rPr lang="zh-CN" altLang="en-US" sz="1400" dirty="0">
                <a:solidFill>
                  <a:schemeClr val="bg2"/>
                </a:solidFill>
                <a:latin typeface="+mn-ea"/>
              </a:rPr>
              <a:t>大数据正逐渐引起公众意识形态的变革甚至社会结构的深层调整。</a:t>
            </a:r>
            <a:endParaRPr lang="en-US" altLang="zh-CN" sz="1400" dirty="0">
              <a:solidFill>
                <a:schemeClr val="bg2"/>
              </a:solidFill>
              <a:latin typeface="+mn-ea"/>
            </a:endParaRPr>
          </a:p>
          <a:p>
            <a:pPr algn="ctr"/>
            <a:r>
              <a:rPr lang="zh-CN" altLang="en-US" sz="1400" dirty="0">
                <a:solidFill>
                  <a:schemeClr val="bg2"/>
                </a:solidFill>
                <a:latin typeface="+mn-ea"/>
              </a:rPr>
              <a:t>世界各主要国家和地区纷纷从国家层面提出具体的大数据发展战略。</a:t>
            </a:r>
            <a:endParaRPr lang="en-GB" sz="1400" dirty="0">
              <a:solidFill>
                <a:schemeClr val="bg2"/>
              </a:solidFill>
              <a:latin typeface="+mn-ea"/>
            </a:endParaRPr>
          </a:p>
        </p:txBody>
      </p:sp>
    </p:spTree>
    <p:extLst>
      <p:ext uri="{BB962C8B-B14F-4D97-AF65-F5344CB8AC3E}">
        <p14:creationId xmlns:p14="http://schemas.microsoft.com/office/powerpoint/2010/main" val="90452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16" presetClass="entr" presetSubtype="21"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a:extLst>
              <a:ext uri="{FF2B5EF4-FFF2-40B4-BE49-F238E27FC236}">
                <a16:creationId xmlns:a16="http://schemas.microsoft.com/office/drawing/2014/main" id="{9512CE7C-7F5A-4D30-9A62-A5AFC9712FA2}"/>
              </a:ext>
            </a:extLst>
          </p:cNvPr>
          <p:cNvSpPr txBox="1"/>
          <p:nvPr/>
        </p:nvSpPr>
        <p:spPr>
          <a:xfrm>
            <a:off x="5954449" y="242801"/>
            <a:ext cx="5218511" cy="83747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3600" dirty="0">
                <a:solidFill>
                  <a:schemeClr val="bg2">
                    <a:lumMod val="50000"/>
                  </a:schemeClr>
                </a:solidFill>
              </a:rPr>
              <a:t>美国</a:t>
            </a:r>
            <a:endParaRPr lang="en-US" sz="3600" dirty="0">
              <a:solidFill>
                <a:schemeClr val="bg2">
                  <a:lumMod val="50000"/>
                </a:schemeClr>
              </a:solidFill>
            </a:endParaRPr>
          </a:p>
        </p:txBody>
      </p:sp>
      <p:sp>
        <p:nvSpPr>
          <p:cNvPr id="5" name="Title 1">
            <a:extLst>
              <a:ext uri="{FF2B5EF4-FFF2-40B4-BE49-F238E27FC236}">
                <a16:creationId xmlns:a16="http://schemas.microsoft.com/office/drawing/2014/main" id="{0830C413-606E-43D5-8C57-3CD308EB8787}"/>
              </a:ext>
            </a:extLst>
          </p:cNvPr>
          <p:cNvSpPr txBox="1"/>
          <p:nvPr/>
        </p:nvSpPr>
        <p:spPr>
          <a:xfrm>
            <a:off x="7145430" y="1102048"/>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dirty="0">
                <a:solidFill>
                  <a:schemeClr val="bg2">
                    <a:lumMod val="75000"/>
                  </a:schemeClr>
                </a:solidFill>
                <a:latin typeface="+mn-lt"/>
                <a:ea typeface="Roboto" panose="02000000000000000000" pitchFamily="2" charset="0"/>
              </a:rPr>
              <a:t>USA</a:t>
            </a:r>
            <a:endParaRPr lang="en-US" sz="1200" dirty="0">
              <a:solidFill>
                <a:schemeClr val="bg2">
                  <a:lumMod val="75000"/>
                </a:schemeClr>
              </a:solidFill>
              <a:latin typeface="+mn-lt"/>
              <a:ea typeface="Roboto" panose="02000000000000000000" pitchFamily="2" charset="0"/>
            </a:endParaRPr>
          </a:p>
        </p:txBody>
      </p:sp>
      <p:grpSp>
        <p:nvGrpSpPr>
          <p:cNvPr id="6" name="Group 20">
            <a:extLst>
              <a:ext uri="{FF2B5EF4-FFF2-40B4-BE49-F238E27FC236}">
                <a16:creationId xmlns:a16="http://schemas.microsoft.com/office/drawing/2014/main" id="{27E106BE-65B1-4FDC-8620-4D0B85A87D8F}"/>
              </a:ext>
            </a:extLst>
          </p:cNvPr>
          <p:cNvGrpSpPr/>
          <p:nvPr/>
        </p:nvGrpSpPr>
        <p:grpSpPr>
          <a:xfrm>
            <a:off x="7870834" y="1079989"/>
            <a:ext cx="1440000" cy="58058"/>
            <a:chOff x="4616262" y="2307771"/>
            <a:chExt cx="2349876" cy="58058"/>
          </a:xfrm>
        </p:grpSpPr>
        <p:sp>
          <p:nvSpPr>
            <p:cNvPr id="7" name="Rectangle 21">
              <a:extLst>
                <a:ext uri="{FF2B5EF4-FFF2-40B4-BE49-F238E27FC236}">
                  <a16:creationId xmlns:a16="http://schemas.microsoft.com/office/drawing/2014/main" id="{E16E0108-B745-431D-901D-5140448EB06A}"/>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22">
              <a:extLst>
                <a:ext uri="{FF2B5EF4-FFF2-40B4-BE49-F238E27FC236}">
                  <a16:creationId xmlns:a16="http://schemas.microsoft.com/office/drawing/2014/main" id="{2BCE2937-595F-42D3-9510-F3BF88414235}"/>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34" name="Straight Connector 2">
            <a:extLst>
              <a:ext uri="{FF2B5EF4-FFF2-40B4-BE49-F238E27FC236}">
                <a16:creationId xmlns:a16="http://schemas.microsoft.com/office/drawing/2014/main" id="{2EAA0A4F-64C8-4251-B751-8A1DED53FAD2}"/>
              </a:ext>
            </a:extLst>
          </p:cNvPr>
          <p:cNvCxnSpPr/>
          <p:nvPr/>
        </p:nvCxnSpPr>
        <p:spPr>
          <a:xfrm flipH="1">
            <a:off x="9434945" y="4007504"/>
            <a:ext cx="2757055" cy="0"/>
          </a:xfrm>
          <a:prstGeom prst="line">
            <a:avLst/>
          </a:prstGeom>
          <a:noFill/>
          <a:ln w="22225" cap="flat" cmpd="sng" algn="ctr">
            <a:solidFill>
              <a:srgbClr val="FFFFFF">
                <a:lumMod val="65000"/>
              </a:srgbClr>
            </a:solidFill>
            <a:prstDash val="solid"/>
            <a:miter lim="800000"/>
            <a:headEnd type="none"/>
            <a:tailEnd type="oval"/>
          </a:ln>
          <a:effectLst/>
        </p:spPr>
      </p:cxnSp>
      <p:cxnSp>
        <p:nvCxnSpPr>
          <p:cNvPr id="35" name="Straight Connector 6">
            <a:extLst>
              <a:ext uri="{FF2B5EF4-FFF2-40B4-BE49-F238E27FC236}">
                <a16:creationId xmlns:a16="http://schemas.microsoft.com/office/drawing/2014/main" id="{175524C5-9966-4286-9D71-D9304FA91134}"/>
              </a:ext>
            </a:extLst>
          </p:cNvPr>
          <p:cNvCxnSpPr/>
          <p:nvPr/>
        </p:nvCxnSpPr>
        <p:spPr>
          <a:xfrm flipH="1">
            <a:off x="4627418" y="4007504"/>
            <a:ext cx="3151910" cy="0"/>
          </a:xfrm>
          <a:prstGeom prst="line">
            <a:avLst/>
          </a:prstGeom>
          <a:noFill/>
          <a:ln w="22225" cap="flat" cmpd="sng" algn="ctr">
            <a:solidFill>
              <a:srgbClr val="FFFFFF">
                <a:lumMod val="65000"/>
              </a:srgbClr>
            </a:solidFill>
            <a:prstDash val="solid"/>
            <a:miter lim="800000"/>
            <a:headEnd type="oval"/>
            <a:tailEnd type="oval"/>
          </a:ln>
          <a:effectLst/>
        </p:spPr>
      </p:cxnSp>
      <p:cxnSp>
        <p:nvCxnSpPr>
          <p:cNvPr id="36" name="Straight Connector 9">
            <a:extLst>
              <a:ext uri="{FF2B5EF4-FFF2-40B4-BE49-F238E27FC236}">
                <a16:creationId xmlns:a16="http://schemas.microsoft.com/office/drawing/2014/main" id="{7E4FFB07-CA8D-4B32-9DEF-58C33ED90ADD}"/>
              </a:ext>
            </a:extLst>
          </p:cNvPr>
          <p:cNvCxnSpPr/>
          <p:nvPr/>
        </p:nvCxnSpPr>
        <p:spPr>
          <a:xfrm flipH="1">
            <a:off x="0" y="4007504"/>
            <a:ext cx="3006436" cy="0"/>
          </a:xfrm>
          <a:prstGeom prst="line">
            <a:avLst/>
          </a:prstGeom>
          <a:noFill/>
          <a:ln w="22225" cap="flat" cmpd="sng" algn="ctr">
            <a:solidFill>
              <a:srgbClr val="FFFFFF">
                <a:lumMod val="65000"/>
              </a:srgbClr>
            </a:solidFill>
            <a:prstDash val="solid"/>
            <a:miter lim="800000"/>
            <a:headEnd type="oval"/>
            <a:tailEnd type="none"/>
          </a:ln>
          <a:effectLst/>
        </p:spPr>
      </p:cxnSp>
      <p:sp>
        <p:nvSpPr>
          <p:cNvPr id="37" name="Oval 12">
            <a:extLst>
              <a:ext uri="{FF2B5EF4-FFF2-40B4-BE49-F238E27FC236}">
                <a16:creationId xmlns:a16="http://schemas.microsoft.com/office/drawing/2014/main" id="{87AD1BDF-8914-4406-B44C-76497E792DE5}"/>
              </a:ext>
            </a:extLst>
          </p:cNvPr>
          <p:cNvSpPr/>
          <p:nvPr/>
        </p:nvSpPr>
        <p:spPr>
          <a:xfrm flipH="1">
            <a:off x="5968757" y="3772888"/>
            <a:ext cx="469232" cy="469232"/>
          </a:xfrm>
          <a:prstGeom prst="ellips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cs typeface="+mn-cs"/>
            </a:endParaRPr>
          </a:p>
        </p:txBody>
      </p:sp>
      <p:sp>
        <p:nvSpPr>
          <p:cNvPr id="38" name="Oval 13">
            <a:extLst>
              <a:ext uri="{FF2B5EF4-FFF2-40B4-BE49-F238E27FC236}">
                <a16:creationId xmlns:a16="http://schemas.microsoft.com/office/drawing/2014/main" id="{2D44278F-697B-470C-8295-A66742795CCD}"/>
              </a:ext>
            </a:extLst>
          </p:cNvPr>
          <p:cNvSpPr/>
          <p:nvPr/>
        </p:nvSpPr>
        <p:spPr>
          <a:xfrm flipH="1">
            <a:off x="1268602" y="3772888"/>
            <a:ext cx="469232" cy="469232"/>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cs typeface="+mn-cs"/>
            </a:endParaRPr>
          </a:p>
        </p:txBody>
      </p:sp>
      <p:grpSp>
        <p:nvGrpSpPr>
          <p:cNvPr id="39" name="Group 43">
            <a:extLst>
              <a:ext uri="{FF2B5EF4-FFF2-40B4-BE49-F238E27FC236}">
                <a16:creationId xmlns:a16="http://schemas.microsoft.com/office/drawing/2014/main" id="{552F7DD0-2DA5-43A5-93AE-3BBB70330A80}"/>
              </a:ext>
            </a:extLst>
          </p:cNvPr>
          <p:cNvGrpSpPr/>
          <p:nvPr/>
        </p:nvGrpSpPr>
        <p:grpSpPr>
          <a:xfrm flipH="1">
            <a:off x="3263715" y="3454292"/>
            <a:ext cx="1106424" cy="1106424"/>
            <a:chOff x="7821861" y="2875788"/>
            <a:chExt cx="1106424" cy="1106424"/>
          </a:xfrm>
        </p:grpSpPr>
        <p:sp>
          <p:nvSpPr>
            <p:cNvPr id="40" name="Oval 8">
              <a:extLst>
                <a:ext uri="{FF2B5EF4-FFF2-40B4-BE49-F238E27FC236}">
                  <a16:creationId xmlns:a16="http://schemas.microsoft.com/office/drawing/2014/main" id="{C868C4F9-BDAC-4537-9F25-694E331138ED}"/>
                </a:ext>
              </a:extLst>
            </p:cNvPr>
            <p:cNvSpPr/>
            <p:nvPr/>
          </p:nvSpPr>
          <p:spPr>
            <a:xfrm>
              <a:off x="7821861" y="2875788"/>
              <a:ext cx="1106424" cy="1106424"/>
            </a:xfrm>
            <a:prstGeom prst="ellipse">
              <a:avLst/>
            </a:prstGeom>
            <a:noFill/>
            <a:ln w="28575" cap="flat" cmpd="sng" algn="ctr">
              <a:solidFill>
                <a:srgbClr val="0994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cs typeface="+mn-cs"/>
              </a:endParaRPr>
            </a:p>
          </p:txBody>
        </p:sp>
        <p:grpSp>
          <p:nvGrpSpPr>
            <p:cNvPr id="41" name="Group 16">
              <a:extLst>
                <a:ext uri="{FF2B5EF4-FFF2-40B4-BE49-F238E27FC236}">
                  <a16:creationId xmlns:a16="http://schemas.microsoft.com/office/drawing/2014/main" id="{DD04167C-7512-4439-90BE-248164C3D365}"/>
                </a:ext>
              </a:extLst>
            </p:cNvPr>
            <p:cNvGrpSpPr/>
            <p:nvPr/>
          </p:nvGrpSpPr>
          <p:grpSpPr>
            <a:xfrm>
              <a:off x="8142901" y="3198478"/>
              <a:ext cx="464344" cy="465138"/>
              <a:chOff x="9145588" y="4435475"/>
              <a:chExt cx="464344" cy="465138"/>
            </a:xfrm>
            <a:solidFill>
              <a:srgbClr val="099480"/>
            </a:solidFill>
          </p:grpSpPr>
          <p:sp>
            <p:nvSpPr>
              <p:cNvPr id="42" name="AutoShape 7">
                <a:extLst>
                  <a:ext uri="{FF2B5EF4-FFF2-40B4-BE49-F238E27FC236}">
                    <a16:creationId xmlns:a16="http://schemas.microsoft.com/office/drawing/2014/main" id="{ED264E2D-803E-4A4D-B6E5-4376DE1E456F}"/>
                  </a:ext>
                </a:extLst>
              </p:cNvPr>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43" name="AutoShape 8">
                <a:extLst>
                  <a:ext uri="{FF2B5EF4-FFF2-40B4-BE49-F238E27FC236}">
                    <a16:creationId xmlns:a16="http://schemas.microsoft.com/office/drawing/2014/main" id="{5A7F6A23-EFAA-4A72-983F-073731CBD5ED}"/>
                  </a:ext>
                </a:extLst>
              </p:cNvPr>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44" name="AutoShape 9">
                <a:extLst>
                  <a:ext uri="{FF2B5EF4-FFF2-40B4-BE49-F238E27FC236}">
                    <a16:creationId xmlns:a16="http://schemas.microsoft.com/office/drawing/2014/main" id="{1FF797B6-D564-4056-ABD1-5CF8D82BDA95}"/>
                  </a:ext>
                </a:extLst>
              </p:cNvPr>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45" name="AutoShape 10">
                <a:extLst>
                  <a:ext uri="{FF2B5EF4-FFF2-40B4-BE49-F238E27FC236}">
                    <a16:creationId xmlns:a16="http://schemas.microsoft.com/office/drawing/2014/main" id="{1C3CE429-1091-4A6B-A0F1-0550C08028D9}"/>
                  </a:ext>
                </a:extLst>
              </p:cNvPr>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46" name="AutoShape 11">
                <a:extLst>
                  <a:ext uri="{FF2B5EF4-FFF2-40B4-BE49-F238E27FC236}">
                    <a16:creationId xmlns:a16="http://schemas.microsoft.com/office/drawing/2014/main" id="{A60E7AD3-4CEB-4A5A-9D67-45496CBC9B31}"/>
                  </a:ext>
                </a:extLst>
              </p:cNvPr>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47" name="AutoShape 12">
                <a:extLst>
                  <a:ext uri="{FF2B5EF4-FFF2-40B4-BE49-F238E27FC236}">
                    <a16:creationId xmlns:a16="http://schemas.microsoft.com/office/drawing/2014/main" id="{AE1CE48C-F527-4E96-A432-B194471EF9FD}"/>
                  </a:ext>
                </a:extLst>
              </p:cNvPr>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48" name="AutoShape 13">
                <a:extLst>
                  <a:ext uri="{FF2B5EF4-FFF2-40B4-BE49-F238E27FC236}">
                    <a16:creationId xmlns:a16="http://schemas.microsoft.com/office/drawing/2014/main" id="{F3DDD04F-5821-49E1-927B-3328FE60704F}"/>
                  </a:ext>
                </a:extLst>
              </p:cNvPr>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49" name="AutoShape 14">
                <a:extLst>
                  <a:ext uri="{FF2B5EF4-FFF2-40B4-BE49-F238E27FC236}">
                    <a16:creationId xmlns:a16="http://schemas.microsoft.com/office/drawing/2014/main" id="{1DC4655D-6F39-4F20-9D42-2FE136754779}"/>
                  </a:ext>
                </a:extLst>
              </p:cNvPr>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50" name="AutoShape 15">
                <a:extLst>
                  <a:ext uri="{FF2B5EF4-FFF2-40B4-BE49-F238E27FC236}">
                    <a16:creationId xmlns:a16="http://schemas.microsoft.com/office/drawing/2014/main" id="{7A1A44EF-4544-4503-9578-14BA1644A840}"/>
                  </a:ext>
                </a:extLst>
              </p:cNvPr>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grpSp>
      </p:grpSp>
      <p:grpSp>
        <p:nvGrpSpPr>
          <p:cNvPr id="51" name="Group 44">
            <a:extLst>
              <a:ext uri="{FF2B5EF4-FFF2-40B4-BE49-F238E27FC236}">
                <a16:creationId xmlns:a16="http://schemas.microsoft.com/office/drawing/2014/main" id="{5A36FD97-FC12-4661-AFA4-D45D698F2E5B}"/>
              </a:ext>
            </a:extLst>
          </p:cNvPr>
          <p:cNvGrpSpPr/>
          <p:nvPr/>
        </p:nvGrpSpPr>
        <p:grpSpPr>
          <a:xfrm>
            <a:off x="8053925" y="3454292"/>
            <a:ext cx="1106424" cy="1106424"/>
            <a:chOff x="3031651" y="2875788"/>
            <a:chExt cx="1106424" cy="1106424"/>
          </a:xfrm>
        </p:grpSpPr>
        <p:sp>
          <p:nvSpPr>
            <p:cNvPr id="52" name="Oval 5">
              <a:extLst>
                <a:ext uri="{FF2B5EF4-FFF2-40B4-BE49-F238E27FC236}">
                  <a16:creationId xmlns:a16="http://schemas.microsoft.com/office/drawing/2014/main" id="{85F8AD6A-A5CF-4CF3-BBB0-6F1F0E54373A}"/>
                </a:ext>
              </a:extLst>
            </p:cNvPr>
            <p:cNvSpPr/>
            <p:nvPr/>
          </p:nvSpPr>
          <p:spPr>
            <a:xfrm>
              <a:off x="3031651" y="2875788"/>
              <a:ext cx="1106424" cy="1106424"/>
            </a:xfrm>
            <a:prstGeom prst="ellipse">
              <a:avLst/>
            </a:prstGeom>
            <a:noFill/>
            <a:ln w="28575" cap="flat" cmpd="sng" algn="ctr">
              <a:solidFill>
                <a:srgbClr val="15A1C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cs typeface="+mn-cs"/>
              </a:endParaRPr>
            </a:p>
          </p:txBody>
        </p:sp>
        <p:grpSp>
          <p:nvGrpSpPr>
            <p:cNvPr id="53" name="Group 26">
              <a:extLst>
                <a:ext uri="{FF2B5EF4-FFF2-40B4-BE49-F238E27FC236}">
                  <a16:creationId xmlns:a16="http://schemas.microsoft.com/office/drawing/2014/main" id="{75314AD8-5F33-48E6-8509-1D04545229AF}"/>
                </a:ext>
              </a:extLst>
            </p:cNvPr>
            <p:cNvGrpSpPr/>
            <p:nvPr/>
          </p:nvGrpSpPr>
          <p:grpSpPr>
            <a:xfrm>
              <a:off x="3352689" y="3199272"/>
              <a:ext cx="464344" cy="464344"/>
              <a:chOff x="4439444" y="1652588"/>
              <a:chExt cx="464344" cy="464344"/>
            </a:xfrm>
            <a:solidFill>
              <a:srgbClr val="15A1C8"/>
            </a:solidFill>
          </p:grpSpPr>
          <p:sp>
            <p:nvSpPr>
              <p:cNvPr id="54" name="AutoShape 136">
                <a:extLst>
                  <a:ext uri="{FF2B5EF4-FFF2-40B4-BE49-F238E27FC236}">
                    <a16:creationId xmlns:a16="http://schemas.microsoft.com/office/drawing/2014/main" id="{79366C4E-27F7-4DE4-A31C-A81846AC171B}"/>
                  </a:ext>
                </a:extLst>
              </p:cNvPr>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55" name="AutoShape 137">
                <a:extLst>
                  <a:ext uri="{FF2B5EF4-FFF2-40B4-BE49-F238E27FC236}">
                    <a16:creationId xmlns:a16="http://schemas.microsoft.com/office/drawing/2014/main" id="{7431244D-EE5A-4F11-AC51-8F550D4103CF}"/>
                  </a:ext>
                </a:extLst>
              </p:cNvPr>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56" name="AutoShape 138">
                <a:extLst>
                  <a:ext uri="{FF2B5EF4-FFF2-40B4-BE49-F238E27FC236}">
                    <a16:creationId xmlns:a16="http://schemas.microsoft.com/office/drawing/2014/main" id="{86D57300-0F92-4E6A-AF35-A1D39BD1FDDC}"/>
                  </a:ext>
                </a:extLst>
              </p:cNvPr>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grpSp>
      </p:grpSp>
      <p:sp>
        <p:nvSpPr>
          <p:cNvPr id="57" name="TextBox 33">
            <a:extLst>
              <a:ext uri="{FF2B5EF4-FFF2-40B4-BE49-F238E27FC236}">
                <a16:creationId xmlns:a16="http://schemas.microsoft.com/office/drawing/2014/main" id="{295AF78D-5FB9-4F8D-9636-8DBDB543E692}"/>
              </a:ext>
            </a:extLst>
          </p:cNvPr>
          <p:cNvSpPr txBox="1"/>
          <p:nvPr/>
        </p:nvSpPr>
        <p:spPr>
          <a:xfrm flipH="1">
            <a:off x="5811132" y="3311223"/>
            <a:ext cx="806632" cy="461665"/>
          </a:xfrm>
          <a:prstGeom prst="rect">
            <a:avLst/>
          </a:prstGeom>
          <a:noFill/>
        </p:spPr>
        <p:txBody>
          <a:bodyPr wrap="none" rtlCol="0">
            <a:spAutoFit/>
          </a:bodyPr>
          <a:lstStyle/>
          <a:p>
            <a:pPr algn="ctr"/>
            <a:r>
              <a:rPr lang="en-US" sz="2400" b="1" dirty="0">
                <a:solidFill>
                  <a:srgbClr val="15A1C8"/>
                </a:solidFill>
                <a:latin typeface="Calibri"/>
              </a:rPr>
              <a:t>2015</a:t>
            </a:r>
            <a:endParaRPr lang="en-GB" sz="2400" b="1" dirty="0">
              <a:solidFill>
                <a:srgbClr val="15A1C8"/>
              </a:solidFill>
              <a:latin typeface="Calibri"/>
            </a:endParaRPr>
          </a:p>
        </p:txBody>
      </p:sp>
      <p:sp>
        <p:nvSpPr>
          <p:cNvPr id="58" name="TextBox 38">
            <a:extLst>
              <a:ext uri="{FF2B5EF4-FFF2-40B4-BE49-F238E27FC236}">
                <a16:creationId xmlns:a16="http://schemas.microsoft.com/office/drawing/2014/main" id="{84319761-E1DA-449E-AF7E-FDF81CA0C260}"/>
              </a:ext>
            </a:extLst>
          </p:cNvPr>
          <p:cNvSpPr txBox="1"/>
          <p:nvPr/>
        </p:nvSpPr>
        <p:spPr>
          <a:xfrm flipH="1">
            <a:off x="1099902" y="4242120"/>
            <a:ext cx="806632" cy="461665"/>
          </a:xfrm>
          <a:prstGeom prst="rect">
            <a:avLst/>
          </a:prstGeom>
          <a:noFill/>
        </p:spPr>
        <p:txBody>
          <a:bodyPr wrap="none" rtlCol="0">
            <a:spAutoFit/>
          </a:bodyPr>
          <a:lstStyle/>
          <a:p>
            <a:pPr algn="ctr"/>
            <a:r>
              <a:rPr lang="en-US" sz="2400" b="1">
                <a:solidFill>
                  <a:srgbClr val="099480"/>
                </a:solidFill>
                <a:latin typeface="Calibri"/>
              </a:rPr>
              <a:t>2012</a:t>
            </a:r>
            <a:endParaRPr lang="en-GB" sz="2400" b="1">
              <a:solidFill>
                <a:srgbClr val="099480"/>
              </a:solidFill>
              <a:latin typeface="Calibri"/>
            </a:endParaRPr>
          </a:p>
        </p:txBody>
      </p:sp>
      <p:grpSp>
        <p:nvGrpSpPr>
          <p:cNvPr id="59" name="Group 30">
            <a:extLst>
              <a:ext uri="{FF2B5EF4-FFF2-40B4-BE49-F238E27FC236}">
                <a16:creationId xmlns:a16="http://schemas.microsoft.com/office/drawing/2014/main" id="{EE7570DA-670B-4801-B976-ACADCFFC1918}"/>
              </a:ext>
            </a:extLst>
          </p:cNvPr>
          <p:cNvGrpSpPr/>
          <p:nvPr/>
        </p:nvGrpSpPr>
        <p:grpSpPr>
          <a:xfrm>
            <a:off x="1765175" y="1603702"/>
            <a:ext cx="3988409" cy="1785105"/>
            <a:chOff x="1588254" y="4139057"/>
            <a:chExt cx="3988409" cy="1785105"/>
          </a:xfrm>
        </p:grpSpPr>
        <p:sp>
          <p:nvSpPr>
            <p:cNvPr id="60" name="TextBox 31">
              <a:extLst>
                <a:ext uri="{FF2B5EF4-FFF2-40B4-BE49-F238E27FC236}">
                  <a16:creationId xmlns:a16="http://schemas.microsoft.com/office/drawing/2014/main" id="{E5029223-2157-4277-BAAA-A403AB822CD1}"/>
                </a:ext>
              </a:extLst>
            </p:cNvPr>
            <p:cNvSpPr txBox="1"/>
            <p:nvPr/>
          </p:nvSpPr>
          <p:spPr>
            <a:xfrm>
              <a:off x="1951245" y="4139057"/>
              <a:ext cx="3262433" cy="400110"/>
            </a:xfrm>
            <a:prstGeom prst="rect">
              <a:avLst/>
            </a:prstGeom>
            <a:noFill/>
          </p:spPr>
          <p:txBody>
            <a:bodyPr wrap="none" rtlCol="0">
              <a:spAutoFit/>
            </a:bodyPr>
            <a:lstStyle/>
            <a:p>
              <a:pPr lvl="0" algn="ctr"/>
              <a:r>
                <a:rPr lang="zh-CN" altLang="en-US" sz="2000" b="1" dirty="0">
                  <a:solidFill>
                    <a:srgbClr val="FCFCFC"/>
                  </a:solidFill>
                  <a:latin typeface="Calibri"/>
                </a:rPr>
                <a:t>“大数据研究和发展倡议”</a:t>
              </a:r>
              <a:endParaRPr kumimoji="0" lang="en-GB" sz="2000" b="1" i="0" u="none" strike="noStrike" kern="1200" cap="none" spc="0" normalizeH="0" baseline="0" noProof="0" dirty="0">
                <a:ln>
                  <a:noFill/>
                </a:ln>
                <a:solidFill>
                  <a:srgbClr val="FCFCFC"/>
                </a:solidFill>
                <a:effectLst/>
                <a:uLnTx/>
                <a:uFillTx/>
                <a:latin typeface="Calibri"/>
                <a:cs typeface="+mn-cs"/>
              </a:endParaRPr>
            </a:p>
          </p:txBody>
        </p:sp>
        <p:sp>
          <p:nvSpPr>
            <p:cNvPr id="61" name="Rectangle 32">
              <a:extLst>
                <a:ext uri="{FF2B5EF4-FFF2-40B4-BE49-F238E27FC236}">
                  <a16:creationId xmlns:a16="http://schemas.microsoft.com/office/drawing/2014/main" id="{44A44529-225A-476E-9904-1C320EF2C212}"/>
                </a:ext>
              </a:extLst>
            </p:cNvPr>
            <p:cNvSpPr/>
            <p:nvPr/>
          </p:nvSpPr>
          <p:spPr>
            <a:xfrm>
              <a:off x="1588254" y="4539167"/>
              <a:ext cx="3988409" cy="1384995"/>
            </a:xfrm>
            <a:prstGeom prst="rect">
              <a:avLst/>
            </a:prstGeom>
          </p:spPr>
          <p:txBody>
            <a:bodyPr wrap="square">
              <a:spAutoFit/>
            </a:bodyPr>
            <a:lstStyle/>
            <a:p>
              <a:pPr lvl="0" algn="just"/>
              <a:r>
                <a:rPr lang="en-US" altLang="zh-CN" sz="1400" dirty="0">
                  <a:solidFill>
                    <a:srgbClr val="FCFCFC"/>
                  </a:solidFill>
                  <a:latin typeface="Calibri"/>
                </a:rPr>
                <a:t>2012</a:t>
              </a:r>
              <a:r>
                <a:rPr lang="zh-CN" altLang="en-US" sz="1400" dirty="0">
                  <a:solidFill>
                    <a:srgbClr val="FCFCFC"/>
                  </a:solidFill>
                  <a:latin typeface="Calibri"/>
                </a:rPr>
                <a:t>年</a:t>
              </a:r>
              <a:r>
                <a:rPr lang="en-US" altLang="zh-CN" sz="1400" dirty="0">
                  <a:solidFill>
                    <a:srgbClr val="FCFCFC"/>
                  </a:solidFill>
                  <a:latin typeface="Calibri"/>
                </a:rPr>
                <a:t>3</a:t>
              </a:r>
              <a:r>
                <a:rPr lang="zh-CN" altLang="en-US" sz="1400" dirty="0">
                  <a:solidFill>
                    <a:srgbClr val="FCFCFC"/>
                  </a:solidFill>
                  <a:latin typeface="Calibri"/>
                </a:rPr>
                <a:t>月美国联邦政府推出“大数据研究和发展倡议”，其中对于国家大数据战略的表述如下：“通过收集、处理庞大而复杂的数据信息，从中获得知识和洞见，提升能力，加快科学、工程领域的创新步伐，强化美国国土安全，转变教育和学习模式”。</a:t>
              </a:r>
              <a:endParaRPr lang="en-US" altLang="zh-CN" sz="1400" dirty="0">
                <a:solidFill>
                  <a:srgbClr val="FCFCFC"/>
                </a:solidFill>
                <a:latin typeface="Calibri"/>
              </a:endParaRPr>
            </a:p>
          </p:txBody>
        </p:sp>
      </p:grpSp>
      <p:grpSp>
        <p:nvGrpSpPr>
          <p:cNvPr id="62" name="Group 40">
            <a:extLst>
              <a:ext uri="{FF2B5EF4-FFF2-40B4-BE49-F238E27FC236}">
                <a16:creationId xmlns:a16="http://schemas.microsoft.com/office/drawing/2014/main" id="{7383273F-DC11-4837-BE71-DFCB4A372D41}"/>
              </a:ext>
            </a:extLst>
          </p:cNvPr>
          <p:cNvGrpSpPr/>
          <p:nvPr/>
        </p:nvGrpSpPr>
        <p:grpSpPr>
          <a:xfrm>
            <a:off x="6123560" y="4796581"/>
            <a:ext cx="4933060" cy="1373602"/>
            <a:chOff x="1588254" y="4119672"/>
            <a:chExt cx="4933060" cy="1373602"/>
          </a:xfrm>
        </p:grpSpPr>
        <p:sp>
          <p:nvSpPr>
            <p:cNvPr id="63" name="TextBox 41">
              <a:extLst>
                <a:ext uri="{FF2B5EF4-FFF2-40B4-BE49-F238E27FC236}">
                  <a16:creationId xmlns:a16="http://schemas.microsoft.com/office/drawing/2014/main" id="{43463B19-2714-4EA9-9DA5-84149FCEE837}"/>
                </a:ext>
              </a:extLst>
            </p:cNvPr>
            <p:cNvSpPr txBox="1"/>
            <p:nvPr/>
          </p:nvSpPr>
          <p:spPr>
            <a:xfrm>
              <a:off x="2980215" y="4119672"/>
              <a:ext cx="2236510" cy="400110"/>
            </a:xfrm>
            <a:prstGeom prst="rect">
              <a:avLst/>
            </a:prstGeom>
            <a:noFill/>
          </p:spPr>
          <p:txBody>
            <a:bodyPr wrap="none" rtlCol="0">
              <a:spAutoFit/>
            </a:bodyPr>
            <a:lstStyle/>
            <a:p>
              <a:pPr lvl="0" algn="ctr"/>
              <a:r>
                <a:rPr lang="zh-CN" altLang="en-US" sz="2000" b="1" dirty="0">
                  <a:solidFill>
                    <a:srgbClr val="FCFCFC"/>
                  </a:solidFill>
                  <a:latin typeface="Calibri"/>
                </a:rPr>
                <a:t>数字化分析仪表盘</a:t>
              </a:r>
              <a:endParaRPr kumimoji="0" lang="en-GB" sz="2000" b="1" i="0" u="none" strike="noStrike" kern="1200" cap="none" spc="0" normalizeH="0" baseline="0" noProof="0" dirty="0">
                <a:ln>
                  <a:noFill/>
                </a:ln>
                <a:solidFill>
                  <a:srgbClr val="FCFCFC"/>
                </a:solidFill>
                <a:effectLst/>
                <a:uLnTx/>
                <a:uFillTx/>
                <a:latin typeface="Calibri"/>
                <a:cs typeface="+mn-cs"/>
              </a:endParaRPr>
            </a:p>
          </p:txBody>
        </p:sp>
        <p:sp>
          <p:nvSpPr>
            <p:cNvPr id="64" name="Rectangle 42">
              <a:extLst>
                <a:ext uri="{FF2B5EF4-FFF2-40B4-BE49-F238E27FC236}">
                  <a16:creationId xmlns:a16="http://schemas.microsoft.com/office/drawing/2014/main" id="{36179D3F-05EA-4583-A387-B79956747E20}"/>
                </a:ext>
              </a:extLst>
            </p:cNvPr>
            <p:cNvSpPr/>
            <p:nvPr/>
          </p:nvSpPr>
          <p:spPr>
            <a:xfrm>
              <a:off x="1588254" y="4539167"/>
              <a:ext cx="4933060" cy="954107"/>
            </a:xfrm>
            <a:prstGeom prst="rect">
              <a:avLst/>
            </a:prstGeom>
          </p:spPr>
          <p:txBody>
            <a:bodyPr wrap="square">
              <a:spAutoFit/>
            </a:bodyPr>
            <a:lstStyle/>
            <a:p>
              <a:pPr lvl="0" algn="just"/>
              <a:r>
                <a:rPr lang="en-US" altLang="zh-CN" sz="1400" dirty="0">
                  <a:solidFill>
                    <a:srgbClr val="FCFCFC"/>
                  </a:solidFill>
                  <a:latin typeface="Calibri"/>
                </a:rPr>
                <a:t>2015</a:t>
              </a:r>
              <a:r>
                <a:rPr lang="zh-CN" altLang="en-US" sz="1400" dirty="0">
                  <a:solidFill>
                    <a:srgbClr val="FCFCFC"/>
                  </a:solidFill>
                  <a:latin typeface="Calibri"/>
                </a:rPr>
                <a:t>年</a:t>
              </a:r>
              <a:r>
                <a:rPr lang="en-US" altLang="zh-CN" sz="1400" dirty="0">
                  <a:solidFill>
                    <a:srgbClr val="FCFCFC"/>
                  </a:solidFill>
                  <a:latin typeface="Calibri"/>
                </a:rPr>
                <a:t>3</a:t>
              </a:r>
              <a:r>
                <a:rPr lang="zh-CN" altLang="en-US" sz="1400" dirty="0">
                  <a:solidFill>
                    <a:srgbClr val="FCFCFC"/>
                  </a:solidFill>
                  <a:latin typeface="Calibri"/>
                </a:rPr>
                <a:t>月，联邦总务管理局公民服务与科技创新办公室旗下的</a:t>
              </a:r>
              <a:r>
                <a:rPr lang="en-US" altLang="zh-CN" sz="1400" dirty="0">
                  <a:solidFill>
                    <a:srgbClr val="FCFCFC"/>
                  </a:solidFill>
                  <a:latin typeface="Calibri"/>
                </a:rPr>
                <a:t>18F</a:t>
              </a:r>
              <a:r>
                <a:rPr lang="zh-CN" altLang="en-US" sz="1400" dirty="0">
                  <a:solidFill>
                    <a:srgbClr val="FCFCFC"/>
                  </a:solidFill>
                  <a:latin typeface="Calibri"/>
                </a:rPr>
                <a:t>创新小组，会同联邦数字服务中心、白宫科技政策办公室联名发布了关于政府网站的数字化分析仪表盘，协助公众实时、便捷地了解美国联邦政府网站提供的社会公共服务。</a:t>
              </a:r>
              <a:endParaRPr kumimoji="0" lang="en-GB" sz="1400" b="0" i="0" u="none" strike="noStrike" kern="1200" cap="none" spc="0" normalizeH="0" baseline="0" noProof="0" dirty="0">
                <a:ln>
                  <a:noFill/>
                </a:ln>
                <a:solidFill>
                  <a:srgbClr val="FCFCFC"/>
                </a:solidFill>
                <a:effectLst/>
                <a:uLnTx/>
                <a:uFillTx/>
                <a:latin typeface="Calibri"/>
                <a:cs typeface="+mn-cs"/>
              </a:endParaRPr>
            </a:p>
          </p:txBody>
        </p:sp>
      </p:grpSp>
      <p:grpSp>
        <p:nvGrpSpPr>
          <p:cNvPr id="66" name="Group 30">
            <a:extLst>
              <a:ext uri="{FF2B5EF4-FFF2-40B4-BE49-F238E27FC236}">
                <a16:creationId xmlns:a16="http://schemas.microsoft.com/office/drawing/2014/main" id="{12DDD83D-3CE1-49A1-B381-5B1E6229BFCE}"/>
              </a:ext>
            </a:extLst>
          </p:cNvPr>
          <p:cNvGrpSpPr/>
          <p:nvPr/>
        </p:nvGrpSpPr>
        <p:grpSpPr>
          <a:xfrm>
            <a:off x="1828359" y="4818471"/>
            <a:ext cx="4035079" cy="1354217"/>
            <a:chOff x="1564922" y="4139057"/>
            <a:chExt cx="4035079" cy="1354217"/>
          </a:xfrm>
        </p:grpSpPr>
        <p:sp>
          <p:nvSpPr>
            <p:cNvPr id="67" name="TextBox 31">
              <a:extLst>
                <a:ext uri="{FF2B5EF4-FFF2-40B4-BE49-F238E27FC236}">
                  <a16:creationId xmlns:a16="http://schemas.microsoft.com/office/drawing/2014/main" id="{9D8E4C8F-A6E4-4FD3-974E-DFB6581A87EC}"/>
                </a:ext>
              </a:extLst>
            </p:cNvPr>
            <p:cNvSpPr txBox="1"/>
            <p:nvPr/>
          </p:nvSpPr>
          <p:spPr>
            <a:xfrm>
              <a:off x="1564922" y="4139057"/>
              <a:ext cx="4035079" cy="400110"/>
            </a:xfrm>
            <a:prstGeom prst="rect">
              <a:avLst/>
            </a:prstGeom>
            <a:noFill/>
          </p:spPr>
          <p:txBody>
            <a:bodyPr wrap="none" rtlCol="0">
              <a:spAutoFit/>
            </a:bodyPr>
            <a:lstStyle/>
            <a:p>
              <a:pPr lvl="0" algn="ctr"/>
              <a:r>
                <a:rPr lang="zh-CN" altLang="en-US" sz="2000" b="1" dirty="0">
                  <a:solidFill>
                    <a:srgbClr val="FCFCFC"/>
                  </a:solidFill>
                  <a:latin typeface="Calibri"/>
                </a:rPr>
                <a:t>“构建</a:t>
              </a:r>
              <a:r>
                <a:rPr lang="en-US" altLang="zh-CN" sz="2000" b="1" dirty="0">
                  <a:solidFill>
                    <a:srgbClr val="FCFCFC"/>
                  </a:solidFill>
                  <a:latin typeface="Calibri"/>
                </a:rPr>
                <a:t>21</a:t>
              </a:r>
              <a:r>
                <a:rPr lang="zh-CN" altLang="en-US" sz="2000" b="1" dirty="0">
                  <a:solidFill>
                    <a:srgbClr val="FCFCFC"/>
                  </a:solidFill>
                  <a:latin typeface="Calibri"/>
                </a:rPr>
                <a:t>世纪数字政府”战略规划</a:t>
              </a:r>
              <a:endParaRPr kumimoji="0" lang="en-GB" sz="2000" b="1" i="0" u="none" strike="noStrike" kern="1200" cap="none" spc="0" normalizeH="0" baseline="0" noProof="0" dirty="0">
                <a:ln>
                  <a:noFill/>
                </a:ln>
                <a:solidFill>
                  <a:srgbClr val="FCFCFC"/>
                </a:solidFill>
                <a:effectLst/>
                <a:uLnTx/>
                <a:uFillTx/>
                <a:latin typeface="Calibri"/>
                <a:cs typeface="+mn-cs"/>
              </a:endParaRPr>
            </a:p>
          </p:txBody>
        </p:sp>
        <p:sp>
          <p:nvSpPr>
            <p:cNvPr id="68" name="Rectangle 32">
              <a:extLst>
                <a:ext uri="{FF2B5EF4-FFF2-40B4-BE49-F238E27FC236}">
                  <a16:creationId xmlns:a16="http://schemas.microsoft.com/office/drawing/2014/main" id="{1E6A48D2-1A1C-40DA-8DA8-62B0F2282396}"/>
                </a:ext>
              </a:extLst>
            </p:cNvPr>
            <p:cNvSpPr/>
            <p:nvPr/>
          </p:nvSpPr>
          <p:spPr>
            <a:xfrm>
              <a:off x="1588254" y="4539167"/>
              <a:ext cx="3988409" cy="954107"/>
            </a:xfrm>
            <a:prstGeom prst="rect">
              <a:avLst/>
            </a:prstGeom>
          </p:spPr>
          <p:txBody>
            <a:bodyPr wrap="square">
              <a:spAutoFit/>
            </a:bodyPr>
            <a:lstStyle/>
            <a:p>
              <a:pPr lvl="0" algn="just"/>
              <a:r>
                <a:rPr lang="zh-CN" altLang="en-US" sz="1400" dirty="0">
                  <a:solidFill>
                    <a:srgbClr val="FCFCFC"/>
                  </a:solidFill>
                  <a:latin typeface="Calibri"/>
                </a:rPr>
                <a:t>作为响应，同年</a:t>
              </a:r>
              <a:r>
                <a:rPr lang="en-US" altLang="zh-CN" sz="1400" dirty="0">
                  <a:solidFill>
                    <a:srgbClr val="FCFCFC"/>
                  </a:solidFill>
                  <a:latin typeface="Calibri"/>
                </a:rPr>
                <a:t>5</a:t>
              </a:r>
              <a:r>
                <a:rPr lang="zh-CN" altLang="en-US" sz="1400" dirty="0">
                  <a:solidFill>
                    <a:srgbClr val="FCFCFC"/>
                  </a:solidFill>
                  <a:latin typeface="Calibri"/>
                </a:rPr>
                <a:t>月，奥巴马政府发布了“构建</a:t>
              </a:r>
              <a:r>
                <a:rPr lang="en-US" altLang="zh-CN" sz="1400" dirty="0">
                  <a:solidFill>
                    <a:srgbClr val="FCFCFC"/>
                  </a:solidFill>
                  <a:latin typeface="Calibri"/>
                </a:rPr>
                <a:t>21</a:t>
              </a:r>
              <a:r>
                <a:rPr lang="zh-CN" altLang="en-US" sz="1400" dirty="0">
                  <a:solidFill>
                    <a:srgbClr val="FCFCFC"/>
                  </a:solidFill>
                  <a:latin typeface="Calibri"/>
                </a:rPr>
                <a:t>世纪数字政府”战略规划，通过</a:t>
              </a:r>
              <a:r>
                <a:rPr lang="en-US" altLang="zh-CN" sz="1400" dirty="0">
                  <a:solidFill>
                    <a:srgbClr val="FCFCFC"/>
                  </a:solidFill>
                  <a:latin typeface="Calibri"/>
                </a:rPr>
                <a:t>Data.gov</a:t>
              </a:r>
              <a:r>
                <a:rPr lang="zh-CN" altLang="en-US" sz="1400" dirty="0">
                  <a:solidFill>
                    <a:srgbClr val="FCFCFC"/>
                  </a:solidFill>
                  <a:latin typeface="Calibri"/>
                </a:rPr>
                <a:t>平台的建设吸引更多参与者加入，同时以行政管理和预算局牵头推进政府自身的公共数据开放。</a:t>
              </a:r>
              <a:endParaRPr kumimoji="0" lang="en-GB" sz="1400" b="0" i="0" u="none" strike="noStrike" kern="1200" cap="none" spc="0" normalizeH="0" baseline="0" noProof="0" dirty="0">
                <a:ln>
                  <a:noFill/>
                </a:ln>
                <a:solidFill>
                  <a:srgbClr val="FCFCFC"/>
                </a:solidFill>
                <a:effectLst/>
                <a:uLnTx/>
                <a:uFillTx/>
                <a:latin typeface="Calibri"/>
                <a:cs typeface="+mn-cs"/>
              </a:endParaRPr>
            </a:p>
          </p:txBody>
        </p:sp>
      </p:grpSp>
      <p:pic>
        <p:nvPicPr>
          <p:cNvPr id="70" name="图片 69">
            <a:extLst>
              <a:ext uri="{FF2B5EF4-FFF2-40B4-BE49-F238E27FC236}">
                <a16:creationId xmlns:a16="http://schemas.microsoft.com/office/drawing/2014/main" id="{581D54A3-42E3-42AA-914B-FF6FB9627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490" y="1423553"/>
            <a:ext cx="1219200" cy="1219200"/>
          </a:xfrm>
          <a:prstGeom prst="rect">
            <a:avLst/>
          </a:prstGeom>
        </p:spPr>
      </p:pic>
    </p:spTree>
    <p:extLst>
      <p:ext uri="{BB962C8B-B14F-4D97-AF65-F5344CB8AC3E}">
        <p14:creationId xmlns:p14="http://schemas.microsoft.com/office/powerpoint/2010/main" val="162116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p:tgtEl>
                                          <p:spTgt spid="59"/>
                                        </p:tgtEl>
                                        <p:attrNameLst>
                                          <p:attrName>ppt_y</p:attrName>
                                        </p:attrNameLst>
                                      </p:cBhvr>
                                      <p:tavLst>
                                        <p:tav tm="0">
                                          <p:val>
                                            <p:strVal val="#ppt_y-#ppt_h*1.125000"/>
                                          </p:val>
                                        </p:tav>
                                        <p:tav tm="100000">
                                          <p:val>
                                            <p:strVal val="#ppt_y"/>
                                          </p:val>
                                        </p:tav>
                                      </p:tavLst>
                                    </p:anim>
                                    <p:animEffect transition="in" filter="wipe(down)">
                                      <p:cBhvr>
                                        <p:cTn id="8" dur="500"/>
                                        <p:tgtEl>
                                          <p:spTgt spid="59"/>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500"/>
                                        <p:tgtEl>
                                          <p:spTgt spid="62"/>
                                        </p:tgtEl>
                                        <p:attrNameLst>
                                          <p:attrName>ppt_y</p:attrName>
                                        </p:attrNameLst>
                                      </p:cBhvr>
                                      <p:tavLst>
                                        <p:tav tm="0">
                                          <p:val>
                                            <p:strVal val="#ppt_y+#ppt_h*1.125000"/>
                                          </p:val>
                                        </p:tav>
                                        <p:tav tm="100000">
                                          <p:val>
                                            <p:strVal val="#ppt_y"/>
                                          </p:val>
                                        </p:tav>
                                      </p:tavLst>
                                    </p:anim>
                                    <p:animEffect transition="in" filter="wipe(up)">
                                      <p:cBhvr>
                                        <p:cTn id="13" dur="500"/>
                                        <p:tgtEl>
                                          <p:spTgt spid="62"/>
                                        </p:tgtEl>
                                      </p:cBhvr>
                                    </p:animEffect>
                                  </p:childTnLst>
                                </p:cTn>
                              </p:par>
                            </p:childTnLst>
                          </p:cTn>
                        </p:par>
                        <p:par>
                          <p:cTn id="14" fill="hold">
                            <p:stCondLst>
                              <p:cond delay="1000"/>
                            </p:stCondLst>
                            <p:childTnLst>
                              <p:par>
                                <p:cTn id="15" presetID="12" presetClass="entr" presetSubtype="1" fill="hold" nodeType="after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500"/>
                                        <p:tgtEl>
                                          <p:spTgt spid="66"/>
                                        </p:tgtEl>
                                        <p:attrNameLst>
                                          <p:attrName>ppt_y</p:attrName>
                                        </p:attrNameLst>
                                      </p:cBhvr>
                                      <p:tavLst>
                                        <p:tav tm="0">
                                          <p:val>
                                            <p:strVal val="#ppt_y-#ppt_h*1.125000"/>
                                          </p:val>
                                        </p:tav>
                                        <p:tav tm="100000">
                                          <p:val>
                                            <p:strVal val="#ppt_y"/>
                                          </p:val>
                                        </p:tav>
                                      </p:tavLst>
                                    </p:anim>
                                    <p:animEffect transition="in" filter="wipe(down)">
                                      <p:cBhvr>
                                        <p:cTn id="1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a:extLst>
              <a:ext uri="{FF2B5EF4-FFF2-40B4-BE49-F238E27FC236}">
                <a16:creationId xmlns:a16="http://schemas.microsoft.com/office/drawing/2014/main" id="{9512CE7C-7F5A-4D30-9A62-A5AFC9712FA2}"/>
              </a:ext>
            </a:extLst>
          </p:cNvPr>
          <p:cNvSpPr txBox="1"/>
          <p:nvPr/>
        </p:nvSpPr>
        <p:spPr>
          <a:xfrm>
            <a:off x="3640383" y="7566"/>
            <a:ext cx="5218511" cy="83747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3600" dirty="0">
                <a:solidFill>
                  <a:schemeClr val="bg2">
                    <a:lumMod val="50000"/>
                  </a:schemeClr>
                </a:solidFill>
              </a:rPr>
              <a:t>英国</a:t>
            </a:r>
            <a:endParaRPr lang="en-US" sz="3600" dirty="0">
              <a:solidFill>
                <a:schemeClr val="bg2">
                  <a:lumMod val="50000"/>
                </a:schemeClr>
              </a:solidFill>
            </a:endParaRPr>
          </a:p>
        </p:txBody>
      </p:sp>
      <p:sp>
        <p:nvSpPr>
          <p:cNvPr id="5" name="Title 1">
            <a:extLst>
              <a:ext uri="{FF2B5EF4-FFF2-40B4-BE49-F238E27FC236}">
                <a16:creationId xmlns:a16="http://schemas.microsoft.com/office/drawing/2014/main" id="{0830C413-606E-43D5-8C57-3CD308EB8787}"/>
              </a:ext>
            </a:extLst>
          </p:cNvPr>
          <p:cNvSpPr txBox="1"/>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dirty="0">
                <a:solidFill>
                  <a:schemeClr val="bg2">
                    <a:lumMod val="75000"/>
                  </a:schemeClr>
                </a:solidFill>
                <a:latin typeface="+mn-lt"/>
                <a:ea typeface="Roboto" panose="02000000000000000000" pitchFamily="2" charset="0"/>
              </a:rPr>
              <a:t>UK</a:t>
            </a:r>
            <a:endParaRPr lang="en-US" sz="1200" dirty="0">
              <a:solidFill>
                <a:schemeClr val="bg2">
                  <a:lumMod val="75000"/>
                </a:schemeClr>
              </a:solidFill>
              <a:latin typeface="+mn-lt"/>
              <a:ea typeface="Roboto" panose="02000000000000000000" pitchFamily="2" charset="0"/>
            </a:endParaRPr>
          </a:p>
        </p:txBody>
      </p:sp>
      <p:grpSp>
        <p:nvGrpSpPr>
          <p:cNvPr id="6" name="Group 20">
            <a:extLst>
              <a:ext uri="{FF2B5EF4-FFF2-40B4-BE49-F238E27FC236}">
                <a16:creationId xmlns:a16="http://schemas.microsoft.com/office/drawing/2014/main" id="{27E106BE-65B1-4FDC-8620-4D0B85A87D8F}"/>
              </a:ext>
            </a:extLst>
          </p:cNvPr>
          <p:cNvGrpSpPr/>
          <p:nvPr/>
        </p:nvGrpSpPr>
        <p:grpSpPr>
          <a:xfrm>
            <a:off x="5529638" y="844754"/>
            <a:ext cx="1440000" cy="58058"/>
            <a:chOff x="4616262" y="2307771"/>
            <a:chExt cx="2349876" cy="58058"/>
          </a:xfrm>
        </p:grpSpPr>
        <p:sp>
          <p:nvSpPr>
            <p:cNvPr id="7" name="Rectangle 21">
              <a:extLst>
                <a:ext uri="{FF2B5EF4-FFF2-40B4-BE49-F238E27FC236}">
                  <a16:creationId xmlns:a16="http://schemas.microsoft.com/office/drawing/2014/main" id="{E16E0108-B745-431D-901D-5140448EB06A}"/>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22">
              <a:extLst>
                <a:ext uri="{FF2B5EF4-FFF2-40B4-BE49-F238E27FC236}">
                  <a16:creationId xmlns:a16="http://schemas.microsoft.com/office/drawing/2014/main" id="{2BCE2937-595F-42D3-9510-F3BF88414235}"/>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9" name="Straight Connector 6">
            <a:extLst>
              <a:ext uri="{FF2B5EF4-FFF2-40B4-BE49-F238E27FC236}">
                <a16:creationId xmlns:a16="http://schemas.microsoft.com/office/drawing/2014/main" id="{CA33B9AA-210E-4A58-8B35-2F279200C9DF}"/>
              </a:ext>
            </a:extLst>
          </p:cNvPr>
          <p:cNvCxnSpPr/>
          <p:nvPr/>
        </p:nvCxnSpPr>
        <p:spPr>
          <a:xfrm flipH="1">
            <a:off x="4627418" y="3251732"/>
            <a:ext cx="3151910" cy="0"/>
          </a:xfrm>
          <a:prstGeom prst="line">
            <a:avLst/>
          </a:prstGeom>
          <a:noFill/>
          <a:ln w="22225" cap="flat" cmpd="sng" algn="ctr">
            <a:solidFill>
              <a:srgbClr val="FFFFFF">
                <a:lumMod val="65000"/>
              </a:srgbClr>
            </a:solidFill>
            <a:prstDash val="solid"/>
            <a:miter lim="800000"/>
            <a:headEnd type="oval"/>
            <a:tailEnd type="oval"/>
          </a:ln>
          <a:effectLst/>
        </p:spPr>
      </p:cxnSp>
      <p:cxnSp>
        <p:nvCxnSpPr>
          <p:cNvPr id="10" name="Straight Connector 9">
            <a:extLst>
              <a:ext uri="{FF2B5EF4-FFF2-40B4-BE49-F238E27FC236}">
                <a16:creationId xmlns:a16="http://schemas.microsoft.com/office/drawing/2014/main" id="{FBEC5FEF-3222-4D5C-8D20-D19DD8BFC624}"/>
              </a:ext>
            </a:extLst>
          </p:cNvPr>
          <p:cNvCxnSpPr/>
          <p:nvPr/>
        </p:nvCxnSpPr>
        <p:spPr>
          <a:xfrm flipH="1">
            <a:off x="0" y="3251732"/>
            <a:ext cx="3006436" cy="0"/>
          </a:xfrm>
          <a:prstGeom prst="line">
            <a:avLst/>
          </a:prstGeom>
          <a:noFill/>
          <a:ln w="22225" cap="flat" cmpd="sng" algn="ctr">
            <a:solidFill>
              <a:srgbClr val="FFFFFF">
                <a:lumMod val="65000"/>
              </a:srgbClr>
            </a:solidFill>
            <a:prstDash val="solid"/>
            <a:miter lim="800000"/>
            <a:headEnd type="oval"/>
            <a:tailEnd type="none"/>
          </a:ln>
          <a:effectLst/>
        </p:spPr>
      </p:cxnSp>
      <p:sp>
        <p:nvSpPr>
          <p:cNvPr id="11" name="Oval 12">
            <a:extLst>
              <a:ext uri="{FF2B5EF4-FFF2-40B4-BE49-F238E27FC236}">
                <a16:creationId xmlns:a16="http://schemas.microsoft.com/office/drawing/2014/main" id="{CB566033-0690-4751-96AF-AE7861DDAD5E}"/>
              </a:ext>
            </a:extLst>
          </p:cNvPr>
          <p:cNvSpPr/>
          <p:nvPr/>
        </p:nvSpPr>
        <p:spPr>
          <a:xfrm flipH="1">
            <a:off x="5968757" y="3017116"/>
            <a:ext cx="469232" cy="469232"/>
          </a:xfrm>
          <a:prstGeom prst="ellips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2" name="Oval 13">
            <a:extLst>
              <a:ext uri="{FF2B5EF4-FFF2-40B4-BE49-F238E27FC236}">
                <a16:creationId xmlns:a16="http://schemas.microsoft.com/office/drawing/2014/main" id="{AFF97805-FE2B-46A2-83FA-8A93A6C0C050}"/>
              </a:ext>
            </a:extLst>
          </p:cNvPr>
          <p:cNvSpPr/>
          <p:nvPr/>
        </p:nvSpPr>
        <p:spPr>
          <a:xfrm flipH="1">
            <a:off x="1268602" y="3017116"/>
            <a:ext cx="469232" cy="469232"/>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13" name="Group 43">
            <a:extLst>
              <a:ext uri="{FF2B5EF4-FFF2-40B4-BE49-F238E27FC236}">
                <a16:creationId xmlns:a16="http://schemas.microsoft.com/office/drawing/2014/main" id="{C7A17837-9D9D-4F32-8FFA-4FE00B7B2E48}"/>
              </a:ext>
            </a:extLst>
          </p:cNvPr>
          <p:cNvGrpSpPr/>
          <p:nvPr/>
        </p:nvGrpSpPr>
        <p:grpSpPr>
          <a:xfrm flipH="1">
            <a:off x="3263715" y="2698520"/>
            <a:ext cx="1106424" cy="1106424"/>
            <a:chOff x="7821861" y="2875788"/>
            <a:chExt cx="1106424" cy="1106424"/>
          </a:xfrm>
        </p:grpSpPr>
        <p:sp>
          <p:nvSpPr>
            <p:cNvPr id="14" name="Oval 8">
              <a:extLst>
                <a:ext uri="{FF2B5EF4-FFF2-40B4-BE49-F238E27FC236}">
                  <a16:creationId xmlns:a16="http://schemas.microsoft.com/office/drawing/2014/main" id="{70C5B757-39B8-4EC2-931C-60A54656CB16}"/>
                </a:ext>
              </a:extLst>
            </p:cNvPr>
            <p:cNvSpPr/>
            <p:nvPr/>
          </p:nvSpPr>
          <p:spPr>
            <a:xfrm>
              <a:off x="7821861" y="2875788"/>
              <a:ext cx="1106424" cy="1106424"/>
            </a:xfrm>
            <a:prstGeom prst="ellipse">
              <a:avLst/>
            </a:prstGeom>
            <a:noFill/>
            <a:ln w="28575" cap="flat" cmpd="sng" algn="ctr">
              <a:solidFill>
                <a:srgbClr val="0994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15" name="Group 16">
              <a:extLst>
                <a:ext uri="{FF2B5EF4-FFF2-40B4-BE49-F238E27FC236}">
                  <a16:creationId xmlns:a16="http://schemas.microsoft.com/office/drawing/2014/main" id="{2EE499B8-F97E-466D-92D9-9FEB3BA3FBB7}"/>
                </a:ext>
              </a:extLst>
            </p:cNvPr>
            <p:cNvGrpSpPr/>
            <p:nvPr/>
          </p:nvGrpSpPr>
          <p:grpSpPr>
            <a:xfrm>
              <a:off x="8142901" y="3198478"/>
              <a:ext cx="464344" cy="465138"/>
              <a:chOff x="9145588" y="4435475"/>
              <a:chExt cx="464344" cy="465138"/>
            </a:xfrm>
            <a:solidFill>
              <a:srgbClr val="099480"/>
            </a:solidFill>
          </p:grpSpPr>
          <p:sp>
            <p:nvSpPr>
              <p:cNvPr id="16" name="AutoShape 7">
                <a:extLst>
                  <a:ext uri="{FF2B5EF4-FFF2-40B4-BE49-F238E27FC236}">
                    <a16:creationId xmlns:a16="http://schemas.microsoft.com/office/drawing/2014/main" id="{514DF16D-7917-43D9-9491-62562F6CE26B}"/>
                  </a:ext>
                </a:extLst>
              </p:cNvPr>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17" name="AutoShape 8">
                <a:extLst>
                  <a:ext uri="{FF2B5EF4-FFF2-40B4-BE49-F238E27FC236}">
                    <a16:creationId xmlns:a16="http://schemas.microsoft.com/office/drawing/2014/main" id="{02CC9D9A-E362-4368-8939-50C68800DB35}"/>
                  </a:ext>
                </a:extLst>
              </p:cNvPr>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18" name="AutoShape 9">
                <a:extLst>
                  <a:ext uri="{FF2B5EF4-FFF2-40B4-BE49-F238E27FC236}">
                    <a16:creationId xmlns:a16="http://schemas.microsoft.com/office/drawing/2014/main" id="{C4D38DBC-748E-4C64-B113-3CBC4284379E}"/>
                  </a:ext>
                </a:extLst>
              </p:cNvPr>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19" name="AutoShape 10">
                <a:extLst>
                  <a:ext uri="{FF2B5EF4-FFF2-40B4-BE49-F238E27FC236}">
                    <a16:creationId xmlns:a16="http://schemas.microsoft.com/office/drawing/2014/main" id="{AC193429-D836-4CE9-9D68-42012FCBD7C6}"/>
                  </a:ext>
                </a:extLst>
              </p:cNvPr>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20" name="AutoShape 11">
                <a:extLst>
                  <a:ext uri="{FF2B5EF4-FFF2-40B4-BE49-F238E27FC236}">
                    <a16:creationId xmlns:a16="http://schemas.microsoft.com/office/drawing/2014/main" id="{BE8D04B2-5628-4508-86BA-B599BED8D9DD}"/>
                  </a:ext>
                </a:extLst>
              </p:cNvPr>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21" name="AutoShape 12">
                <a:extLst>
                  <a:ext uri="{FF2B5EF4-FFF2-40B4-BE49-F238E27FC236}">
                    <a16:creationId xmlns:a16="http://schemas.microsoft.com/office/drawing/2014/main" id="{F87CEB1F-6137-4F2C-8928-30BB3D21127E}"/>
                  </a:ext>
                </a:extLst>
              </p:cNvPr>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22" name="AutoShape 13">
                <a:extLst>
                  <a:ext uri="{FF2B5EF4-FFF2-40B4-BE49-F238E27FC236}">
                    <a16:creationId xmlns:a16="http://schemas.microsoft.com/office/drawing/2014/main" id="{3DA4FF5A-FA3C-4981-A65A-FE3F1A889203}"/>
                  </a:ext>
                </a:extLst>
              </p:cNvPr>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23" name="AutoShape 14">
                <a:extLst>
                  <a:ext uri="{FF2B5EF4-FFF2-40B4-BE49-F238E27FC236}">
                    <a16:creationId xmlns:a16="http://schemas.microsoft.com/office/drawing/2014/main" id="{24BD2D53-0F36-4166-9399-2C069D75F5C8}"/>
                  </a:ext>
                </a:extLst>
              </p:cNvPr>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24" name="AutoShape 15">
                <a:extLst>
                  <a:ext uri="{FF2B5EF4-FFF2-40B4-BE49-F238E27FC236}">
                    <a16:creationId xmlns:a16="http://schemas.microsoft.com/office/drawing/2014/main" id="{BEB0B2D0-81F5-4900-A4D9-3CADECDA42AC}"/>
                  </a:ext>
                </a:extLst>
              </p:cNvPr>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grpSp>
      </p:grpSp>
      <p:grpSp>
        <p:nvGrpSpPr>
          <p:cNvPr id="25" name="Group 44">
            <a:extLst>
              <a:ext uri="{FF2B5EF4-FFF2-40B4-BE49-F238E27FC236}">
                <a16:creationId xmlns:a16="http://schemas.microsoft.com/office/drawing/2014/main" id="{677CC47C-B213-4B14-822A-3875BB1C02E5}"/>
              </a:ext>
            </a:extLst>
          </p:cNvPr>
          <p:cNvGrpSpPr/>
          <p:nvPr/>
        </p:nvGrpSpPr>
        <p:grpSpPr>
          <a:xfrm>
            <a:off x="8053925" y="2698520"/>
            <a:ext cx="1106424" cy="1106424"/>
            <a:chOff x="3031651" y="2875788"/>
            <a:chExt cx="1106424" cy="1106424"/>
          </a:xfrm>
        </p:grpSpPr>
        <p:sp>
          <p:nvSpPr>
            <p:cNvPr id="26" name="Oval 5">
              <a:extLst>
                <a:ext uri="{FF2B5EF4-FFF2-40B4-BE49-F238E27FC236}">
                  <a16:creationId xmlns:a16="http://schemas.microsoft.com/office/drawing/2014/main" id="{0987DF41-662D-4DEF-A294-AEC7EF146138}"/>
                </a:ext>
              </a:extLst>
            </p:cNvPr>
            <p:cNvSpPr/>
            <p:nvPr/>
          </p:nvSpPr>
          <p:spPr>
            <a:xfrm>
              <a:off x="3031651" y="2875788"/>
              <a:ext cx="1106424" cy="1106424"/>
            </a:xfrm>
            <a:prstGeom prst="ellipse">
              <a:avLst/>
            </a:prstGeom>
            <a:noFill/>
            <a:ln w="28575" cap="flat" cmpd="sng" algn="ctr">
              <a:solidFill>
                <a:srgbClr val="15A1C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27" name="Group 26">
              <a:extLst>
                <a:ext uri="{FF2B5EF4-FFF2-40B4-BE49-F238E27FC236}">
                  <a16:creationId xmlns:a16="http://schemas.microsoft.com/office/drawing/2014/main" id="{6F06D71E-2D08-4B48-8288-A17E5487F8A5}"/>
                </a:ext>
              </a:extLst>
            </p:cNvPr>
            <p:cNvGrpSpPr/>
            <p:nvPr/>
          </p:nvGrpSpPr>
          <p:grpSpPr>
            <a:xfrm>
              <a:off x="3352689" y="3199272"/>
              <a:ext cx="464344" cy="464344"/>
              <a:chOff x="4439444" y="1652588"/>
              <a:chExt cx="464344" cy="464344"/>
            </a:xfrm>
            <a:solidFill>
              <a:srgbClr val="15A1C8"/>
            </a:solidFill>
          </p:grpSpPr>
          <p:sp>
            <p:nvSpPr>
              <p:cNvPr id="28" name="AutoShape 136">
                <a:extLst>
                  <a:ext uri="{FF2B5EF4-FFF2-40B4-BE49-F238E27FC236}">
                    <a16:creationId xmlns:a16="http://schemas.microsoft.com/office/drawing/2014/main" id="{57ED91F0-B126-4533-A3CD-123F66BBFC7F}"/>
                  </a:ext>
                </a:extLst>
              </p:cNvPr>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29" name="AutoShape 137">
                <a:extLst>
                  <a:ext uri="{FF2B5EF4-FFF2-40B4-BE49-F238E27FC236}">
                    <a16:creationId xmlns:a16="http://schemas.microsoft.com/office/drawing/2014/main" id="{1AD82F77-9AB9-43A8-84B6-ECD833B2EB85}"/>
                  </a:ext>
                </a:extLst>
              </p:cNvPr>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30" name="AutoShape 138">
                <a:extLst>
                  <a:ext uri="{FF2B5EF4-FFF2-40B4-BE49-F238E27FC236}">
                    <a16:creationId xmlns:a16="http://schemas.microsoft.com/office/drawing/2014/main" id="{F578AE0B-B2B3-4186-AF95-42E1BD67F689}"/>
                  </a:ext>
                </a:extLst>
              </p:cNvPr>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grpSp>
      </p:grpSp>
      <p:sp>
        <p:nvSpPr>
          <p:cNvPr id="31" name="TextBox 33">
            <a:extLst>
              <a:ext uri="{FF2B5EF4-FFF2-40B4-BE49-F238E27FC236}">
                <a16:creationId xmlns:a16="http://schemas.microsoft.com/office/drawing/2014/main" id="{6F788C28-9C35-424C-8A6A-4D36BDFE4854}"/>
              </a:ext>
            </a:extLst>
          </p:cNvPr>
          <p:cNvSpPr txBox="1"/>
          <p:nvPr/>
        </p:nvSpPr>
        <p:spPr>
          <a:xfrm flipH="1">
            <a:off x="5811132" y="2555451"/>
            <a:ext cx="806632" cy="461665"/>
          </a:xfrm>
          <a:prstGeom prst="rect">
            <a:avLst/>
          </a:prstGeom>
          <a:noFill/>
        </p:spPr>
        <p:txBody>
          <a:bodyPr wrap="none" rtlCol="0">
            <a:spAutoFit/>
          </a:bodyPr>
          <a:lstStyle/>
          <a:p>
            <a:pPr algn="ctr"/>
            <a:r>
              <a:rPr lang="en-US" sz="2400" b="1" dirty="0">
                <a:solidFill>
                  <a:srgbClr val="15A1C8"/>
                </a:solidFill>
                <a:latin typeface="Calibri"/>
              </a:rPr>
              <a:t>2011</a:t>
            </a:r>
            <a:endParaRPr lang="en-GB" sz="2400" b="1" dirty="0">
              <a:solidFill>
                <a:srgbClr val="15A1C8"/>
              </a:solidFill>
              <a:latin typeface="Calibri"/>
            </a:endParaRPr>
          </a:p>
        </p:txBody>
      </p:sp>
      <p:sp>
        <p:nvSpPr>
          <p:cNvPr id="32" name="TextBox 38">
            <a:extLst>
              <a:ext uri="{FF2B5EF4-FFF2-40B4-BE49-F238E27FC236}">
                <a16:creationId xmlns:a16="http://schemas.microsoft.com/office/drawing/2014/main" id="{23449355-C64E-40B7-AFAE-D29442FB08FE}"/>
              </a:ext>
            </a:extLst>
          </p:cNvPr>
          <p:cNvSpPr txBox="1"/>
          <p:nvPr/>
        </p:nvSpPr>
        <p:spPr>
          <a:xfrm flipH="1">
            <a:off x="1099902" y="3486348"/>
            <a:ext cx="806632" cy="461665"/>
          </a:xfrm>
          <a:prstGeom prst="rect">
            <a:avLst/>
          </a:prstGeom>
          <a:noFill/>
        </p:spPr>
        <p:txBody>
          <a:bodyPr wrap="none" rtlCol="0">
            <a:spAutoFit/>
          </a:bodyPr>
          <a:lstStyle/>
          <a:p>
            <a:pPr algn="ctr"/>
            <a:r>
              <a:rPr lang="en-US" sz="2400" b="1" dirty="0">
                <a:solidFill>
                  <a:srgbClr val="099480"/>
                </a:solidFill>
                <a:latin typeface="Calibri"/>
              </a:rPr>
              <a:t>2010</a:t>
            </a:r>
            <a:endParaRPr lang="en-GB" sz="2400" b="1" dirty="0">
              <a:solidFill>
                <a:srgbClr val="099480"/>
              </a:solidFill>
              <a:latin typeface="Calibri"/>
            </a:endParaRPr>
          </a:p>
        </p:txBody>
      </p:sp>
      <p:cxnSp>
        <p:nvCxnSpPr>
          <p:cNvPr id="33" name="Straight Connector 2">
            <a:extLst>
              <a:ext uri="{FF2B5EF4-FFF2-40B4-BE49-F238E27FC236}">
                <a16:creationId xmlns:a16="http://schemas.microsoft.com/office/drawing/2014/main" id="{47BE48F9-6F7C-475A-87C2-0EB88D6E51F1}"/>
              </a:ext>
            </a:extLst>
          </p:cNvPr>
          <p:cNvCxnSpPr/>
          <p:nvPr/>
        </p:nvCxnSpPr>
        <p:spPr>
          <a:xfrm flipH="1">
            <a:off x="9434945" y="3251732"/>
            <a:ext cx="2757055" cy="0"/>
          </a:xfrm>
          <a:prstGeom prst="line">
            <a:avLst/>
          </a:prstGeom>
          <a:noFill/>
          <a:ln w="22225" cap="flat" cmpd="sng" algn="ctr">
            <a:solidFill>
              <a:srgbClr val="FFFFFF">
                <a:lumMod val="65000"/>
              </a:srgbClr>
            </a:solidFill>
            <a:prstDash val="solid"/>
            <a:miter lim="800000"/>
            <a:headEnd type="none"/>
            <a:tailEnd type="oval"/>
          </a:ln>
          <a:effectLst/>
        </p:spPr>
      </p:cxnSp>
      <p:sp>
        <p:nvSpPr>
          <p:cNvPr id="34" name="Oval 13">
            <a:extLst>
              <a:ext uri="{FF2B5EF4-FFF2-40B4-BE49-F238E27FC236}">
                <a16:creationId xmlns:a16="http://schemas.microsoft.com/office/drawing/2014/main" id="{B5679EEE-0EB8-4F9E-8899-E0A6A741639A}"/>
              </a:ext>
            </a:extLst>
          </p:cNvPr>
          <p:cNvSpPr/>
          <p:nvPr/>
        </p:nvSpPr>
        <p:spPr>
          <a:xfrm flipH="1">
            <a:off x="10596510" y="3004876"/>
            <a:ext cx="469232" cy="469232"/>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35" name="TextBox 38">
            <a:extLst>
              <a:ext uri="{FF2B5EF4-FFF2-40B4-BE49-F238E27FC236}">
                <a16:creationId xmlns:a16="http://schemas.microsoft.com/office/drawing/2014/main" id="{6CB82937-C421-4A25-BD2E-9984F5A3B2D0}"/>
              </a:ext>
            </a:extLst>
          </p:cNvPr>
          <p:cNvSpPr txBox="1"/>
          <p:nvPr/>
        </p:nvSpPr>
        <p:spPr>
          <a:xfrm flipH="1">
            <a:off x="10427810" y="3474108"/>
            <a:ext cx="806632" cy="461665"/>
          </a:xfrm>
          <a:prstGeom prst="rect">
            <a:avLst/>
          </a:prstGeom>
          <a:noFill/>
        </p:spPr>
        <p:txBody>
          <a:bodyPr wrap="none" rtlCol="0">
            <a:spAutoFit/>
          </a:bodyPr>
          <a:lstStyle/>
          <a:p>
            <a:pPr algn="ctr"/>
            <a:r>
              <a:rPr lang="en-US" sz="2400" b="1" dirty="0">
                <a:solidFill>
                  <a:srgbClr val="099480"/>
                </a:solidFill>
                <a:latin typeface="Calibri"/>
              </a:rPr>
              <a:t>2013</a:t>
            </a:r>
            <a:endParaRPr lang="en-GB" sz="2400" b="1" dirty="0">
              <a:solidFill>
                <a:srgbClr val="099480"/>
              </a:solidFill>
              <a:latin typeface="Calibri"/>
            </a:endParaRPr>
          </a:p>
        </p:txBody>
      </p:sp>
      <p:grpSp>
        <p:nvGrpSpPr>
          <p:cNvPr id="36" name="Group 30">
            <a:extLst>
              <a:ext uri="{FF2B5EF4-FFF2-40B4-BE49-F238E27FC236}">
                <a16:creationId xmlns:a16="http://schemas.microsoft.com/office/drawing/2014/main" id="{706FEDD3-1B70-459F-A3FC-C408E753E9F5}"/>
              </a:ext>
            </a:extLst>
          </p:cNvPr>
          <p:cNvGrpSpPr/>
          <p:nvPr/>
        </p:nvGrpSpPr>
        <p:grpSpPr>
          <a:xfrm>
            <a:off x="121018" y="4039559"/>
            <a:ext cx="3142697" cy="1518219"/>
            <a:chOff x="1588254" y="4139057"/>
            <a:chExt cx="3988409" cy="1076833"/>
          </a:xfrm>
        </p:grpSpPr>
        <p:sp>
          <p:nvSpPr>
            <p:cNvPr id="37" name="TextBox 31">
              <a:extLst>
                <a:ext uri="{FF2B5EF4-FFF2-40B4-BE49-F238E27FC236}">
                  <a16:creationId xmlns:a16="http://schemas.microsoft.com/office/drawing/2014/main" id="{89CA07E9-8165-432D-8E40-92F5EE8C0A19}"/>
                </a:ext>
              </a:extLst>
            </p:cNvPr>
            <p:cNvSpPr txBox="1"/>
            <p:nvPr/>
          </p:nvSpPr>
          <p:spPr>
            <a:xfrm>
              <a:off x="2155142" y="4139057"/>
              <a:ext cx="2854639" cy="283788"/>
            </a:xfrm>
            <a:prstGeom prst="rect">
              <a:avLst/>
            </a:prstGeom>
            <a:noFill/>
          </p:spPr>
          <p:txBody>
            <a:bodyPr wrap="none" rtlCol="0">
              <a:spAutoFit/>
            </a:bodyPr>
            <a:lstStyle/>
            <a:p>
              <a:pPr lvl="0" algn="ctr"/>
              <a:r>
                <a:rPr lang="zh-CN" altLang="en-US" sz="2000" b="1" dirty="0">
                  <a:solidFill>
                    <a:srgbClr val="FCFCFC"/>
                  </a:solidFill>
                  <a:latin typeface="微软雅黑" panose="020B0503020204020204" pitchFamily="34" charset="-122"/>
                  <a:ea typeface="微软雅黑" panose="020B0503020204020204" pitchFamily="34" charset="-122"/>
                </a:rPr>
                <a:t>政府数据网站上线</a:t>
              </a:r>
              <a:endParaRPr kumimoji="0" lang="en-GB" sz="2000" b="1" i="0" u="none" strike="noStrike" kern="1200" cap="none" spc="0" normalizeH="0" baseline="0" noProof="0" dirty="0">
                <a:ln>
                  <a:noFill/>
                </a:ln>
                <a:solidFill>
                  <a:srgbClr val="FCFCFC"/>
                </a:solidFill>
                <a:effectLst/>
                <a:uLnTx/>
                <a:uFillTx/>
                <a:latin typeface="微软雅黑" panose="020B0503020204020204" pitchFamily="34" charset="-122"/>
                <a:ea typeface="微软雅黑" panose="020B0503020204020204" pitchFamily="34" charset="-122"/>
              </a:endParaRPr>
            </a:p>
          </p:txBody>
        </p:sp>
        <p:sp>
          <p:nvSpPr>
            <p:cNvPr id="38" name="Rectangle 32">
              <a:extLst>
                <a:ext uri="{FF2B5EF4-FFF2-40B4-BE49-F238E27FC236}">
                  <a16:creationId xmlns:a16="http://schemas.microsoft.com/office/drawing/2014/main" id="{A8E57BCF-F58E-4CEB-92A6-9D6E1B2F9E50}"/>
                </a:ext>
              </a:extLst>
            </p:cNvPr>
            <p:cNvSpPr/>
            <p:nvPr/>
          </p:nvSpPr>
          <p:spPr>
            <a:xfrm>
              <a:off x="1588254" y="4539167"/>
              <a:ext cx="3988409" cy="676723"/>
            </a:xfrm>
            <a:prstGeom prst="rect">
              <a:avLst/>
            </a:prstGeom>
          </p:spPr>
          <p:txBody>
            <a:bodyPr wrap="square">
              <a:spAutoFit/>
            </a:bodyPr>
            <a:lstStyle/>
            <a:p>
              <a:pPr lvl="0" algn="just"/>
              <a:r>
                <a:rPr lang="zh-CN" altLang="en-US" sz="1400" dirty="0">
                  <a:solidFill>
                    <a:srgbClr val="FCFCFC"/>
                  </a:solidFill>
                  <a:latin typeface="微软雅黑" panose="020B0503020204020204" pitchFamily="34" charset="-122"/>
                  <a:ea typeface="微软雅黑" panose="020B0503020204020204" pitchFamily="34" charset="-122"/>
                </a:rPr>
                <a:t>英国政府于</a:t>
              </a:r>
              <a:r>
                <a:rPr lang="en-US" altLang="zh-CN" sz="1400" dirty="0">
                  <a:solidFill>
                    <a:srgbClr val="FCFCFC"/>
                  </a:solidFill>
                  <a:latin typeface="微软雅黑" panose="020B0503020204020204" pitchFamily="34" charset="-122"/>
                  <a:ea typeface="微软雅黑" panose="020B0503020204020204" pitchFamily="34" charset="-122"/>
                </a:rPr>
                <a:t>2010</a:t>
              </a:r>
              <a:r>
                <a:rPr lang="zh-CN" altLang="en-US" sz="1400" dirty="0">
                  <a:solidFill>
                    <a:srgbClr val="FCFCFC"/>
                  </a:solidFill>
                  <a:latin typeface="微软雅黑" panose="020B0503020204020204" pitchFamily="34" charset="-122"/>
                  <a:ea typeface="微软雅黑" panose="020B0503020204020204" pitchFamily="34" charset="-122"/>
                </a:rPr>
                <a:t>上线政府数据网站</a:t>
              </a:r>
              <a:r>
                <a:rPr lang="en-US" altLang="zh-CN" sz="1400" dirty="0">
                  <a:solidFill>
                    <a:srgbClr val="FCFCFC"/>
                  </a:solidFill>
                  <a:latin typeface="微软雅黑" panose="020B0503020204020204" pitchFamily="34" charset="-122"/>
                  <a:ea typeface="微软雅黑" panose="020B0503020204020204" pitchFamily="34" charset="-122"/>
                </a:rPr>
                <a:t>Data.gov.uk</a:t>
              </a:r>
              <a:r>
                <a:rPr lang="zh-CN" altLang="en-US" sz="1400" dirty="0">
                  <a:solidFill>
                    <a:srgbClr val="FCFCFC"/>
                  </a:solidFill>
                  <a:latin typeface="微软雅黑" panose="020B0503020204020204" pitchFamily="34" charset="-122"/>
                  <a:ea typeface="微软雅黑" panose="020B0503020204020204" pitchFamily="34" charset="-122"/>
                </a:rPr>
                <a:t>，同美国的</a:t>
              </a:r>
              <a:r>
                <a:rPr lang="en-US" altLang="zh-CN" sz="1400" dirty="0">
                  <a:solidFill>
                    <a:srgbClr val="FCFCFC"/>
                  </a:solidFill>
                  <a:latin typeface="微软雅黑" panose="020B0503020204020204" pitchFamily="34" charset="-122"/>
                  <a:ea typeface="微软雅黑" panose="020B0503020204020204" pitchFamily="34" charset="-122"/>
                </a:rPr>
                <a:t>Data.gov</a:t>
              </a:r>
              <a:r>
                <a:rPr lang="zh-CN" altLang="en-US" sz="1400" dirty="0">
                  <a:solidFill>
                    <a:srgbClr val="FCFCFC"/>
                  </a:solidFill>
                  <a:latin typeface="微软雅黑" panose="020B0503020204020204" pitchFamily="34" charset="-122"/>
                  <a:ea typeface="微软雅黑" panose="020B0503020204020204" pitchFamily="34" charset="-122"/>
                </a:rPr>
                <a:t>平台功能类似，但主要侧重于大数据信息挖掘和获取能力的提升。</a:t>
              </a:r>
              <a:endParaRPr lang="en-US" altLang="zh-CN" sz="1400" dirty="0">
                <a:solidFill>
                  <a:srgbClr val="FCFCFC"/>
                </a:solidFill>
                <a:latin typeface="微软雅黑" panose="020B0503020204020204" pitchFamily="34" charset="-122"/>
                <a:ea typeface="微软雅黑" panose="020B0503020204020204" pitchFamily="34" charset="-122"/>
              </a:endParaRPr>
            </a:p>
          </p:txBody>
        </p:sp>
      </p:grpSp>
      <p:grpSp>
        <p:nvGrpSpPr>
          <p:cNvPr id="39" name="Group 30">
            <a:extLst>
              <a:ext uri="{FF2B5EF4-FFF2-40B4-BE49-F238E27FC236}">
                <a16:creationId xmlns:a16="http://schemas.microsoft.com/office/drawing/2014/main" id="{CC730B3C-1A66-4EC7-97A9-256012DE760A}"/>
              </a:ext>
            </a:extLst>
          </p:cNvPr>
          <p:cNvGrpSpPr/>
          <p:nvPr/>
        </p:nvGrpSpPr>
        <p:grpSpPr>
          <a:xfrm>
            <a:off x="4209165" y="4042949"/>
            <a:ext cx="3988409" cy="1785105"/>
            <a:chOff x="1588254" y="4139057"/>
            <a:chExt cx="3988409" cy="1785105"/>
          </a:xfrm>
        </p:grpSpPr>
        <p:sp>
          <p:nvSpPr>
            <p:cNvPr id="40" name="TextBox 31">
              <a:extLst>
                <a:ext uri="{FF2B5EF4-FFF2-40B4-BE49-F238E27FC236}">
                  <a16:creationId xmlns:a16="http://schemas.microsoft.com/office/drawing/2014/main" id="{556F6845-F6B0-44E8-ACDB-CCA7F90D5055}"/>
                </a:ext>
              </a:extLst>
            </p:cNvPr>
            <p:cNvSpPr txBox="1"/>
            <p:nvPr/>
          </p:nvSpPr>
          <p:spPr>
            <a:xfrm>
              <a:off x="2586836" y="4139057"/>
              <a:ext cx="1991250" cy="400110"/>
            </a:xfrm>
            <a:prstGeom prst="rect">
              <a:avLst/>
            </a:prstGeom>
            <a:noFill/>
          </p:spPr>
          <p:txBody>
            <a:bodyPr wrap="none" rtlCol="0">
              <a:spAutoFit/>
            </a:bodyPr>
            <a:lstStyle/>
            <a:p>
              <a:pPr lvl="0" algn="ctr"/>
              <a:r>
                <a:rPr lang="zh-CN" altLang="en-US" sz="2000" b="1" dirty="0">
                  <a:solidFill>
                    <a:srgbClr val="FCFCFC"/>
                  </a:solidFill>
                  <a:latin typeface="微软雅黑" panose="020B0503020204020204" pitchFamily="34" charset="-122"/>
                  <a:ea typeface="微软雅黑" panose="020B0503020204020204" pitchFamily="34" charset="-122"/>
                </a:rPr>
                <a:t>政府数字化战略</a:t>
              </a:r>
              <a:endParaRPr kumimoji="0" lang="en-GB" sz="2000" b="1" i="0" u="none" strike="noStrike" kern="1200" cap="none" spc="0" normalizeH="0" baseline="0" noProof="0" dirty="0">
                <a:ln>
                  <a:noFill/>
                </a:ln>
                <a:solidFill>
                  <a:srgbClr val="FCFCFC"/>
                </a:solidFill>
                <a:effectLst/>
                <a:uLnTx/>
                <a:uFillTx/>
                <a:latin typeface="微软雅黑" panose="020B0503020204020204" pitchFamily="34" charset="-122"/>
                <a:ea typeface="微软雅黑" panose="020B0503020204020204" pitchFamily="34" charset="-122"/>
              </a:endParaRPr>
            </a:p>
          </p:txBody>
        </p:sp>
        <p:sp>
          <p:nvSpPr>
            <p:cNvPr id="41" name="Rectangle 32">
              <a:extLst>
                <a:ext uri="{FF2B5EF4-FFF2-40B4-BE49-F238E27FC236}">
                  <a16:creationId xmlns:a16="http://schemas.microsoft.com/office/drawing/2014/main" id="{F0A20268-31D1-4456-88A2-DA62BD5E7193}"/>
                </a:ext>
              </a:extLst>
            </p:cNvPr>
            <p:cNvSpPr/>
            <p:nvPr/>
          </p:nvSpPr>
          <p:spPr>
            <a:xfrm>
              <a:off x="1588254" y="4539167"/>
              <a:ext cx="3988409" cy="1384995"/>
            </a:xfrm>
            <a:prstGeom prst="rect">
              <a:avLst/>
            </a:prstGeom>
          </p:spPr>
          <p:txBody>
            <a:bodyPr wrap="square">
              <a:spAutoFit/>
            </a:bodyPr>
            <a:lstStyle/>
            <a:p>
              <a:pPr lvl="0" algn="just"/>
              <a:r>
                <a:rPr lang="en-US" altLang="zh-CN" sz="1400" dirty="0">
                  <a:solidFill>
                    <a:srgbClr val="FCFCFC"/>
                  </a:solidFill>
                  <a:latin typeface="微软雅黑" panose="020B0503020204020204" pitchFamily="34" charset="-122"/>
                  <a:ea typeface="微软雅黑" panose="020B0503020204020204" pitchFamily="34" charset="-122"/>
                </a:rPr>
                <a:t>2012</a:t>
              </a:r>
              <a:r>
                <a:rPr lang="zh-CN" altLang="en-US" sz="1400" dirty="0">
                  <a:solidFill>
                    <a:srgbClr val="FCFCFC"/>
                  </a:solidFill>
                  <a:latin typeface="微软雅黑" panose="020B0503020204020204" pitchFamily="34" charset="-122"/>
                  <a:ea typeface="微软雅黑" panose="020B0503020204020204" pitchFamily="34" charset="-122"/>
                </a:rPr>
                <a:t>年发布了新的政府数字化战略，具体由英国商业创新技能部牵头，成立数据战略委员会，通过大数据开放为政府、私人部门、第三方组织和个体提供相关服务，吸纳更多技术力量和资金支持协助拓宽数据来源，以推动就业和新兴产业发展，实现大数据驱动的社会经济增长。</a:t>
              </a:r>
              <a:endParaRPr kumimoji="0" lang="en-GB" sz="1400" b="0" i="0" u="none" strike="noStrike" kern="1200" cap="none" spc="0" normalizeH="0" baseline="0" noProof="0" dirty="0">
                <a:ln>
                  <a:noFill/>
                </a:ln>
                <a:solidFill>
                  <a:srgbClr val="FCFCFC"/>
                </a:solidFill>
                <a:effectLst/>
                <a:uLnTx/>
                <a:uFillTx/>
                <a:latin typeface="微软雅黑" panose="020B0503020204020204" pitchFamily="34" charset="-122"/>
                <a:ea typeface="微软雅黑" panose="020B0503020204020204" pitchFamily="34" charset="-122"/>
              </a:endParaRPr>
            </a:p>
          </p:txBody>
        </p:sp>
      </p:grpSp>
      <p:grpSp>
        <p:nvGrpSpPr>
          <p:cNvPr id="45" name="Group 30">
            <a:extLst>
              <a:ext uri="{FF2B5EF4-FFF2-40B4-BE49-F238E27FC236}">
                <a16:creationId xmlns:a16="http://schemas.microsoft.com/office/drawing/2014/main" id="{26FFF755-EA1E-4C18-8435-D45F3E24FE4D}"/>
              </a:ext>
            </a:extLst>
          </p:cNvPr>
          <p:cNvGrpSpPr/>
          <p:nvPr/>
        </p:nvGrpSpPr>
        <p:grpSpPr>
          <a:xfrm>
            <a:off x="9025161" y="4085809"/>
            <a:ext cx="3142697" cy="1518219"/>
            <a:chOff x="1588254" y="4139057"/>
            <a:chExt cx="3988409" cy="1076833"/>
          </a:xfrm>
        </p:grpSpPr>
        <p:sp>
          <p:nvSpPr>
            <p:cNvPr id="46" name="TextBox 31">
              <a:extLst>
                <a:ext uri="{FF2B5EF4-FFF2-40B4-BE49-F238E27FC236}">
                  <a16:creationId xmlns:a16="http://schemas.microsoft.com/office/drawing/2014/main" id="{CC99B58E-6B35-4E56-A2E9-E5296BF7C5CF}"/>
                </a:ext>
              </a:extLst>
            </p:cNvPr>
            <p:cNvSpPr txBox="1"/>
            <p:nvPr/>
          </p:nvSpPr>
          <p:spPr>
            <a:xfrm>
              <a:off x="1991375" y="4139057"/>
              <a:ext cx="3182174" cy="283788"/>
            </a:xfrm>
            <a:prstGeom prst="rect">
              <a:avLst/>
            </a:prstGeom>
            <a:noFill/>
          </p:spPr>
          <p:txBody>
            <a:bodyPr wrap="none" rtlCol="0">
              <a:spAutoFit/>
            </a:bodyPr>
            <a:lstStyle/>
            <a:p>
              <a:pPr lvl="0" algn="ctr"/>
              <a:r>
                <a:rPr lang="zh-CN" altLang="en-US" sz="2000" b="1" dirty="0">
                  <a:solidFill>
                    <a:srgbClr val="FCFCFC"/>
                  </a:solidFill>
                  <a:latin typeface="微软雅黑" panose="020B0503020204020204" pitchFamily="34" charset="-122"/>
                  <a:ea typeface="微软雅黑" panose="020B0503020204020204" pitchFamily="34" charset="-122"/>
                </a:rPr>
                <a:t>“开放数据研究所”</a:t>
              </a:r>
              <a:endParaRPr kumimoji="0" lang="en-GB" sz="2000" b="1" i="0" u="none" strike="noStrike" kern="1200" cap="none" spc="0" normalizeH="0" baseline="0" noProof="0" dirty="0">
                <a:ln>
                  <a:noFill/>
                </a:ln>
                <a:solidFill>
                  <a:srgbClr val="FCFCFC"/>
                </a:solidFill>
                <a:effectLst/>
                <a:uLnTx/>
                <a:uFillTx/>
                <a:latin typeface="微软雅黑" panose="020B0503020204020204" pitchFamily="34" charset="-122"/>
                <a:ea typeface="微软雅黑" panose="020B0503020204020204" pitchFamily="34" charset="-122"/>
              </a:endParaRPr>
            </a:p>
          </p:txBody>
        </p:sp>
        <p:sp>
          <p:nvSpPr>
            <p:cNvPr id="47" name="Rectangle 32">
              <a:extLst>
                <a:ext uri="{FF2B5EF4-FFF2-40B4-BE49-F238E27FC236}">
                  <a16:creationId xmlns:a16="http://schemas.microsoft.com/office/drawing/2014/main" id="{B6EA9BE5-AFCF-4311-A681-C7E8FFE0F462}"/>
                </a:ext>
              </a:extLst>
            </p:cNvPr>
            <p:cNvSpPr/>
            <p:nvPr/>
          </p:nvSpPr>
          <p:spPr>
            <a:xfrm>
              <a:off x="1588254" y="4539167"/>
              <a:ext cx="3988409" cy="676723"/>
            </a:xfrm>
            <a:prstGeom prst="rect">
              <a:avLst/>
            </a:prstGeom>
          </p:spPr>
          <p:txBody>
            <a:bodyPr wrap="square">
              <a:spAutoFit/>
            </a:bodyPr>
            <a:lstStyle/>
            <a:p>
              <a:pPr lvl="0" algn="just"/>
              <a:r>
                <a:rPr lang="en-US" altLang="zh-CN" sz="1400" dirty="0">
                  <a:solidFill>
                    <a:srgbClr val="FCFCFC"/>
                  </a:solidFill>
                  <a:latin typeface="微软雅黑" panose="020B0503020204020204" pitchFamily="34" charset="-122"/>
                  <a:ea typeface="微软雅黑" panose="020B0503020204020204" pitchFamily="34" charset="-122"/>
                </a:rPr>
                <a:t>2013</a:t>
              </a:r>
              <a:r>
                <a:rPr lang="zh-CN" altLang="en-US" sz="1400" dirty="0">
                  <a:solidFill>
                    <a:srgbClr val="FCFCFC"/>
                  </a:solidFill>
                  <a:latin typeface="微软雅黑" panose="020B0503020204020204" pitchFamily="34" charset="-122"/>
                  <a:ea typeface="微软雅黑" panose="020B0503020204020204" pitchFamily="34" charset="-122"/>
                </a:rPr>
                <a:t>年英国政府加大了对大数据领域研究的资金支持，提出总额</a:t>
              </a:r>
              <a:r>
                <a:rPr lang="en-US" altLang="zh-CN" sz="1400" dirty="0">
                  <a:solidFill>
                    <a:srgbClr val="FCFCFC"/>
                  </a:solidFill>
                  <a:latin typeface="微软雅黑" panose="020B0503020204020204" pitchFamily="34" charset="-122"/>
                  <a:ea typeface="微软雅黑" panose="020B0503020204020204" pitchFamily="34" charset="-122"/>
                </a:rPr>
                <a:t>1.89</a:t>
              </a:r>
              <a:r>
                <a:rPr lang="zh-CN" altLang="en-US" sz="1400" dirty="0">
                  <a:solidFill>
                    <a:srgbClr val="FCFCFC"/>
                  </a:solidFill>
                  <a:latin typeface="微软雅黑" panose="020B0503020204020204" pitchFamily="34" charset="-122"/>
                  <a:ea typeface="微软雅黑" panose="020B0503020204020204" pitchFamily="34" charset="-122"/>
                </a:rPr>
                <a:t>亿英镑的资助计划，包括直接投资</a:t>
              </a:r>
              <a:r>
                <a:rPr lang="en-US" altLang="zh-CN" sz="1400" dirty="0">
                  <a:solidFill>
                    <a:srgbClr val="FCFCFC"/>
                  </a:solidFill>
                  <a:latin typeface="微软雅黑" panose="020B0503020204020204" pitchFamily="34" charset="-122"/>
                  <a:ea typeface="微软雅黑" panose="020B0503020204020204" pitchFamily="34" charset="-122"/>
                </a:rPr>
                <a:t>1000</a:t>
              </a:r>
              <a:r>
                <a:rPr lang="zh-CN" altLang="en-US" sz="1400" dirty="0">
                  <a:solidFill>
                    <a:srgbClr val="FCFCFC"/>
                  </a:solidFill>
                  <a:latin typeface="微软雅黑" panose="020B0503020204020204" pitchFamily="34" charset="-122"/>
                  <a:ea typeface="微软雅黑" panose="020B0503020204020204" pitchFamily="34" charset="-122"/>
                </a:rPr>
                <a:t>万英镑建立“开放数据研究所”。</a:t>
              </a:r>
              <a:endParaRPr lang="en-US" altLang="zh-CN" sz="1400" dirty="0">
                <a:solidFill>
                  <a:srgbClr val="FCFCFC"/>
                </a:solidFill>
                <a:latin typeface="微软雅黑" panose="020B0503020204020204" pitchFamily="34" charset="-122"/>
                <a:ea typeface="微软雅黑" panose="020B0503020204020204" pitchFamily="34" charset="-122"/>
              </a:endParaRPr>
            </a:p>
          </p:txBody>
        </p:sp>
      </p:grpSp>
      <p:pic>
        <p:nvPicPr>
          <p:cNvPr id="3" name="图片 2">
            <a:extLst>
              <a:ext uri="{FF2B5EF4-FFF2-40B4-BE49-F238E27FC236}">
                <a16:creationId xmlns:a16="http://schemas.microsoft.com/office/drawing/2014/main" id="{828DF54D-99D6-45BD-8917-FEBD2A27A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038" y="1082436"/>
            <a:ext cx="1219200" cy="1219200"/>
          </a:xfrm>
          <a:prstGeom prst="rect">
            <a:avLst/>
          </a:prstGeom>
        </p:spPr>
      </p:pic>
    </p:spTree>
    <p:extLst>
      <p:ext uri="{BB962C8B-B14F-4D97-AF65-F5344CB8AC3E}">
        <p14:creationId xmlns:p14="http://schemas.microsoft.com/office/powerpoint/2010/main" val="339582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ppt_y</p:attrName>
                                        </p:attrNameLst>
                                      </p:cBhvr>
                                      <p:tavLst>
                                        <p:tav tm="0">
                                          <p:val>
                                            <p:strVal val="#ppt_y-#ppt_h*1.125000"/>
                                          </p:val>
                                        </p:tav>
                                        <p:tav tm="100000">
                                          <p:val>
                                            <p:strVal val="#ppt_y"/>
                                          </p:val>
                                        </p:tav>
                                      </p:tavLst>
                                    </p:anim>
                                    <p:animEffect transition="in" filter="wipe(down)">
                                      <p:cBhvr>
                                        <p:cTn id="8" dur="500"/>
                                        <p:tgtEl>
                                          <p:spTgt spid="36"/>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p:tgtEl>
                                          <p:spTgt spid="39"/>
                                        </p:tgtEl>
                                        <p:attrNameLst>
                                          <p:attrName>ppt_y</p:attrName>
                                        </p:attrNameLst>
                                      </p:cBhvr>
                                      <p:tavLst>
                                        <p:tav tm="0">
                                          <p:val>
                                            <p:strVal val="#ppt_y-#ppt_h*1.125000"/>
                                          </p:val>
                                        </p:tav>
                                        <p:tav tm="100000">
                                          <p:val>
                                            <p:strVal val="#ppt_y"/>
                                          </p:val>
                                        </p:tav>
                                      </p:tavLst>
                                    </p:anim>
                                    <p:animEffect transition="in" filter="wipe(down)">
                                      <p:cBhvr>
                                        <p:cTn id="13" dur="500"/>
                                        <p:tgtEl>
                                          <p:spTgt spid="39"/>
                                        </p:tgtEl>
                                      </p:cBhvr>
                                    </p:animEffect>
                                  </p:childTnLst>
                                </p:cTn>
                              </p:par>
                            </p:childTnLst>
                          </p:cTn>
                        </p:par>
                        <p:par>
                          <p:cTn id="14" fill="hold">
                            <p:stCondLst>
                              <p:cond delay="1000"/>
                            </p:stCondLst>
                            <p:childTnLst>
                              <p:par>
                                <p:cTn id="15" presetID="12" presetClass="entr" presetSubtype="1" fill="hold" nodeType="after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500"/>
                                        <p:tgtEl>
                                          <p:spTgt spid="45"/>
                                        </p:tgtEl>
                                        <p:attrNameLst>
                                          <p:attrName>ppt_y</p:attrName>
                                        </p:attrNameLst>
                                      </p:cBhvr>
                                      <p:tavLst>
                                        <p:tav tm="0">
                                          <p:val>
                                            <p:strVal val="#ppt_y-#ppt_h*1.125000"/>
                                          </p:val>
                                        </p:tav>
                                        <p:tav tm="100000">
                                          <p:val>
                                            <p:strVal val="#ppt_y"/>
                                          </p:val>
                                        </p:tav>
                                      </p:tavLst>
                                    </p:anim>
                                    <p:animEffect transition="in" filter="wipe(down)">
                                      <p:cBhvr>
                                        <p:cTn id="1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411D6DD8-92CD-4C9F-933E-D330088F7E2D}"/>
              </a:ext>
            </a:extLst>
          </p:cNvPr>
          <p:cNvSpPr txBox="1"/>
          <p:nvPr/>
        </p:nvSpPr>
        <p:spPr>
          <a:xfrm>
            <a:off x="-591093" y="314627"/>
            <a:ext cx="5218511" cy="83747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3600" dirty="0">
                <a:solidFill>
                  <a:schemeClr val="bg2">
                    <a:lumMod val="50000"/>
                  </a:schemeClr>
                </a:solidFill>
              </a:rPr>
              <a:t>欧盟</a:t>
            </a:r>
            <a:endParaRPr lang="en-US" sz="3600" dirty="0">
              <a:solidFill>
                <a:schemeClr val="bg2">
                  <a:lumMod val="50000"/>
                </a:schemeClr>
              </a:solidFill>
            </a:endParaRPr>
          </a:p>
        </p:txBody>
      </p:sp>
      <p:sp>
        <p:nvSpPr>
          <p:cNvPr id="10" name="Title 1">
            <a:extLst>
              <a:ext uri="{FF2B5EF4-FFF2-40B4-BE49-F238E27FC236}">
                <a16:creationId xmlns:a16="http://schemas.microsoft.com/office/drawing/2014/main" id="{F3430FC4-5D00-4E0F-9C9A-551D952A7DEF}"/>
              </a:ext>
            </a:extLst>
          </p:cNvPr>
          <p:cNvSpPr txBox="1"/>
          <p:nvPr/>
        </p:nvSpPr>
        <p:spPr>
          <a:xfrm>
            <a:off x="599888" y="1173874"/>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dirty="0">
                <a:solidFill>
                  <a:schemeClr val="bg2">
                    <a:lumMod val="75000"/>
                  </a:schemeClr>
                </a:solidFill>
                <a:latin typeface="+mn-lt"/>
                <a:ea typeface="Roboto" panose="02000000000000000000" pitchFamily="2" charset="0"/>
              </a:rPr>
              <a:t>EU</a:t>
            </a:r>
            <a:endParaRPr lang="en-US" sz="1200" dirty="0">
              <a:solidFill>
                <a:schemeClr val="bg2">
                  <a:lumMod val="75000"/>
                </a:schemeClr>
              </a:solidFill>
              <a:latin typeface="+mn-lt"/>
              <a:ea typeface="Roboto" panose="02000000000000000000" pitchFamily="2" charset="0"/>
            </a:endParaRPr>
          </a:p>
        </p:txBody>
      </p:sp>
      <p:grpSp>
        <p:nvGrpSpPr>
          <p:cNvPr id="11" name="Group 20">
            <a:extLst>
              <a:ext uri="{FF2B5EF4-FFF2-40B4-BE49-F238E27FC236}">
                <a16:creationId xmlns:a16="http://schemas.microsoft.com/office/drawing/2014/main" id="{36D7BDDF-1ADA-42BF-A275-AC00E4BCDB54}"/>
              </a:ext>
            </a:extLst>
          </p:cNvPr>
          <p:cNvGrpSpPr/>
          <p:nvPr/>
        </p:nvGrpSpPr>
        <p:grpSpPr>
          <a:xfrm>
            <a:off x="1325292" y="1151815"/>
            <a:ext cx="1440000" cy="58058"/>
            <a:chOff x="4616262" y="2307771"/>
            <a:chExt cx="2349876" cy="58058"/>
          </a:xfrm>
        </p:grpSpPr>
        <p:sp>
          <p:nvSpPr>
            <p:cNvPr id="12" name="Rectangle 21">
              <a:extLst>
                <a:ext uri="{FF2B5EF4-FFF2-40B4-BE49-F238E27FC236}">
                  <a16:creationId xmlns:a16="http://schemas.microsoft.com/office/drawing/2014/main" id="{4005BD6D-F5C1-4FE3-9914-85C8DD1DBE35}"/>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22">
              <a:extLst>
                <a:ext uri="{FF2B5EF4-FFF2-40B4-BE49-F238E27FC236}">
                  <a16:creationId xmlns:a16="http://schemas.microsoft.com/office/drawing/2014/main" id="{BC7C2633-1309-41EE-96EB-4A03E1151A7A}"/>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14" name="Straight Connector 6">
            <a:extLst>
              <a:ext uri="{FF2B5EF4-FFF2-40B4-BE49-F238E27FC236}">
                <a16:creationId xmlns:a16="http://schemas.microsoft.com/office/drawing/2014/main" id="{3AD85026-32F2-4D22-AA5E-F4B2653D46C6}"/>
              </a:ext>
            </a:extLst>
          </p:cNvPr>
          <p:cNvCxnSpPr/>
          <p:nvPr/>
        </p:nvCxnSpPr>
        <p:spPr>
          <a:xfrm flipH="1">
            <a:off x="4627418" y="3559636"/>
            <a:ext cx="3151910" cy="0"/>
          </a:xfrm>
          <a:prstGeom prst="line">
            <a:avLst/>
          </a:prstGeom>
          <a:noFill/>
          <a:ln w="22225" cap="flat" cmpd="sng" algn="ctr">
            <a:solidFill>
              <a:srgbClr val="FFFFFF">
                <a:lumMod val="65000"/>
              </a:srgbClr>
            </a:solidFill>
            <a:prstDash val="solid"/>
            <a:miter lim="800000"/>
            <a:headEnd type="oval"/>
            <a:tailEnd type="oval"/>
          </a:ln>
          <a:effectLst/>
        </p:spPr>
      </p:cxnSp>
      <p:cxnSp>
        <p:nvCxnSpPr>
          <p:cNvPr id="15" name="Straight Connector 9">
            <a:extLst>
              <a:ext uri="{FF2B5EF4-FFF2-40B4-BE49-F238E27FC236}">
                <a16:creationId xmlns:a16="http://schemas.microsoft.com/office/drawing/2014/main" id="{610FEB8E-B057-4123-A0D8-B7BD64F09486}"/>
              </a:ext>
            </a:extLst>
          </p:cNvPr>
          <p:cNvCxnSpPr/>
          <p:nvPr/>
        </p:nvCxnSpPr>
        <p:spPr>
          <a:xfrm flipH="1">
            <a:off x="0" y="3559636"/>
            <a:ext cx="3006436" cy="0"/>
          </a:xfrm>
          <a:prstGeom prst="line">
            <a:avLst/>
          </a:prstGeom>
          <a:noFill/>
          <a:ln w="22225" cap="flat" cmpd="sng" algn="ctr">
            <a:solidFill>
              <a:srgbClr val="FFFFFF">
                <a:lumMod val="65000"/>
              </a:srgbClr>
            </a:solidFill>
            <a:prstDash val="solid"/>
            <a:miter lim="800000"/>
            <a:headEnd type="oval"/>
            <a:tailEnd type="none"/>
          </a:ln>
          <a:effectLst/>
        </p:spPr>
      </p:cxnSp>
      <p:sp>
        <p:nvSpPr>
          <p:cNvPr id="16" name="Oval 12">
            <a:extLst>
              <a:ext uri="{FF2B5EF4-FFF2-40B4-BE49-F238E27FC236}">
                <a16:creationId xmlns:a16="http://schemas.microsoft.com/office/drawing/2014/main" id="{510C7312-C6C3-44FC-A213-28FCDF9E93F4}"/>
              </a:ext>
            </a:extLst>
          </p:cNvPr>
          <p:cNvSpPr/>
          <p:nvPr/>
        </p:nvSpPr>
        <p:spPr>
          <a:xfrm flipH="1">
            <a:off x="5968757" y="3325020"/>
            <a:ext cx="469232" cy="469232"/>
          </a:xfrm>
          <a:prstGeom prst="ellips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7" name="Oval 13">
            <a:extLst>
              <a:ext uri="{FF2B5EF4-FFF2-40B4-BE49-F238E27FC236}">
                <a16:creationId xmlns:a16="http://schemas.microsoft.com/office/drawing/2014/main" id="{4B1EBFD7-E974-42B9-A7F9-878515423447}"/>
              </a:ext>
            </a:extLst>
          </p:cNvPr>
          <p:cNvSpPr/>
          <p:nvPr/>
        </p:nvSpPr>
        <p:spPr>
          <a:xfrm flipH="1">
            <a:off x="1268602" y="3325020"/>
            <a:ext cx="469232" cy="469232"/>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18" name="Group 43">
            <a:extLst>
              <a:ext uri="{FF2B5EF4-FFF2-40B4-BE49-F238E27FC236}">
                <a16:creationId xmlns:a16="http://schemas.microsoft.com/office/drawing/2014/main" id="{3283F93B-0547-4B5D-8C73-49A2AC67852A}"/>
              </a:ext>
            </a:extLst>
          </p:cNvPr>
          <p:cNvGrpSpPr/>
          <p:nvPr/>
        </p:nvGrpSpPr>
        <p:grpSpPr>
          <a:xfrm flipH="1">
            <a:off x="3263715" y="3006424"/>
            <a:ext cx="1106424" cy="1106424"/>
            <a:chOff x="7821861" y="2875788"/>
            <a:chExt cx="1106424" cy="1106424"/>
          </a:xfrm>
        </p:grpSpPr>
        <p:sp>
          <p:nvSpPr>
            <p:cNvPr id="19" name="Oval 8">
              <a:extLst>
                <a:ext uri="{FF2B5EF4-FFF2-40B4-BE49-F238E27FC236}">
                  <a16:creationId xmlns:a16="http://schemas.microsoft.com/office/drawing/2014/main" id="{88266445-9C12-4BE5-BE1B-17C488B60DD5}"/>
                </a:ext>
              </a:extLst>
            </p:cNvPr>
            <p:cNvSpPr/>
            <p:nvPr/>
          </p:nvSpPr>
          <p:spPr>
            <a:xfrm>
              <a:off x="7821861" y="2875788"/>
              <a:ext cx="1106424" cy="1106424"/>
            </a:xfrm>
            <a:prstGeom prst="ellipse">
              <a:avLst/>
            </a:prstGeom>
            <a:noFill/>
            <a:ln w="28575" cap="flat" cmpd="sng" algn="ctr">
              <a:solidFill>
                <a:srgbClr val="0994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20" name="Group 16">
              <a:extLst>
                <a:ext uri="{FF2B5EF4-FFF2-40B4-BE49-F238E27FC236}">
                  <a16:creationId xmlns:a16="http://schemas.microsoft.com/office/drawing/2014/main" id="{C163F10B-A812-4515-9332-B4113E87E114}"/>
                </a:ext>
              </a:extLst>
            </p:cNvPr>
            <p:cNvGrpSpPr/>
            <p:nvPr/>
          </p:nvGrpSpPr>
          <p:grpSpPr>
            <a:xfrm>
              <a:off x="8142901" y="3198478"/>
              <a:ext cx="464344" cy="465138"/>
              <a:chOff x="9145588" y="4435475"/>
              <a:chExt cx="464344" cy="465138"/>
            </a:xfrm>
            <a:solidFill>
              <a:srgbClr val="099480"/>
            </a:solidFill>
          </p:grpSpPr>
          <p:sp>
            <p:nvSpPr>
              <p:cNvPr id="21" name="AutoShape 7">
                <a:extLst>
                  <a:ext uri="{FF2B5EF4-FFF2-40B4-BE49-F238E27FC236}">
                    <a16:creationId xmlns:a16="http://schemas.microsoft.com/office/drawing/2014/main" id="{2ACC7A4E-EB23-4999-9C18-26515B79E8AC}"/>
                  </a:ext>
                </a:extLst>
              </p:cNvPr>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22" name="AutoShape 8">
                <a:extLst>
                  <a:ext uri="{FF2B5EF4-FFF2-40B4-BE49-F238E27FC236}">
                    <a16:creationId xmlns:a16="http://schemas.microsoft.com/office/drawing/2014/main" id="{8944E46C-7644-4E2A-AD4D-8B855FE95B0D}"/>
                  </a:ext>
                </a:extLst>
              </p:cNvPr>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23" name="AutoShape 9">
                <a:extLst>
                  <a:ext uri="{FF2B5EF4-FFF2-40B4-BE49-F238E27FC236}">
                    <a16:creationId xmlns:a16="http://schemas.microsoft.com/office/drawing/2014/main" id="{47AFE0AA-DC79-4A52-8407-53968052DB8F}"/>
                  </a:ext>
                </a:extLst>
              </p:cNvPr>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24" name="AutoShape 10">
                <a:extLst>
                  <a:ext uri="{FF2B5EF4-FFF2-40B4-BE49-F238E27FC236}">
                    <a16:creationId xmlns:a16="http://schemas.microsoft.com/office/drawing/2014/main" id="{8093936D-D80E-4655-B741-F2CA68768B6B}"/>
                  </a:ext>
                </a:extLst>
              </p:cNvPr>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25" name="AutoShape 11">
                <a:extLst>
                  <a:ext uri="{FF2B5EF4-FFF2-40B4-BE49-F238E27FC236}">
                    <a16:creationId xmlns:a16="http://schemas.microsoft.com/office/drawing/2014/main" id="{377BE210-B038-41F3-B75A-70C243060DDA}"/>
                  </a:ext>
                </a:extLst>
              </p:cNvPr>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26" name="AutoShape 12">
                <a:extLst>
                  <a:ext uri="{FF2B5EF4-FFF2-40B4-BE49-F238E27FC236}">
                    <a16:creationId xmlns:a16="http://schemas.microsoft.com/office/drawing/2014/main" id="{CBDC6DB9-A206-4043-829F-19AD622CFF8C}"/>
                  </a:ext>
                </a:extLst>
              </p:cNvPr>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27" name="AutoShape 13">
                <a:extLst>
                  <a:ext uri="{FF2B5EF4-FFF2-40B4-BE49-F238E27FC236}">
                    <a16:creationId xmlns:a16="http://schemas.microsoft.com/office/drawing/2014/main" id="{A9A35ADA-F47F-4ADF-9E7A-0D34FEC45B15}"/>
                  </a:ext>
                </a:extLst>
              </p:cNvPr>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28" name="AutoShape 14">
                <a:extLst>
                  <a:ext uri="{FF2B5EF4-FFF2-40B4-BE49-F238E27FC236}">
                    <a16:creationId xmlns:a16="http://schemas.microsoft.com/office/drawing/2014/main" id="{CFDD49D5-8D49-46CC-B8A0-BF25EAC38A74}"/>
                  </a:ext>
                </a:extLst>
              </p:cNvPr>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29" name="AutoShape 15">
                <a:extLst>
                  <a:ext uri="{FF2B5EF4-FFF2-40B4-BE49-F238E27FC236}">
                    <a16:creationId xmlns:a16="http://schemas.microsoft.com/office/drawing/2014/main" id="{5D4E87D7-C096-40F7-BF96-CD5AD93FE87E}"/>
                  </a:ext>
                </a:extLst>
              </p:cNvPr>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grpSp>
      </p:grpSp>
      <p:grpSp>
        <p:nvGrpSpPr>
          <p:cNvPr id="30" name="Group 44">
            <a:extLst>
              <a:ext uri="{FF2B5EF4-FFF2-40B4-BE49-F238E27FC236}">
                <a16:creationId xmlns:a16="http://schemas.microsoft.com/office/drawing/2014/main" id="{2C190AAB-3174-4969-A77D-7C1CBE68831C}"/>
              </a:ext>
            </a:extLst>
          </p:cNvPr>
          <p:cNvGrpSpPr/>
          <p:nvPr/>
        </p:nvGrpSpPr>
        <p:grpSpPr>
          <a:xfrm>
            <a:off x="8053925" y="3006424"/>
            <a:ext cx="1106424" cy="1106424"/>
            <a:chOff x="3031651" y="2875788"/>
            <a:chExt cx="1106424" cy="1106424"/>
          </a:xfrm>
        </p:grpSpPr>
        <p:sp>
          <p:nvSpPr>
            <p:cNvPr id="31" name="Oval 5">
              <a:extLst>
                <a:ext uri="{FF2B5EF4-FFF2-40B4-BE49-F238E27FC236}">
                  <a16:creationId xmlns:a16="http://schemas.microsoft.com/office/drawing/2014/main" id="{A73CB809-72E1-41D8-AB51-8188207E355B}"/>
                </a:ext>
              </a:extLst>
            </p:cNvPr>
            <p:cNvSpPr/>
            <p:nvPr/>
          </p:nvSpPr>
          <p:spPr>
            <a:xfrm>
              <a:off x="3031651" y="2875788"/>
              <a:ext cx="1106424" cy="1106424"/>
            </a:xfrm>
            <a:prstGeom prst="ellipse">
              <a:avLst/>
            </a:prstGeom>
            <a:noFill/>
            <a:ln w="28575" cap="flat" cmpd="sng" algn="ctr">
              <a:solidFill>
                <a:srgbClr val="15A1C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32" name="Group 26">
              <a:extLst>
                <a:ext uri="{FF2B5EF4-FFF2-40B4-BE49-F238E27FC236}">
                  <a16:creationId xmlns:a16="http://schemas.microsoft.com/office/drawing/2014/main" id="{5EF58928-61CA-4EBC-A37D-F2F0FCAF0FE3}"/>
                </a:ext>
              </a:extLst>
            </p:cNvPr>
            <p:cNvGrpSpPr/>
            <p:nvPr/>
          </p:nvGrpSpPr>
          <p:grpSpPr>
            <a:xfrm>
              <a:off x="3352689" y="3199272"/>
              <a:ext cx="464344" cy="464344"/>
              <a:chOff x="4439444" y="1652588"/>
              <a:chExt cx="464344" cy="464344"/>
            </a:xfrm>
            <a:solidFill>
              <a:srgbClr val="15A1C8"/>
            </a:solidFill>
          </p:grpSpPr>
          <p:sp>
            <p:nvSpPr>
              <p:cNvPr id="33" name="AutoShape 136">
                <a:extLst>
                  <a:ext uri="{FF2B5EF4-FFF2-40B4-BE49-F238E27FC236}">
                    <a16:creationId xmlns:a16="http://schemas.microsoft.com/office/drawing/2014/main" id="{6B07103E-C67B-41A4-B996-718A16BDE725}"/>
                  </a:ext>
                </a:extLst>
              </p:cNvPr>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34" name="AutoShape 137">
                <a:extLst>
                  <a:ext uri="{FF2B5EF4-FFF2-40B4-BE49-F238E27FC236}">
                    <a16:creationId xmlns:a16="http://schemas.microsoft.com/office/drawing/2014/main" id="{0A76F332-7716-426D-8CA6-5D79E0D7C38B}"/>
                  </a:ext>
                </a:extLst>
              </p:cNvPr>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35" name="AutoShape 138">
                <a:extLst>
                  <a:ext uri="{FF2B5EF4-FFF2-40B4-BE49-F238E27FC236}">
                    <a16:creationId xmlns:a16="http://schemas.microsoft.com/office/drawing/2014/main" id="{1CAD26DB-3AE5-48D4-9056-8BB524FF6387}"/>
                  </a:ext>
                </a:extLst>
              </p:cNvPr>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grpSp>
      </p:grpSp>
      <p:sp>
        <p:nvSpPr>
          <p:cNvPr id="36" name="TextBox 33">
            <a:extLst>
              <a:ext uri="{FF2B5EF4-FFF2-40B4-BE49-F238E27FC236}">
                <a16:creationId xmlns:a16="http://schemas.microsoft.com/office/drawing/2014/main" id="{DC8564E1-3365-4801-805C-0BBA777FB5EC}"/>
              </a:ext>
            </a:extLst>
          </p:cNvPr>
          <p:cNvSpPr txBox="1"/>
          <p:nvPr/>
        </p:nvSpPr>
        <p:spPr>
          <a:xfrm flipH="1">
            <a:off x="5811132" y="2863355"/>
            <a:ext cx="806632" cy="461665"/>
          </a:xfrm>
          <a:prstGeom prst="rect">
            <a:avLst/>
          </a:prstGeom>
          <a:noFill/>
        </p:spPr>
        <p:txBody>
          <a:bodyPr wrap="none" rtlCol="0">
            <a:spAutoFit/>
          </a:bodyPr>
          <a:lstStyle/>
          <a:p>
            <a:pPr algn="ctr"/>
            <a:r>
              <a:rPr lang="en-US" sz="2400" b="1" dirty="0">
                <a:solidFill>
                  <a:srgbClr val="15A1C8"/>
                </a:solidFill>
                <a:latin typeface="Calibri"/>
              </a:rPr>
              <a:t>2011</a:t>
            </a:r>
            <a:endParaRPr lang="en-GB" sz="2400" b="1" dirty="0">
              <a:solidFill>
                <a:srgbClr val="15A1C8"/>
              </a:solidFill>
              <a:latin typeface="Calibri"/>
            </a:endParaRPr>
          </a:p>
        </p:txBody>
      </p:sp>
      <p:sp>
        <p:nvSpPr>
          <p:cNvPr id="37" name="TextBox 38">
            <a:extLst>
              <a:ext uri="{FF2B5EF4-FFF2-40B4-BE49-F238E27FC236}">
                <a16:creationId xmlns:a16="http://schemas.microsoft.com/office/drawing/2014/main" id="{3328578A-4E7A-46A0-9897-FEDE47A00434}"/>
              </a:ext>
            </a:extLst>
          </p:cNvPr>
          <p:cNvSpPr txBox="1"/>
          <p:nvPr/>
        </p:nvSpPr>
        <p:spPr>
          <a:xfrm flipH="1">
            <a:off x="1099902" y="3794252"/>
            <a:ext cx="806632" cy="461665"/>
          </a:xfrm>
          <a:prstGeom prst="rect">
            <a:avLst/>
          </a:prstGeom>
          <a:noFill/>
        </p:spPr>
        <p:txBody>
          <a:bodyPr wrap="none" rtlCol="0">
            <a:spAutoFit/>
          </a:bodyPr>
          <a:lstStyle/>
          <a:p>
            <a:pPr algn="ctr"/>
            <a:r>
              <a:rPr lang="en-US" sz="2400" b="1" dirty="0">
                <a:solidFill>
                  <a:srgbClr val="099480"/>
                </a:solidFill>
                <a:latin typeface="Calibri"/>
              </a:rPr>
              <a:t>2010</a:t>
            </a:r>
            <a:endParaRPr lang="en-GB" sz="2400" b="1" dirty="0">
              <a:solidFill>
                <a:srgbClr val="099480"/>
              </a:solidFill>
              <a:latin typeface="Calibri"/>
            </a:endParaRPr>
          </a:p>
        </p:txBody>
      </p:sp>
      <p:grpSp>
        <p:nvGrpSpPr>
          <p:cNvPr id="38" name="Group 30">
            <a:extLst>
              <a:ext uri="{FF2B5EF4-FFF2-40B4-BE49-F238E27FC236}">
                <a16:creationId xmlns:a16="http://schemas.microsoft.com/office/drawing/2014/main" id="{12A55201-DF93-4DDB-A8B0-5C9386D36BA2}"/>
              </a:ext>
            </a:extLst>
          </p:cNvPr>
          <p:cNvGrpSpPr/>
          <p:nvPr/>
        </p:nvGrpSpPr>
        <p:grpSpPr>
          <a:xfrm>
            <a:off x="1793750" y="4545352"/>
            <a:ext cx="3988409" cy="1138774"/>
            <a:chOff x="1588254" y="4139057"/>
            <a:chExt cx="3988409" cy="1138774"/>
          </a:xfrm>
        </p:grpSpPr>
        <p:sp>
          <p:nvSpPr>
            <p:cNvPr id="39" name="TextBox 31">
              <a:extLst>
                <a:ext uri="{FF2B5EF4-FFF2-40B4-BE49-F238E27FC236}">
                  <a16:creationId xmlns:a16="http://schemas.microsoft.com/office/drawing/2014/main" id="{33685531-CA30-4E08-A462-2CBFBF3FB93D}"/>
                </a:ext>
              </a:extLst>
            </p:cNvPr>
            <p:cNvSpPr txBox="1"/>
            <p:nvPr/>
          </p:nvSpPr>
          <p:spPr>
            <a:xfrm>
              <a:off x="1951245" y="4139057"/>
              <a:ext cx="3262433" cy="400110"/>
            </a:xfrm>
            <a:prstGeom prst="rect">
              <a:avLst/>
            </a:prstGeom>
            <a:noFill/>
          </p:spPr>
          <p:txBody>
            <a:bodyPr wrap="none" rtlCol="0">
              <a:spAutoFit/>
            </a:bodyPr>
            <a:lstStyle/>
            <a:p>
              <a:pPr lvl="0" algn="ctr"/>
              <a:r>
                <a:rPr lang="zh-CN" altLang="en-US" sz="2000" b="1" dirty="0">
                  <a:solidFill>
                    <a:srgbClr val="FCFCFC"/>
                  </a:solidFill>
                  <a:latin typeface="微软雅黑" panose="020B0503020204020204" pitchFamily="34" charset="-122"/>
                  <a:ea typeface="微软雅黑" panose="020B0503020204020204" pitchFamily="34" charset="-122"/>
                </a:rPr>
                <a:t>“大数据研究和发展倡议”</a:t>
              </a:r>
              <a:endParaRPr kumimoji="0" lang="en-GB" sz="2000" b="1" i="0" u="none" strike="noStrike" kern="1200" cap="none" spc="0" normalizeH="0" baseline="0" noProof="0" dirty="0">
                <a:ln>
                  <a:noFill/>
                </a:ln>
                <a:solidFill>
                  <a:srgbClr val="FCFCFC"/>
                </a:solidFill>
                <a:effectLst/>
                <a:uLnTx/>
                <a:uFillTx/>
                <a:latin typeface="微软雅黑" panose="020B0503020204020204" pitchFamily="34" charset="-122"/>
                <a:ea typeface="微软雅黑" panose="020B0503020204020204" pitchFamily="34" charset="-122"/>
              </a:endParaRPr>
            </a:p>
          </p:txBody>
        </p:sp>
        <p:sp>
          <p:nvSpPr>
            <p:cNvPr id="40" name="Rectangle 32">
              <a:extLst>
                <a:ext uri="{FF2B5EF4-FFF2-40B4-BE49-F238E27FC236}">
                  <a16:creationId xmlns:a16="http://schemas.microsoft.com/office/drawing/2014/main" id="{90825113-48AA-4C19-8060-A389617C6763}"/>
                </a:ext>
              </a:extLst>
            </p:cNvPr>
            <p:cNvSpPr/>
            <p:nvPr/>
          </p:nvSpPr>
          <p:spPr>
            <a:xfrm>
              <a:off x="1588254" y="4539167"/>
              <a:ext cx="3988409" cy="738664"/>
            </a:xfrm>
            <a:prstGeom prst="rect">
              <a:avLst/>
            </a:prstGeom>
          </p:spPr>
          <p:txBody>
            <a:bodyPr wrap="square">
              <a:spAutoFit/>
            </a:bodyPr>
            <a:lstStyle/>
            <a:p>
              <a:pPr lvl="0" algn="just"/>
              <a:r>
                <a:rPr lang="en-US" altLang="zh-CN" sz="1400" dirty="0">
                  <a:solidFill>
                    <a:srgbClr val="FCFCFC"/>
                  </a:solidFill>
                  <a:latin typeface="微软雅黑" panose="020B0503020204020204" pitchFamily="34" charset="-122"/>
                  <a:ea typeface="微软雅黑" panose="020B0503020204020204" pitchFamily="34" charset="-122"/>
                </a:rPr>
                <a:t>2010</a:t>
              </a:r>
              <a:r>
                <a:rPr lang="zh-CN" altLang="en-US" sz="1400" dirty="0">
                  <a:solidFill>
                    <a:srgbClr val="FCFCFC"/>
                  </a:solidFill>
                  <a:latin typeface="微软雅黑" panose="020B0503020204020204" pitchFamily="34" charset="-122"/>
                  <a:ea typeface="微软雅黑" panose="020B0503020204020204" pitchFamily="34" charset="-122"/>
                </a:rPr>
                <a:t>年</a:t>
              </a:r>
              <a:r>
                <a:rPr lang="en-US" altLang="zh-CN" sz="1400" dirty="0">
                  <a:solidFill>
                    <a:srgbClr val="FCFCFC"/>
                  </a:solidFill>
                  <a:latin typeface="微软雅黑" panose="020B0503020204020204" pitchFamily="34" charset="-122"/>
                  <a:ea typeface="微软雅黑" panose="020B0503020204020204" pitchFamily="34" charset="-122"/>
                </a:rPr>
                <a:t>11</a:t>
              </a:r>
              <a:r>
                <a:rPr lang="zh-CN" altLang="en-US" sz="1400" dirty="0">
                  <a:solidFill>
                    <a:srgbClr val="FCFCFC"/>
                  </a:solidFill>
                  <a:latin typeface="微软雅黑" panose="020B0503020204020204" pitchFamily="34" charset="-122"/>
                  <a:ea typeface="微软雅黑" panose="020B0503020204020204" pitchFamily="34" charset="-122"/>
                </a:rPr>
                <a:t>月欧盟通信委员会向欧洲议会提交了题为“开放数据：创新、增长和透明治理的引擎”的研究报告，围绕开放数据制定大数据相关战略。</a:t>
              </a:r>
              <a:endParaRPr lang="en-US" altLang="zh-CN" sz="1400" dirty="0">
                <a:solidFill>
                  <a:srgbClr val="FCFCFC"/>
                </a:solidFill>
                <a:latin typeface="微软雅黑" panose="020B0503020204020204" pitchFamily="34" charset="-122"/>
                <a:ea typeface="微软雅黑" panose="020B0503020204020204" pitchFamily="34" charset="-122"/>
              </a:endParaRPr>
            </a:p>
          </p:txBody>
        </p:sp>
      </p:grpSp>
      <p:cxnSp>
        <p:nvCxnSpPr>
          <p:cNvPr id="48" name="Straight Connector 2">
            <a:extLst>
              <a:ext uri="{FF2B5EF4-FFF2-40B4-BE49-F238E27FC236}">
                <a16:creationId xmlns:a16="http://schemas.microsoft.com/office/drawing/2014/main" id="{B55F0FA9-D713-490C-88C1-F40152F7581F}"/>
              </a:ext>
            </a:extLst>
          </p:cNvPr>
          <p:cNvCxnSpPr/>
          <p:nvPr/>
        </p:nvCxnSpPr>
        <p:spPr>
          <a:xfrm flipH="1">
            <a:off x="9434945" y="3559636"/>
            <a:ext cx="2757055" cy="0"/>
          </a:xfrm>
          <a:prstGeom prst="line">
            <a:avLst/>
          </a:prstGeom>
          <a:noFill/>
          <a:ln w="22225" cap="flat" cmpd="sng" algn="ctr">
            <a:solidFill>
              <a:srgbClr val="FFFFFF">
                <a:lumMod val="65000"/>
              </a:srgbClr>
            </a:solidFill>
            <a:prstDash val="solid"/>
            <a:miter lim="800000"/>
            <a:headEnd type="none"/>
            <a:tailEnd type="oval"/>
          </a:ln>
          <a:effectLst/>
        </p:spPr>
      </p:cxnSp>
      <p:pic>
        <p:nvPicPr>
          <p:cNvPr id="3" name="图片 2">
            <a:extLst>
              <a:ext uri="{FF2B5EF4-FFF2-40B4-BE49-F238E27FC236}">
                <a16:creationId xmlns:a16="http://schemas.microsoft.com/office/drawing/2014/main" id="{57CB49BA-1C3E-43A7-BC70-BA815BFB5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948" y="1472315"/>
            <a:ext cx="1219200" cy="1219200"/>
          </a:xfrm>
          <a:prstGeom prst="rect">
            <a:avLst/>
          </a:prstGeom>
        </p:spPr>
      </p:pic>
      <p:grpSp>
        <p:nvGrpSpPr>
          <p:cNvPr id="49" name="Group 30">
            <a:extLst>
              <a:ext uri="{FF2B5EF4-FFF2-40B4-BE49-F238E27FC236}">
                <a16:creationId xmlns:a16="http://schemas.microsoft.com/office/drawing/2014/main" id="{10C5342E-9F04-4110-B7B9-2737B3B0DB2A}"/>
              </a:ext>
            </a:extLst>
          </p:cNvPr>
          <p:cNvGrpSpPr/>
          <p:nvPr/>
        </p:nvGrpSpPr>
        <p:grpSpPr>
          <a:xfrm>
            <a:off x="6627614" y="4545352"/>
            <a:ext cx="3988409" cy="1785105"/>
            <a:chOff x="1588254" y="4139057"/>
            <a:chExt cx="3988409" cy="1785105"/>
          </a:xfrm>
        </p:grpSpPr>
        <p:sp>
          <p:nvSpPr>
            <p:cNvPr id="50" name="TextBox 31">
              <a:extLst>
                <a:ext uri="{FF2B5EF4-FFF2-40B4-BE49-F238E27FC236}">
                  <a16:creationId xmlns:a16="http://schemas.microsoft.com/office/drawing/2014/main" id="{42F10653-0380-4CF0-B96D-BEE0C43251D1}"/>
                </a:ext>
              </a:extLst>
            </p:cNvPr>
            <p:cNvSpPr txBox="1"/>
            <p:nvPr/>
          </p:nvSpPr>
          <p:spPr>
            <a:xfrm>
              <a:off x="1951245" y="4139057"/>
              <a:ext cx="3262433" cy="400110"/>
            </a:xfrm>
            <a:prstGeom prst="rect">
              <a:avLst/>
            </a:prstGeom>
            <a:noFill/>
          </p:spPr>
          <p:txBody>
            <a:bodyPr wrap="none" rtlCol="0">
              <a:spAutoFit/>
            </a:bodyPr>
            <a:lstStyle/>
            <a:p>
              <a:pPr lvl="0" algn="ctr"/>
              <a:r>
                <a:rPr lang="zh-CN" altLang="en-US" sz="2000" b="1" dirty="0">
                  <a:solidFill>
                    <a:srgbClr val="FCFCFC"/>
                  </a:solidFill>
                  <a:latin typeface="微软雅黑" panose="020B0503020204020204" pitchFamily="34" charset="-122"/>
                  <a:ea typeface="微软雅黑" panose="020B0503020204020204" pitchFamily="34" charset="-122"/>
                </a:rPr>
                <a:t>“大数据研究和发展倡议”</a:t>
              </a:r>
              <a:endParaRPr kumimoji="0" lang="en-GB" sz="2000" b="1" i="0" u="none" strike="noStrike" kern="1200" cap="none" spc="0" normalizeH="0" baseline="0" noProof="0" dirty="0">
                <a:ln>
                  <a:noFill/>
                </a:ln>
                <a:solidFill>
                  <a:srgbClr val="FCFCFC"/>
                </a:solidFill>
                <a:effectLst/>
                <a:uLnTx/>
                <a:uFillTx/>
                <a:latin typeface="微软雅黑" panose="020B0503020204020204" pitchFamily="34" charset="-122"/>
                <a:ea typeface="微软雅黑" panose="020B0503020204020204" pitchFamily="34" charset="-122"/>
              </a:endParaRPr>
            </a:p>
          </p:txBody>
        </p:sp>
        <p:sp>
          <p:nvSpPr>
            <p:cNvPr id="51" name="Rectangle 32">
              <a:extLst>
                <a:ext uri="{FF2B5EF4-FFF2-40B4-BE49-F238E27FC236}">
                  <a16:creationId xmlns:a16="http://schemas.microsoft.com/office/drawing/2014/main" id="{2039C337-C885-4357-8D68-F80F74717AB3}"/>
                </a:ext>
              </a:extLst>
            </p:cNvPr>
            <p:cNvSpPr/>
            <p:nvPr/>
          </p:nvSpPr>
          <p:spPr>
            <a:xfrm>
              <a:off x="1588254" y="4539167"/>
              <a:ext cx="3988409" cy="1384995"/>
            </a:xfrm>
            <a:prstGeom prst="rect">
              <a:avLst/>
            </a:prstGeom>
          </p:spPr>
          <p:txBody>
            <a:bodyPr wrap="square">
              <a:spAutoFit/>
            </a:bodyPr>
            <a:lstStyle/>
            <a:p>
              <a:pPr lvl="0" algn="just"/>
              <a:r>
                <a:rPr lang="en-US" altLang="zh-CN" sz="1400" dirty="0">
                  <a:solidFill>
                    <a:srgbClr val="FCFCFC"/>
                  </a:solidFill>
                  <a:latin typeface="微软雅黑" panose="020B0503020204020204" pitchFamily="34" charset="-122"/>
                  <a:ea typeface="微软雅黑" panose="020B0503020204020204" pitchFamily="34" charset="-122"/>
                </a:rPr>
                <a:t>2011</a:t>
              </a:r>
              <a:r>
                <a:rPr lang="zh-CN" altLang="en-US" sz="1400" dirty="0">
                  <a:solidFill>
                    <a:srgbClr val="FCFCFC"/>
                  </a:solidFill>
                  <a:latin typeface="微软雅黑" panose="020B0503020204020204" pitchFamily="34" charset="-122"/>
                  <a:ea typeface="微软雅黑" panose="020B0503020204020204" pitchFamily="34" charset="-122"/>
                </a:rPr>
                <a:t>年</a:t>
              </a:r>
              <a:r>
                <a:rPr lang="en-US" altLang="zh-CN" sz="1400" dirty="0">
                  <a:solidFill>
                    <a:srgbClr val="FCFCFC"/>
                  </a:solidFill>
                  <a:latin typeface="微软雅黑" panose="020B0503020204020204" pitchFamily="34" charset="-122"/>
                  <a:ea typeface="微软雅黑" panose="020B0503020204020204" pitchFamily="34" charset="-122"/>
                </a:rPr>
                <a:t>11</a:t>
              </a:r>
              <a:r>
                <a:rPr lang="zh-CN" altLang="en-US" sz="1400" dirty="0">
                  <a:solidFill>
                    <a:srgbClr val="FCFCFC"/>
                  </a:solidFill>
                  <a:latin typeface="微软雅黑" panose="020B0503020204020204" pitchFamily="34" charset="-122"/>
                  <a:ea typeface="微软雅黑" panose="020B0503020204020204" pitchFamily="34" charset="-122"/>
                </a:rPr>
                <a:t>月，“欧盟开放数据战略”部署实施。其核心在于促进成员国政府拥有的公共数据的开放度与透明度，通过数据处理、共享平台与科研数据基础设施建设，向全社会开方欧盟公共管理部门的所有信息，实现“泛欧门户”的成员国无障碍信息共享。</a:t>
              </a:r>
              <a:endParaRPr lang="en-US" altLang="zh-CN" sz="1400" dirty="0">
                <a:solidFill>
                  <a:srgbClr val="FCFCFC"/>
                </a:solidFill>
                <a:latin typeface="微软雅黑" panose="020B0503020204020204" pitchFamily="34" charset="-122"/>
                <a:ea typeface="微软雅黑" panose="020B0503020204020204" pitchFamily="34" charset="-122"/>
              </a:endParaRPr>
            </a:p>
          </p:txBody>
        </p:sp>
      </p:grpSp>
      <p:sp>
        <p:nvSpPr>
          <p:cNvPr id="52" name="Rectangle 4">
            <a:extLst>
              <a:ext uri="{FF2B5EF4-FFF2-40B4-BE49-F238E27FC236}">
                <a16:creationId xmlns:a16="http://schemas.microsoft.com/office/drawing/2014/main" id="{B734D237-3E98-4941-9CB3-41805F7CC211}"/>
              </a:ext>
            </a:extLst>
          </p:cNvPr>
          <p:cNvSpPr/>
          <p:nvPr/>
        </p:nvSpPr>
        <p:spPr>
          <a:xfrm>
            <a:off x="3210026" y="1754704"/>
            <a:ext cx="7384933" cy="523220"/>
          </a:xfrm>
          <a:prstGeom prst="rect">
            <a:avLst/>
          </a:prstGeom>
        </p:spPr>
        <p:txBody>
          <a:bodyPr wrap="square">
            <a:spAutoFit/>
          </a:bodyPr>
          <a:lstStyle/>
          <a:p>
            <a:pPr lvl="0" algn="ctr"/>
            <a:r>
              <a:rPr lang="zh-CN" altLang="en-US" sz="1400" kern="0" dirty="0">
                <a:solidFill>
                  <a:srgbClr val="FCFCFC"/>
                </a:solidFill>
                <a:latin typeface="微软雅黑" panose="020B0503020204020204" pitchFamily="34" charset="-122"/>
                <a:ea typeface="微软雅黑" panose="020B0503020204020204" pitchFamily="34" charset="-122"/>
              </a:rPr>
              <a:t>作为一个政治共同体，欧盟制定大数据战略的出发点与一般实体国家存在区别，其更强调技术导向的数据共享，消除成员国家间的信息屏障。</a:t>
            </a:r>
            <a:endParaRPr kumimoji="0" lang="en-GB" sz="1400" b="0" i="0" u="none" strike="noStrike" kern="0" cap="none" spc="0" normalizeH="0" baseline="0" noProof="0" dirty="0">
              <a:ln>
                <a:noFill/>
              </a:ln>
              <a:solidFill>
                <a:srgbClr val="FCFCFC"/>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466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p:tgtEl>
                                          <p:spTgt spid="38"/>
                                        </p:tgtEl>
                                        <p:attrNameLst>
                                          <p:attrName>ppt_y</p:attrName>
                                        </p:attrNameLst>
                                      </p:cBhvr>
                                      <p:tavLst>
                                        <p:tav tm="0">
                                          <p:val>
                                            <p:strVal val="#ppt_y-#ppt_h*1.125000"/>
                                          </p:val>
                                        </p:tav>
                                        <p:tav tm="100000">
                                          <p:val>
                                            <p:strVal val="#ppt_y"/>
                                          </p:val>
                                        </p:tav>
                                      </p:tavLst>
                                    </p:anim>
                                    <p:animEffect transition="in" filter="wipe(down)">
                                      <p:cBhvr>
                                        <p:cTn id="8" dur="500"/>
                                        <p:tgtEl>
                                          <p:spTgt spid="38"/>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additive="base">
                                        <p:cTn id="12" dur="500"/>
                                        <p:tgtEl>
                                          <p:spTgt spid="49"/>
                                        </p:tgtEl>
                                        <p:attrNameLst>
                                          <p:attrName>ppt_y</p:attrName>
                                        </p:attrNameLst>
                                      </p:cBhvr>
                                      <p:tavLst>
                                        <p:tav tm="0">
                                          <p:val>
                                            <p:strVal val="#ppt_y-#ppt_h*1.125000"/>
                                          </p:val>
                                        </p:tav>
                                        <p:tav tm="100000">
                                          <p:val>
                                            <p:strVal val="#ppt_y"/>
                                          </p:val>
                                        </p:tav>
                                      </p:tavLst>
                                    </p:anim>
                                    <p:animEffect transition="in" filter="wipe(down)">
                                      <p:cBhvr>
                                        <p:cTn id="13" dur="500"/>
                                        <p:tgtEl>
                                          <p:spTgt spid="49"/>
                                        </p:tgtEl>
                                      </p:cBhvr>
                                    </p:animEffect>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arn(inVertical)">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a:extLst>
              <a:ext uri="{FF2B5EF4-FFF2-40B4-BE49-F238E27FC236}">
                <a16:creationId xmlns:a16="http://schemas.microsoft.com/office/drawing/2014/main" id="{9512CE7C-7F5A-4D30-9A62-A5AFC9712FA2}"/>
              </a:ext>
            </a:extLst>
          </p:cNvPr>
          <p:cNvSpPr txBox="1"/>
          <p:nvPr/>
        </p:nvSpPr>
        <p:spPr>
          <a:xfrm>
            <a:off x="-611085" y="512275"/>
            <a:ext cx="5218511" cy="83747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3600" dirty="0">
                <a:solidFill>
                  <a:schemeClr val="bg2">
                    <a:lumMod val="50000"/>
                  </a:schemeClr>
                </a:solidFill>
              </a:rPr>
              <a:t>日本</a:t>
            </a:r>
            <a:endParaRPr lang="en-US" sz="3600" dirty="0">
              <a:solidFill>
                <a:schemeClr val="bg2">
                  <a:lumMod val="50000"/>
                </a:schemeClr>
              </a:solidFill>
            </a:endParaRPr>
          </a:p>
        </p:txBody>
      </p:sp>
      <p:sp>
        <p:nvSpPr>
          <p:cNvPr id="5" name="Title 1">
            <a:extLst>
              <a:ext uri="{FF2B5EF4-FFF2-40B4-BE49-F238E27FC236}">
                <a16:creationId xmlns:a16="http://schemas.microsoft.com/office/drawing/2014/main" id="{0830C413-606E-43D5-8C57-3CD308EB8787}"/>
              </a:ext>
            </a:extLst>
          </p:cNvPr>
          <p:cNvSpPr txBox="1"/>
          <p:nvPr/>
        </p:nvSpPr>
        <p:spPr>
          <a:xfrm>
            <a:off x="552523" y="1371522"/>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dirty="0">
                <a:solidFill>
                  <a:schemeClr val="bg2">
                    <a:lumMod val="75000"/>
                  </a:schemeClr>
                </a:solidFill>
                <a:latin typeface="+mn-lt"/>
                <a:ea typeface="Roboto" panose="02000000000000000000" pitchFamily="2" charset="0"/>
              </a:rPr>
              <a:t>JAPAN</a:t>
            </a:r>
            <a:endParaRPr lang="en-US" sz="1200" dirty="0">
              <a:solidFill>
                <a:schemeClr val="bg2">
                  <a:lumMod val="75000"/>
                </a:schemeClr>
              </a:solidFill>
              <a:latin typeface="+mn-lt"/>
              <a:ea typeface="Roboto" panose="02000000000000000000" pitchFamily="2" charset="0"/>
            </a:endParaRPr>
          </a:p>
        </p:txBody>
      </p:sp>
      <p:grpSp>
        <p:nvGrpSpPr>
          <p:cNvPr id="6" name="Group 20">
            <a:extLst>
              <a:ext uri="{FF2B5EF4-FFF2-40B4-BE49-F238E27FC236}">
                <a16:creationId xmlns:a16="http://schemas.microsoft.com/office/drawing/2014/main" id="{27E106BE-65B1-4FDC-8620-4D0B85A87D8F}"/>
              </a:ext>
            </a:extLst>
          </p:cNvPr>
          <p:cNvGrpSpPr/>
          <p:nvPr/>
        </p:nvGrpSpPr>
        <p:grpSpPr>
          <a:xfrm>
            <a:off x="1278170" y="1349463"/>
            <a:ext cx="1440000" cy="58058"/>
            <a:chOff x="4616262" y="2307771"/>
            <a:chExt cx="2349876" cy="58058"/>
          </a:xfrm>
        </p:grpSpPr>
        <p:sp>
          <p:nvSpPr>
            <p:cNvPr id="7" name="Rectangle 21">
              <a:extLst>
                <a:ext uri="{FF2B5EF4-FFF2-40B4-BE49-F238E27FC236}">
                  <a16:creationId xmlns:a16="http://schemas.microsoft.com/office/drawing/2014/main" id="{E16E0108-B745-431D-901D-5140448EB06A}"/>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22">
              <a:extLst>
                <a:ext uri="{FF2B5EF4-FFF2-40B4-BE49-F238E27FC236}">
                  <a16:creationId xmlns:a16="http://schemas.microsoft.com/office/drawing/2014/main" id="{2BCE2937-595F-42D3-9510-F3BF88414235}"/>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9" name="Straight Connector 6">
            <a:extLst>
              <a:ext uri="{FF2B5EF4-FFF2-40B4-BE49-F238E27FC236}">
                <a16:creationId xmlns:a16="http://schemas.microsoft.com/office/drawing/2014/main" id="{48D9427A-17F3-430E-8D78-87CAB959A02A}"/>
              </a:ext>
            </a:extLst>
          </p:cNvPr>
          <p:cNvCxnSpPr/>
          <p:nvPr/>
        </p:nvCxnSpPr>
        <p:spPr>
          <a:xfrm flipH="1">
            <a:off x="4627418" y="4007504"/>
            <a:ext cx="3151910" cy="0"/>
          </a:xfrm>
          <a:prstGeom prst="line">
            <a:avLst/>
          </a:prstGeom>
          <a:noFill/>
          <a:ln w="22225" cap="flat" cmpd="sng" algn="ctr">
            <a:solidFill>
              <a:srgbClr val="FFFFFF">
                <a:lumMod val="65000"/>
              </a:srgbClr>
            </a:solidFill>
            <a:prstDash val="solid"/>
            <a:miter lim="800000"/>
            <a:headEnd type="oval"/>
            <a:tailEnd type="oval"/>
          </a:ln>
          <a:effectLst/>
        </p:spPr>
      </p:cxnSp>
      <p:cxnSp>
        <p:nvCxnSpPr>
          <p:cNvPr id="10" name="Straight Connector 9">
            <a:extLst>
              <a:ext uri="{FF2B5EF4-FFF2-40B4-BE49-F238E27FC236}">
                <a16:creationId xmlns:a16="http://schemas.microsoft.com/office/drawing/2014/main" id="{4F2634B8-6495-4FAB-9A5C-AD1C41D36FBE}"/>
              </a:ext>
            </a:extLst>
          </p:cNvPr>
          <p:cNvCxnSpPr/>
          <p:nvPr/>
        </p:nvCxnSpPr>
        <p:spPr>
          <a:xfrm flipH="1">
            <a:off x="0" y="4007504"/>
            <a:ext cx="3006436" cy="0"/>
          </a:xfrm>
          <a:prstGeom prst="line">
            <a:avLst/>
          </a:prstGeom>
          <a:noFill/>
          <a:ln w="22225" cap="flat" cmpd="sng" algn="ctr">
            <a:solidFill>
              <a:srgbClr val="FFFFFF">
                <a:lumMod val="65000"/>
              </a:srgbClr>
            </a:solidFill>
            <a:prstDash val="solid"/>
            <a:miter lim="800000"/>
            <a:headEnd type="oval"/>
            <a:tailEnd type="none"/>
          </a:ln>
          <a:effectLst/>
        </p:spPr>
      </p:cxnSp>
      <p:sp>
        <p:nvSpPr>
          <p:cNvPr id="11" name="Oval 12">
            <a:extLst>
              <a:ext uri="{FF2B5EF4-FFF2-40B4-BE49-F238E27FC236}">
                <a16:creationId xmlns:a16="http://schemas.microsoft.com/office/drawing/2014/main" id="{2F3442EC-7F9C-4BF9-9890-CFD7833FEC43}"/>
              </a:ext>
            </a:extLst>
          </p:cNvPr>
          <p:cNvSpPr/>
          <p:nvPr/>
        </p:nvSpPr>
        <p:spPr>
          <a:xfrm flipH="1">
            <a:off x="5968757" y="3772888"/>
            <a:ext cx="469232" cy="469232"/>
          </a:xfrm>
          <a:prstGeom prst="ellips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2" name="Oval 13">
            <a:extLst>
              <a:ext uri="{FF2B5EF4-FFF2-40B4-BE49-F238E27FC236}">
                <a16:creationId xmlns:a16="http://schemas.microsoft.com/office/drawing/2014/main" id="{6E0C93CC-EDA4-4F0E-9011-A2DEE45601C9}"/>
              </a:ext>
            </a:extLst>
          </p:cNvPr>
          <p:cNvSpPr/>
          <p:nvPr/>
        </p:nvSpPr>
        <p:spPr>
          <a:xfrm flipH="1">
            <a:off x="1268602" y="3772888"/>
            <a:ext cx="469232" cy="469232"/>
          </a:xfrm>
          <a:prstGeom prst="ellips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13" name="Group 43">
            <a:extLst>
              <a:ext uri="{FF2B5EF4-FFF2-40B4-BE49-F238E27FC236}">
                <a16:creationId xmlns:a16="http://schemas.microsoft.com/office/drawing/2014/main" id="{8CBFFD3E-33A5-4791-84D7-C2266334C1CB}"/>
              </a:ext>
            </a:extLst>
          </p:cNvPr>
          <p:cNvGrpSpPr/>
          <p:nvPr/>
        </p:nvGrpSpPr>
        <p:grpSpPr>
          <a:xfrm flipH="1">
            <a:off x="3263715" y="3454292"/>
            <a:ext cx="1106424" cy="1106424"/>
            <a:chOff x="7821861" y="2875788"/>
            <a:chExt cx="1106424" cy="1106424"/>
          </a:xfrm>
        </p:grpSpPr>
        <p:sp>
          <p:nvSpPr>
            <p:cNvPr id="14" name="Oval 8">
              <a:extLst>
                <a:ext uri="{FF2B5EF4-FFF2-40B4-BE49-F238E27FC236}">
                  <a16:creationId xmlns:a16="http://schemas.microsoft.com/office/drawing/2014/main" id="{BBFF3704-510B-449B-BD6A-389370DC565F}"/>
                </a:ext>
              </a:extLst>
            </p:cNvPr>
            <p:cNvSpPr/>
            <p:nvPr/>
          </p:nvSpPr>
          <p:spPr>
            <a:xfrm>
              <a:off x="7821861" y="2875788"/>
              <a:ext cx="1106424" cy="1106424"/>
            </a:xfrm>
            <a:prstGeom prst="ellipse">
              <a:avLst/>
            </a:prstGeom>
            <a:noFill/>
            <a:ln w="28575" cap="flat" cmpd="sng" algn="ctr">
              <a:solidFill>
                <a:srgbClr val="0994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15" name="Group 16">
              <a:extLst>
                <a:ext uri="{FF2B5EF4-FFF2-40B4-BE49-F238E27FC236}">
                  <a16:creationId xmlns:a16="http://schemas.microsoft.com/office/drawing/2014/main" id="{455C8074-3AEF-4EC8-B740-A73ABF8B22E1}"/>
                </a:ext>
              </a:extLst>
            </p:cNvPr>
            <p:cNvGrpSpPr/>
            <p:nvPr/>
          </p:nvGrpSpPr>
          <p:grpSpPr>
            <a:xfrm>
              <a:off x="8142901" y="3198478"/>
              <a:ext cx="464344" cy="465138"/>
              <a:chOff x="9145588" y="4435475"/>
              <a:chExt cx="464344" cy="465138"/>
            </a:xfrm>
            <a:solidFill>
              <a:srgbClr val="099480"/>
            </a:solidFill>
          </p:grpSpPr>
          <p:sp>
            <p:nvSpPr>
              <p:cNvPr id="16" name="AutoShape 7">
                <a:extLst>
                  <a:ext uri="{FF2B5EF4-FFF2-40B4-BE49-F238E27FC236}">
                    <a16:creationId xmlns:a16="http://schemas.microsoft.com/office/drawing/2014/main" id="{31196D99-3D81-4930-AE20-72F589BC53FE}"/>
                  </a:ext>
                </a:extLst>
              </p:cNvPr>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17" name="AutoShape 8">
                <a:extLst>
                  <a:ext uri="{FF2B5EF4-FFF2-40B4-BE49-F238E27FC236}">
                    <a16:creationId xmlns:a16="http://schemas.microsoft.com/office/drawing/2014/main" id="{DCCB0107-4FB0-40D0-B71B-38A6A3B6CF2A}"/>
                  </a:ext>
                </a:extLst>
              </p:cNvPr>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18" name="AutoShape 9">
                <a:extLst>
                  <a:ext uri="{FF2B5EF4-FFF2-40B4-BE49-F238E27FC236}">
                    <a16:creationId xmlns:a16="http://schemas.microsoft.com/office/drawing/2014/main" id="{1B24D5FB-B89F-4EB4-8884-8134750C9229}"/>
                  </a:ext>
                </a:extLst>
              </p:cNvPr>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19" name="AutoShape 10">
                <a:extLst>
                  <a:ext uri="{FF2B5EF4-FFF2-40B4-BE49-F238E27FC236}">
                    <a16:creationId xmlns:a16="http://schemas.microsoft.com/office/drawing/2014/main" id="{6B97D859-B752-40E1-8382-E208D105A430}"/>
                  </a:ext>
                </a:extLst>
              </p:cNvPr>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20" name="AutoShape 11">
                <a:extLst>
                  <a:ext uri="{FF2B5EF4-FFF2-40B4-BE49-F238E27FC236}">
                    <a16:creationId xmlns:a16="http://schemas.microsoft.com/office/drawing/2014/main" id="{FA25DA55-41F3-4902-B05C-124373F107C6}"/>
                  </a:ext>
                </a:extLst>
              </p:cNvPr>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21" name="AutoShape 12">
                <a:extLst>
                  <a:ext uri="{FF2B5EF4-FFF2-40B4-BE49-F238E27FC236}">
                    <a16:creationId xmlns:a16="http://schemas.microsoft.com/office/drawing/2014/main" id="{F350F187-2372-4343-8837-26BE3AC93913}"/>
                  </a:ext>
                </a:extLst>
              </p:cNvPr>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22" name="AutoShape 13">
                <a:extLst>
                  <a:ext uri="{FF2B5EF4-FFF2-40B4-BE49-F238E27FC236}">
                    <a16:creationId xmlns:a16="http://schemas.microsoft.com/office/drawing/2014/main" id="{6142F448-7B02-49DF-9E81-D3C68915C45C}"/>
                  </a:ext>
                </a:extLst>
              </p:cNvPr>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23" name="AutoShape 14">
                <a:extLst>
                  <a:ext uri="{FF2B5EF4-FFF2-40B4-BE49-F238E27FC236}">
                    <a16:creationId xmlns:a16="http://schemas.microsoft.com/office/drawing/2014/main" id="{58293B89-F4C8-4346-A1F7-1329488CAA46}"/>
                  </a:ext>
                </a:extLst>
              </p:cNvPr>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24" name="AutoShape 15">
                <a:extLst>
                  <a:ext uri="{FF2B5EF4-FFF2-40B4-BE49-F238E27FC236}">
                    <a16:creationId xmlns:a16="http://schemas.microsoft.com/office/drawing/2014/main" id="{CD063455-E29C-44A6-9EE9-65FADF2E56FC}"/>
                  </a:ext>
                </a:extLst>
              </p:cNvPr>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grpSp>
      </p:grpSp>
      <p:grpSp>
        <p:nvGrpSpPr>
          <p:cNvPr id="25" name="Group 44">
            <a:extLst>
              <a:ext uri="{FF2B5EF4-FFF2-40B4-BE49-F238E27FC236}">
                <a16:creationId xmlns:a16="http://schemas.microsoft.com/office/drawing/2014/main" id="{B0DAE995-3561-400C-87EC-EA2C0367E4B7}"/>
              </a:ext>
            </a:extLst>
          </p:cNvPr>
          <p:cNvGrpSpPr/>
          <p:nvPr/>
        </p:nvGrpSpPr>
        <p:grpSpPr>
          <a:xfrm>
            <a:off x="8053925" y="3454292"/>
            <a:ext cx="1106424" cy="1106424"/>
            <a:chOff x="3031651" y="2875788"/>
            <a:chExt cx="1106424" cy="1106424"/>
          </a:xfrm>
        </p:grpSpPr>
        <p:sp>
          <p:nvSpPr>
            <p:cNvPr id="26" name="Oval 5">
              <a:extLst>
                <a:ext uri="{FF2B5EF4-FFF2-40B4-BE49-F238E27FC236}">
                  <a16:creationId xmlns:a16="http://schemas.microsoft.com/office/drawing/2014/main" id="{45BDD38C-7FD4-40CD-97E7-49D858C20FF0}"/>
                </a:ext>
              </a:extLst>
            </p:cNvPr>
            <p:cNvSpPr/>
            <p:nvPr/>
          </p:nvSpPr>
          <p:spPr>
            <a:xfrm>
              <a:off x="3031651" y="2875788"/>
              <a:ext cx="1106424" cy="1106424"/>
            </a:xfrm>
            <a:prstGeom prst="ellipse">
              <a:avLst/>
            </a:prstGeom>
            <a:noFill/>
            <a:ln w="28575" cap="flat" cmpd="sng" algn="ctr">
              <a:solidFill>
                <a:srgbClr val="15A1C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27" name="Group 26">
              <a:extLst>
                <a:ext uri="{FF2B5EF4-FFF2-40B4-BE49-F238E27FC236}">
                  <a16:creationId xmlns:a16="http://schemas.microsoft.com/office/drawing/2014/main" id="{5FACA471-85A2-4C52-ADE8-4A445A3ED104}"/>
                </a:ext>
              </a:extLst>
            </p:cNvPr>
            <p:cNvGrpSpPr/>
            <p:nvPr/>
          </p:nvGrpSpPr>
          <p:grpSpPr>
            <a:xfrm>
              <a:off x="3352689" y="3199272"/>
              <a:ext cx="464344" cy="464344"/>
              <a:chOff x="4439444" y="1652588"/>
              <a:chExt cx="464344" cy="464344"/>
            </a:xfrm>
            <a:solidFill>
              <a:srgbClr val="15A1C8"/>
            </a:solidFill>
          </p:grpSpPr>
          <p:sp>
            <p:nvSpPr>
              <p:cNvPr id="28" name="AutoShape 136">
                <a:extLst>
                  <a:ext uri="{FF2B5EF4-FFF2-40B4-BE49-F238E27FC236}">
                    <a16:creationId xmlns:a16="http://schemas.microsoft.com/office/drawing/2014/main" id="{80F8EC79-B525-4A98-A4A1-E7BAC418E913}"/>
                  </a:ext>
                </a:extLst>
              </p:cNvPr>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29" name="AutoShape 137">
                <a:extLst>
                  <a:ext uri="{FF2B5EF4-FFF2-40B4-BE49-F238E27FC236}">
                    <a16:creationId xmlns:a16="http://schemas.microsoft.com/office/drawing/2014/main" id="{6E5FAB9E-904C-4DB6-B62D-9C30BD7CEDDB}"/>
                  </a:ext>
                </a:extLst>
              </p:cNvPr>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sp>
            <p:nvSpPr>
              <p:cNvPr id="30" name="AutoShape 138">
                <a:extLst>
                  <a:ext uri="{FF2B5EF4-FFF2-40B4-BE49-F238E27FC236}">
                    <a16:creationId xmlns:a16="http://schemas.microsoft.com/office/drawing/2014/main" id="{C83E27EF-5462-4187-BD9B-B772FFE82194}"/>
                  </a:ext>
                </a:extLst>
              </p:cNvPr>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C5C5C"/>
                  </a:solidFill>
                  <a:effectLst/>
                  <a:uLnTx/>
                  <a:uFillTx/>
                  <a:latin typeface="Calibri"/>
                  <a:sym typeface="Gill Sans" charset="0"/>
                </a:endParaRPr>
              </a:p>
            </p:txBody>
          </p:sp>
        </p:grpSp>
      </p:grpSp>
      <p:sp>
        <p:nvSpPr>
          <p:cNvPr id="31" name="TextBox 33">
            <a:extLst>
              <a:ext uri="{FF2B5EF4-FFF2-40B4-BE49-F238E27FC236}">
                <a16:creationId xmlns:a16="http://schemas.microsoft.com/office/drawing/2014/main" id="{AA45BE87-A74F-4865-94F7-C5AAB3B2A7E5}"/>
              </a:ext>
            </a:extLst>
          </p:cNvPr>
          <p:cNvSpPr txBox="1"/>
          <p:nvPr/>
        </p:nvSpPr>
        <p:spPr>
          <a:xfrm flipH="1">
            <a:off x="5811132" y="3311223"/>
            <a:ext cx="806632" cy="461665"/>
          </a:xfrm>
          <a:prstGeom prst="rect">
            <a:avLst/>
          </a:prstGeom>
          <a:noFill/>
        </p:spPr>
        <p:txBody>
          <a:bodyPr wrap="none" rtlCol="0">
            <a:spAutoFit/>
          </a:bodyPr>
          <a:lstStyle/>
          <a:p>
            <a:pPr algn="ctr"/>
            <a:r>
              <a:rPr lang="en-US" sz="2400" b="1" dirty="0">
                <a:solidFill>
                  <a:srgbClr val="15A1C8"/>
                </a:solidFill>
                <a:latin typeface="Calibri"/>
              </a:rPr>
              <a:t>2012</a:t>
            </a:r>
            <a:endParaRPr lang="en-GB" sz="2400" b="1" dirty="0">
              <a:solidFill>
                <a:srgbClr val="15A1C8"/>
              </a:solidFill>
              <a:latin typeface="Calibri"/>
            </a:endParaRPr>
          </a:p>
        </p:txBody>
      </p:sp>
      <p:sp>
        <p:nvSpPr>
          <p:cNvPr id="32" name="TextBox 38">
            <a:extLst>
              <a:ext uri="{FF2B5EF4-FFF2-40B4-BE49-F238E27FC236}">
                <a16:creationId xmlns:a16="http://schemas.microsoft.com/office/drawing/2014/main" id="{9F126B04-7996-4E61-BE95-8E853AA5A984}"/>
              </a:ext>
            </a:extLst>
          </p:cNvPr>
          <p:cNvSpPr txBox="1"/>
          <p:nvPr/>
        </p:nvSpPr>
        <p:spPr>
          <a:xfrm flipH="1">
            <a:off x="1099902" y="4242120"/>
            <a:ext cx="806632" cy="461665"/>
          </a:xfrm>
          <a:prstGeom prst="rect">
            <a:avLst/>
          </a:prstGeom>
          <a:noFill/>
        </p:spPr>
        <p:txBody>
          <a:bodyPr wrap="none" rtlCol="0">
            <a:spAutoFit/>
          </a:bodyPr>
          <a:lstStyle/>
          <a:p>
            <a:pPr algn="ctr"/>
            <a:r>
              <a:rPr lang="en-US" sz="2400" b="1" dirty="0">
                <a:solidFill>
                  <a:srgbClr val="099480"/>
                </a:solidFill>
                <a:latin typeface="Calibri"/>
              </a:rPr>
              <a:t>2010</a:t>
            </a:r>
            <a:endParaRPr lang="en-GB" sz="2400" b="1" dirty="0">
              <a:solidFill>
                <a:srgbClr val="099480"/>
              </a:solidFill>
              <a:latin typeface="Calibri"/>
            </a:endParaRPr>
          </a:p>
        </p:txBody>
      </p:sp>
      <p:grpSp>
        <p:nvGrpSpPr>
          <p:cNvPr id="33" name="Group 30">
            <a:extLst>
              <a:ext uri="{FF2B5EF4-FFF2-40B4-BE49-F238E27FC236}">
                <a16:creationId xmlns:a16="http://schemas.microsoft.com/office/drawing/2014/main" id="{66A8ACA5-FEF4-461C-86C0-506B9FF82E57}"/>
              </a:ext>
            </a:extLst>
          </p:cNvPr>
          <p:cNvGrpSpPr/>
          <p:nvPr/>
        </p:nvGrpSpPr>
        <p:grpSpPr>
          <a:xfrm>
            <a:off x="1865187" y="4703785"/>
            <a:ext cx="3988409" cy="1354217"/>
            <a:chOff x="1588254" y="4139057"/>
            <a:chExt cx="3988409" cy="1354217"/>
          </a:xfrm>
        </p:grpSpPr>
        <p:sp>
          <p:nvSpPr>
            <p:cNvPr id="34" name="TextBox 31">
              <a:extLst>
                <a:ext uri="{FF2B5EF4-FFF2-40B4-BE49-F238E27FC236}">
                  <a16:creationId xmlns:a16="http://schemas.microsoft.com/office/drawing/2014/main" id="{B25D03A9-D50B-4232-8678-D21415A028D9}"/>
                </a:ext>
              </a:extLst>
            </p:cNvPr>
            <p:cNvSpPr txBox="1"/>
            <p:nvPr/>
          </p:nvSpPr>
          <p:spPr>
            <a:xfrm>
              <a:off x="2079483" y="4139057"/>
              <a:ext cx="3005951" cy="400110"/>
            </a:xfrm>
            <a:prstGeom prst="rect">
              <a:avLst/>
            </a:prstGeom>
            <a:noFill/>
          </p:spPr>
          <p:txBody>
            <a:bodyPr wrap="none" rtlCol="0">
              <a:spAutoFit/>
            </a:bodyPr>
            <a:lstStyle/>
            <a:p>
              <a:pPr lvl="0" algn="ctr"/>
              <a:r>
                <a:rPr lang="en-US" altLang="zh-CN" sz="2000" b="1" dirty="0">
                  <a:solidFill>
                    <a:srgbClr val="FCFCFC"/>
                  </a:solidFill>
                  <a:latin typeface="微软雅黑" panose="020B0503020204020204" pitchFamily="34" charset="-122"/>
                  <a:ea typeface="微软雅黑" panose="020B0503020204020204" pitchFamily="34" charset="-122"/>
                </a:rPr>
                <a:t>《</a:t>
              </a:r>
              <a:r>
                <a:rPr lang="zh-CN" altLang="en-US" sz="2000" b="1" dirty="0">
                  <a:solidFill>
                    <a:srgbClr val="FCFCFC"/>
                  </a:solidFill>
                  <a:latin typeface="微软雅黑" panose="020B0503020204020204" pitchFamily="34" charset="-122"/>
                  <a:ea typeface="微软雅黑" panose="020B0503020204020204" pitchFamily="34" charset="-122"/>
                </a:rPr>
                <a:t>信息通信技术新战略</a:t>
              </a:r>
              <a:r>
                <a:rPr lang="en-US" altLang="zh-CN" sz="2000" b="1" dirty="0">
                  <a:solidFill>
                    <a:srgbClr val="FCFCFC"/>
                  </a:solidFill>
                  <a:latin typeface="微软雅黑" panose="020B0503020204020204" pitchFamily="34" charset="-122"/>
                  <a:ea typeface="微软雅黑" panose="020B0503020204020204" pitchFamily="34" charset="-122"/>
                </a:rPr>
                <a:t>》</a:t>
              </a:r>
              <a:endParaRPr kumimoji="0" lang="en-GB" sz="2000" b="1" i="0" u="none" strike="noStrike" kern="1200" cap="none" spc="0" normalizeH="0" baseline="0" noProof="0" dirty="0">
                <a:ln>
                  <a:noFill/>
                </a:ln>
                <a:solidFill>
                  <a:srgbClr val="FCFCFC"/>
                </a:solidFill>
                <a:effectLst/>
                <a:uLnTx/>
                <a:uFillTx/>
                <a:latin typeface="微软雅黑" panose="020B0503020204020204" pitchFamily="34" charset="-122"/>
                <a:ea typeface="微软雅黑" panose="020B0503020204020204" pitchFamily="34" charset="-122"/>
              </a:endParaRPr>
            </a:p>
          </p:txBody>
        </p:sp>
        <p:sp>
          <p:nvSpPr>
            <p:cNvPr id="35" name="Rectangle 32">
              <a:extLst>
                <a:ext uri="{FF2B5EF4-FFF2-40B4-BE49-F238E27FC236}">
                  <a16:creationId xmlns:a16="http://schemas.microsoft.com/office/drawing/2014/main" id="{1C4C525D-399E-4AE5-BFAE-44A227B4BCA2}"/>
                </a:ext>
              </a:extLst>
            </p:cNvPr>
            <p:cNvSpPr/>
            <p:nvPr/>
          </p:nvSpPr>
          <p:spPr>
            <a:xfrm>
              <a:off x="1588254" y="4539167"/>
              <a:ext cx="3988409" cy="954107"/>
            </a:xfrm>
            <a:prstGeom prst="rect">
              <a:avLst/>
            </a:prstGeom>
          </p:spPr>
          <p:txBody>
            <a:bodyPr wrap="square">
              <a:spAutoFit/>
            </a:bodyPr>
            <a:lstStyle/>
            <a:p>
              <a:pPr lvl="0" algn="just"/>
              <a:r>
                <a:rPr lang="en-US" altLang="zh-CN" sz="1400" dirty="0">
                  <a:solidFill>
                    <a:srgbClr val="FCFCFC"/>
                  </a:solidFill>
                  <a:latin typeface="微软雅黑" panose="020B0503020204020204" pitchFamily="34" charset="-122"/>
                  <a:ea typeface="微软雅黑" panose="020B0503020204020204" pitchFamily="34" charset="-122"/>
                </a:rPr>
                <a:t>2010</a:t>
              </a:r>
              <a:r>
                <a:rPr lang="zh-CN" altLang="en-US" sz="1400" dirty="0">
                  <a:solidFill>
                    <a:srgbClr val="FCFCFC"/>
                  </a:solidFill>
                  <a:latin typeface="微软雅黑" panose="020B0503020204020204" pitchFamily="34" charset="-122"/>
                  <a:ea typeface="微软雅黑" panose="020B0503020204020204" pitchFamily="34" charset="-122"/>
                </a:rPr>
                <a:t>年</a:t>
              </a:r>
              <a:r>
                <a:rPr lang="en-US" altLang="zh-CN" sz="1400" dirty="0">
                  <a:solidFill>
                    <a:srgbClr val="FCFCFC"/>
                  </a:solidFill>
                  <a:latin typeface="微软雅黑" panose="020B0503020204020204" pitchFamily="34" charset="-122"/>
                  <a:ea typeface="微软雅黑" panose="020B0503020204020204" pitchFamily="34" charset="-122"/>
                </a:rPr>
                <a:t>5</a:t>
              </a:r>
              <a:r>
                <a:rPr lang="zh-CN" altLang="en-US" sz="1400" dirty="0">
                  <a:solidFill>
                    <a:srgbClr val="FCFCFC"/>
                  </a:solidFill>
                  <a:latin typeface="微软雅黑" panose="020B0503020204020204" pitchFamily="34" charset="-122"/>
                  <a:ea typeface="微软雅黑" panose="020B0503020204020204" pitchFamily="34" charset="-122"/>
                </a:rPr>
                <a:t>月，日本发达信息通信网络社会推进战略本部发布了以实现国民本位的电子政府、加强地区间的互助关系等为目标的</a:t>
              </a:r>
              <a:r>
                <a:rPr lang="en-US" altLang="zh-CN" sz="1400" dirty="0">
                  <a:solidFill>
                    <a:srgbClr val="FCFCFC"/>
                  </a:solidFill>
                  <a:latin typeface="微软雅黑" panose="020B0503020204020204" pitchFamily="34" charset="-122"/>
                  <a:ea typeface="微软雅黑" panose="020B0503020204020204" pitchFamily="34" charset="-122"/>
                </a:rPr>
                <a:t>《</a:t>
              </a:r>
              <a:r>
                <a:rPr lang="zh-CN" altLang="en-US" sz="1400" dirty="0">
                  <a:solidFill>
                    <a:srgbClr val="FCFCFC"/>
                  </a:solidFill>
                  <a:latin typeface="微软雅黑" panose="020B0503020204020204" pitchFamily="34" charset="-122"/>
                  <a:ea typeface="微软雅黑" panose="020B0503020204020204" pitchFamily="34" charset="-122"/>
                </a:rPr>
                <a:t>信息通信技术新战略</a:t>
              </a:r>
              <a:r>
                <a:rPr lang="en-US" altLang="zh-CN" sz="1400" dirty="0">
                  <a:solidFill>
                    <a:srgbClr val="FCFCFC"/>
                  </a:solidFill>
                  <a:latin typeface="微软雅黑" panose="020B0503020204020204" pitchFamily="34" charset="-122"/>
                  <a:ea typeface="微软雅黑" panose="020B0503020204020204" pitchFamily="34" charset="-122"/>
                </a:rPr>
                <a:t>》</a:t>
              </a:r>
              <a:r>
                <a:rPr lang="zh-CN" altLang="en-US" sz="1400" dirty="0">
                  <a:solidFill>
                    <a:srgbClr val="FCFCFC"/>
                  </a:solidFill>
                  <a:latin typeface="微软雅黑" panose="020B0503020204020204" pitchFamily="34" charset="-122"/>
                  <a:ea typeface="微软雅黑" panose="020B0503020204020204" pitchFamily="34" charset="-122"/>
                </a:rPr>
                <a:t>。</a:t>
              </a:r>
              <a:endParaRPr lang="en-US" altLang="zh-CN" sz="1400" dirty="0">
                <a:solidFill>
                  <a:srgbClr val="FCFCFC"/>
                </a:solidFill>
                <a:latin typeface="微软雅黑" panose="020B0503020204020204" pitchFamily="34" charset="-122"/>
                <a:ea typeface="微软雅黑" panose="020B0503020204020204" pitchFamily="34" charset="-122"/>
              </a:endParaRPr>
            </a:p>
          </p:txBody>
        </p:sp>
      </p:grpSp>
      <p:cxnSp>
        <p:nvCxnSpPr>
          <p:cNvPr id="42" name="Straight Connector 2">
            <a:extLst>
              <a:ext uri="{FF2B5EF4-FFF2-40B4-BE49-F238E27FC236}">
                <a16:creationId xmlns:a16="http://schemas.microsoft.com/office/drawing/2014/main" id="{33A5422C-CF4B-4AC9-A720-2E7BD77E48F9}"/>
              </a:ext>
            </a:extLst>
          </p:cNvPr>
          <p:cNvCxnSpPr/>
          <p:nvPr/>
        </p:nvCxnSpPr>
        <p:spPr>
          <a:xfrm flipH="1">
            <a:off x="9434945" y="4007504"/>
            <a:ext cx="2757055" cy="0"/>
          </a:xfrm>
          <a:prstGeom prst="line">
            <a:avLst/>
          </a:prstGeom>
          <a:noFill/>
          <a:ln w="22225" cap="flat" cmpd="sng" algn="ctr">
            <a:solidFill>
              <a:srgbClr val="FFFFFF">
                <a:lumMod val="65000"/>
              </a:srgbClr>
            </a:solidFill>
            <a:prstDash val="solid"/>
            <a:miter lim="800000"/>
            <a:headEnd type="none"/>
            <a:tailEnd type="oval"/>
          </a:ln>
          <a:effectLst/>
        </p:spPr>
      </p:cxnSp>
      <p:grpSp>
        <p:nvGrpSpPr>
          <p:cNvPr id="44" name="Group 30">
            <a:extLst>
              <a:ext uri="{FF2B5EF4-FFF2-40B4-BE49-F238E27FC236}">
                <a16:creationId xmlns:a16="http://schemas.microsoft.com/office/drawing/2014/main" id="{DE0BA566-4D72-41A7-A306-D900847889E5}"/>
              </a:ext>
            </a:extLst>
          </p:cNvPr>
          <p:cNvGrpSpPr/>
          <p:nvPr/>
        </p:nvGrpSpPr>
        <p:grpSpPr>
          <a:xfrm>
            <a:off x="6496352" y="978134"/>
            <a:ext cx="3988409" cy="2000548"/>
            <a:chOff x="1588254" y="4139057"/>
            <a:chExt cx="3988409" cy="2000548"/>
          </a:xfrm>
        </p:grpSpPr>
        <p:sp>
          <p:nvSpPr>
            <p:cNvPr id="45" name="TextBox 31">
              <a:extLst>
                <a:ext uri="{FF2B5EF4-FFF2-40B4-BE49-F238E27FC236}">
                  <a16:creationId xmlns:a16="http://schemas.microsoft.com/office/drawing/2014/main" id="{5E22E964-1DB6-4BBD-AA79-3AC9366026E1}"/>
                </a:ext>
              </a:extLst>
            </p:cNvPr>
            <p:cNvSpPr txBox="1"/>
            <p:nvPr/>
          </p:nvSpPr>
          <p:spPr>
            <a:xfrm>
              <a:off x="1997727" y="4139057"/>
              <a:ext cx="3169457" cy="400110"/>
            </a:xfrm>
            <a:prstGeom prst="rect">
              <a:avLst/>
            </a:prstGeom>
            <a:noFill/>
          </p:spPr>
          <p:txBody>
            <a:bodyPr wrap="none" rtlCol="0">
              <a:spAutoFit/>
            </a:bodyPr>
            <a:lstStyle/>
            <a:p>
              <a:pPr lvl="0" algn="ctr"/>
              <a:r>
                <a:rPr lang="zh-CN" altLang="en-US" sz="2000" b="1" dirty="0">
                  <a:solidFill>
                    <a:srgbClr val="FCFCFC"/>
                  </a:solidFill>
                  <a:latin typeface="微软雅黑" panose="020B0503020204020204" pitchFamily="34" charset="-122"/>
                  <a:ea typeface="微软雅黑" panose="020B0503020204020204" pitchFamily="34" charset="-122"/>
                </a:rPr>
                <a:t>活跃</a:t>
              </a:r>
              <a:r>
                <a:rPr lang="en-US" altLang="zh-CN" sz="2000" b="1" dirty="0">
                  <a:solidFill>
                    <a:srgbClr val="FCFCFC"/>
                  </a:solidFill>
                  <a:latin typeface="微软雅黑" panose="020B0503020204020204" pitchFamily="34" charset="-122"/>
                  <a:ea typeface="微软雅黑" panose="020B0503020204020204" pitchFamily="34" charset="-122"/>
                </a:rPr>
                <a:t>ICT</a:t>
              </a:r>
              <a:r>
                <a:rPr lang="zh-CN" altLang="en-US" sz="2000" b="1" dirty="0">
                  <a:solidFill>
                    <a:srgbClr val="FCFCFC"/>
                  </a:solidFill>
                  <a:latin typeface="微软雅黑" panose="020B0503020204020204" pitchFamily="34" charset="-122"/>
                  <a:ea typeface="微软雅黑" panose="020B0503020204020204" pitchFamily="34" charset="-122"/>
                </a:rPr>
                <a:t>日本”新综合战略</a:t>
              </a:r>
              <a:endParaRPr kumimoji="0" lang="en-GB" sz="2000" b="1" i="0" u="none" strike="noStrike" kern="1200" cap="none" spc="0" normalizeH="0" baseline="0" noProof="0" dirty="0">
                <a:ln>
                  <a:noFill/>
                </a:ln>
                <a:solidFill>
                  <a:srgbClr val="FCFCFC"/>
                </a:solidFill>
                <a:effectLst/>
                <a:uLnTx/>
                <a:uFillTx/>
                <a:latin typeface="微软雅黑" panose="020B0503020204020204" pitchFamily="34" charset="-122"/>
                <a:ea typeface="微软雅黑" panose="020B0503020204020204" pitchFamily="34" charset="-122"/>
              </a:endParaRPr>
            </a:p>
          </p:txBody>
        </p:sp>
        <p:sp>
          <p:nvSpPr>
            <p:cNvPr id="46" name="Rectangle 32">
              <a:extLst>
                <a:ext uri="{FF2B5EF4-FFF2-40B4-BE49-F238E27FC236}">
                  <a16:creationId xmlns:a16="http://schemas.microsoft.com/office/drawing/2014/main" id="{2ACFEC66-E096-4B2B-B506-0E34FCE1A99F}"/>
                </a:ext>
              </a:extLst>
            </p:cNvPr>
            <p:cNvSpPr/>
            <p:nvPr/>
          </p:nvSpPr>
          <p:spPr>
            <a:xfrm>
              <a:off x="1588254" y="4539167"/>
              <a:ext cx="3988409" cy="1600438"/>
            </a:xfrm>
            <a:prstGeom prst="rect">
              <a:avLst/>
            </a:prstGeom>
          </p:spPr>
          <p:txBody>
            <a:bodyPr wrap="square">
              <a:spAutoFit/>
            </a:bodyPr>
            <a:lstStyle/>
            <a:p>
              <a:pPr lvl="0" algn="just"/>
              <a:r>
                <a:rPr lang="zh-CN" altLang="en-US" sz="1400" dirty="0">
                  <a:solidFill>
                    <a:srgbClr val="FCFCFC"/>
                  </a:solidFill>
                  <a:latin typeface="微软雅黑" panose="020B0503020204020204" pitchFamily="34" charset="-122"/>
                  <a:ea typeface="微软雅黑" panose="020B0503020204020204" pitchFamily="34" charset="-122"/>
                </a:rPr>
                <a:t>总务省于</a:t>
              </a:r>
              <a:r>
                <a:rPr lang="en-US" altLang="zh-CN" sz="1400" dirty="0">
                  <a:solidFill>
                    <a:srgbClr val="FCFCFC"/>
                  </a:solidFill>
                  <a:latin typeface="微软雅黑" panose="020B0503020204020204" pitchFamily="34" charset="-122"/>
                  <a:ea typeface="微软雅黑" panose="020B0503020204020204" pitchFamily="34" charset="-122"/>
                </a:rPr>
                <a:t>2012</a:t>
              </a:r>
              <a:r>
                <a:rPr lang="zh-CN" altLang="en-US" sz="1400" dirty="0">
                  <a:solidFill>
                    <a:srgbClr val="FCFCFC"/>
                  </a:solidFill>
                  <a:latin typeface="微软雅黑" panose="020B0503020204020204" pitchFamily="34" charset="-122"/>
                  <a:ea typeface="微软雅黑" panose="020B0503020204020204" pitchFamily="34" charset="-122"/>
                </a:rPr>
                <a:t>年</a:t>
              </a:r>
              <a:r>
                <a:rPr lang="en-US" altLang="zh-CN" sz="1400" dirty="0">
                  <a:solidFill>
                    <a:srgbClr val="FCFCFC"/>
                  </a:solidFill>
                  <a:latin typeface="微软雅黑" panose="020B0503020204020204" pitchFamily="34" charset="-122"/>
                  <a:ea typeface="微软雅黑" panose="020B0503020204020204" pitchFamily="34" charset="-122"/>
                </a:rPr>
                <a:t>7</a:t>
              </a:r>
              <a:r>
                <a:rPr lang="zh-CN" altLang="en-US" sz="1400" dirty="0">
                  <a:solidFill>
                    <a:srgbClr val="FCFCFC"/>
                  </a:solidFill>
                  <a:latin typeface="微软雅黑" panose="020B0503020204020204" pitchFamily="34" charset="-122"/>
                  <a:ea typeface="微软雅黑" panose="020B0503020204020204" pitchFamily="34" charset="-122"/>
                </a:rPr>
                <a:t>月发布“活跃</a:t>
              </a:r>
              <a:r>
                <a:rPr lang="en-US" altLang="zh-CN" sz="1400" dirty="0">
                  <a:solidFill>
                    <a:srgbClr val="FCFCFC"/>
                  </a:solidFill>
                  <a:latin typeface="微软雅黑" panose="020B0503020204020204" pitchFamily="34" charset="-122"/>
                  <a:ea typeface="微软雅黑" panose="020B0503020204020204" pitchFamily="34" charset="-122"/>
                </a:rPr>
                <a:t>ICT</a:t>
              </a:r>
              <a:r>
                <a:rPr lang="zh-CN" altLang="en-US" sz="1400" dirty="0">
                  <a:solidFill>
                    <a:srgbClr val="FCFCFC"/>
                  </a:solidFill>
                  <a:latin typeface="微软雅黑" panose="020B0503020204020204" pitchFamily="34" charset="-122"/>
                  <a:ea typeface="微软雅黑" panose="020B0503020204020204" pitchFamily="34" charset="-122"/>
                </a:rPr>
                <a:t>日本”新综合战略，侧重于以技术革新发展大数据战略，进而实现国民本位的电子政府、加强地区间的互助关系。在应用当中，日本的大数据战略已经发挥了重要作用，</a:t>
              </a:r>
              <a:r>
                <a:rPr lang="en-US" altLang="zh-CN" sz="1400" dirty="0">
                  <a:solidFill>
                    <a:srgbClr val="FCFCFC"/>
                  </a:solidFill>
                  <a:latin typeface="微软雅黑" panose="020B0503020204020204" pitchFamily="34" charset="-122"/>
                  <a:ea typeface="微软雅黑" panose="020B0503020204020204" pitchFamily="34" charset="-122"/>
                </a:rPr>
                <a:t>ICT</a:t>
              </a:r>
              <a:r>
                <a:rPr lang="zh-CN" altLang="en-US" sz="1400" dirty="0">
                  <a:solidFill>
                    <a:srgbClr val="FCFCFC"/>
                  </a:solidFill>
                  <a:latin typeface="微软雅黑" panose="020B0503020204020204" pitchFamily="34" charset="-122"/>
                  <a:ea typeface="微软雅黑" panose="020B0503020204020204" pitchFamily="34" charset="-122"/>
                </a:rPr>
                <a:t>技术与大数据信息能力的结合为协助解决抗灾救灾和核电事故等公共问题贡献明显，实现社会公共价值促生。</a:t>
              </a:r>
              <a:endParaRPr lang="en-US" altLang="zh-CN" sz="1400" dirty="0">
                <a:solidFill>
                  <a:srgbClr val="FCFCFC"/>
                </a:solidFill>
                <a:latin typeface="微软雅黑" panose="020B0503020204020204" pitchFamily="34" charset="-122"/>
                <a:ea typeface="微软雅黑" panose="020B0503020204020204" pitchFamily="34" charset="-122"/>
              </a:endParaRPr>
            </a:p>
          </p:txBody>
        </p:sp>
      </p:grpSp>
      <p:pic>
        <p:nvPicPr>
          <p:cNvPr id="3" name="图片 2">
            <a:extLst>
              <a:ext uri="{FF2B5EF4-FFF2-40B4-BE49-F238E27FC236}">
                <a16:creationId xmlns:a16="http://schemas.microsoft.com/office/drawing/2014/main" id="{46EABDF6-CE71-42C8-ABD5-E549036D9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570" y="1635109"/>
            <a:ext cx="1219200" cy="1219200"/>
          </a:xfrm>
          <a:prstGeom prst="rect">
            <a:avLst/>
          </a:prstGeom>
        </p:spPr>
      </p:pic>
    </p:spTree>
    <p:extLst>
      <p:ext uri="{BB962C8B-B14F-4D97-AF65-F5344CB8AC3E}">
        <p14:creationId xmlns:p14="http://schemas.microsoft.com/office/powerpoint/2010/main" val="3535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down)">
                                      <p:cBhvr>
                                        <p:cTn id="8" dur="500"/>
                                        <p:tgtEl>
                                          <p:spTgt spid="33"/>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p:tgtEl>
                                          <p:spTgt spid="44"/>
                                        </p:tgtEl>
                                        <p:attrNameLst>
                                          <p:attrName>ppt_y</p:attrName>
                                        </p:attrNameLst>
                                      </p:cBhvr>
                                      <p:tavLst>
                                        <p:tav tm="0">
                                          <p:val>
                                            <p:strVal val="#ppt_y-#ppt_h*1.125000"/>
                                          </p:val>
                                        </p:tav>
                                        <p:tav tm="100000">
                                          <p:val>
                                            <p:strVal val="#ppt_y"/>
                                          </p:val>
                                        </p:tav>
                                      </p:tavLst>
                                    </p:anim>
                                    <p:animEffect transition="in" filter="wipe(down)">
                                      <p:cBhvr>
                                        <p:cTn id="1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a:extLst>
              <a:ext uri="{FF2B5EF4-FFF2-40B4-BE49-F238E27FC236}">
                <a16:creationId xmlns:a16="http://schemas.microsoft.com/office/drawing/2014/main" id="{9512CE7C-7F5A-4D30-9A62-A5AFC9712FA2}"/>
              </a:ext>
            </a:extLst>
          </p:cNvPr>
          <p:cNvSpPr txBox="1"/>
          <p:nvPr/>
        </p:nvSpPr>
        <p:spPr>
          <a:xfrm>
            <a:off x="-705648" y="311934"/>
            <a:ext cx="5218511" cy="83747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3600" dirty="0">
                <a:solidFill>
                  <a:schemeClr val="bg2">
                    <a:lumMod val="50000"/>
                  </a:schemeClr>
                </a:solidFill>
              </a:rPr>
              <a:t>中国</a:t>
            </a:r>
            <a:endParaRPr lang="en-US" sz="3600" dirty="0">
              <a:solidFill>
                <a:schemeClr val="bg2">
                  <a:lumMod val="50000"/>
                </a:schemeClr>
              </a:solidFill>
            </a:endParaRPr>
          </a:p>
        </p:txBody>
      </p:sp>
      <p:sp>
        <p:nvSpPr>
          <p:cNvPr id="5" name="Title 1">
            <a:extLst>
              <a:ext uri="{FF2B5EF4-FFF2-40B4-BE49-F238E27FC236}">
                <a16:creationId xmlns:a16="http://schemas.microsoft.com/office/drawing/2014/main" id="{0830C413-606E-43D5-8C57-3CD308EB8787}"/>
              </a:ext>
            </a:extLst>
          </p:cNvPr>
          <p:cNvSpPr txBox="1"/>
          <p:nvPr/>
        </p:nvSpPr>
        <p:spPr>
          <a:xfrm>
            <a:off x="485333" y="1171181"/>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dirty="0">
                <a:solidFill>
                  <a:schemeClr val="bg2">
                    <a:lumMod val="75000"/>
                  </a:schemeClr>
                </a:solidFill>
                <a:latin typeface="+mn-lt"/>
                <a:ea typeface="Roboto" panose="02000000000000000000" pitchFamily="2" charset="0"/>
              </a:rPr>
              <a:t>P.</a:t>
            </a:r>
            <a:r>
              <a:rPr lang="en-US" altLang="zh-CN" sz="1200">
                <a:solidFill>
                  <a:schemeClr val="bg2">
                    <a:lumMod val="75000"/>
                  </a:schemeClr>
                </a:solidFill>
                <a:latin typeface="+mn-lt"/>
                <a:ea typeface="Roboto" panose="02000000000000000000" pitchFamily="2" charset="0"/>
              </a:rPr>
              <a:t>R.C</a:t>
            </a:r>
            <a:r>
              <a:rPr lang="en-US" altLang="zh-CN" sz="1200" dirty="0">
                <a:solidFill>
                  <a:schemeClr val="bg2">
                    <a:lumMod val="75000"/>
                  </a:schemeClr>
                </a:solidFill>
                <a:latin typeface="+mn-lt"/>
                <a:ea typeface="Roboto" panose="02000000000000000000" pitchFamily="2" charset="0"/>
              </a:rPr>
              <a:t>.</a:t>
            </a:r>
          </a:p>
        </p:txBody>
      </p:sp>
      <p:grpSp>
        <p:nvGrpSpPr>
          <p:cNvPr id="6" name="Group 20">
            <a:extLst>
              <a:ext uri="{FF2B5EF4-FFF2-40B4-BE49-F238E27FC236}">
                <a16:creationId xmlns:a16="http://schemas.microsoft.com/office/drawing/2014/main" id="{27E106BE-65B1-4FDC-8620-4D0B85A87D8F}"/>
              </a:ext>
            </a:extLst>
          </p:cNvPr>
          <p:cNvGrpSpPr/>
          <p:nvPr/>
        </p:nvGrpSpPr>
        <p:grpSpPr>
          <a:xfrm>
            <a:off x="1210737" y="1149122"/>
            <a:ext cx="1440000" cy="58058"/>
            <a:chOff x="4616262" y="2307771"/>
            <a:chExt cx="2349876" cy="58058"/>
          </a:xfrm>
        </p:grpSpPr>
        <p:sp>
          <p:nvSpPr>
            <p:cNvPr id="7" name="Rectangle 21">
              <a:extLst>
                <a:ext uri="{FF2B5EF4-FFF2-40B4-BE49-F238E27FC236}">
                  <a16:creationId xmlns:a16="http://schemas.microsoft.com/office/drawing/2014/main" id="{E16E0108-B745-431D-901D-5140448EB06A}"/>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22">
              <a:extLst>
                <a:ext uri="{FF2B5EF4-FFF2-40B4-BE49-F238E27FC236}">
                  <a16:creationId xmlns:a16="http://schemas.microsoft.com/office/drawing/2014/main" id="{2BCE2937-595F-42D3-9510-F3BF88414235}"/>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65" name="Straight Connector 3">
            <a:extLst>
              <a:ext uri="{FF2B5EF4-FFF2-40B4-BE49-F238E27FC236}">
                <a16:creationId xmlns:a16="http://schemas.microsoft.com/office/drawing/2014/main" id="{2EC6EE67-BD21-4038-BAFB-C5033CCC7767}"/>
              </a:ext>
            </a:extLst>
          </p:cNvPr>
          <p:cNvCxnSpPr/>
          <p:nvPr/>
        </p:nvCxnSpPr>
        <p:spPr>
          <a:xfrm>
            <a:off x="1671997" y="5400017"/>
            <a:ext cx="8848005" cy="0"/>
          </a:xfrm>
          <a:prstGeom prst="line">
            <a:avLst/>
          </a:prstGeom>
          <a:noFill/>
          <a:ln w="19050" cap="flat" cmpd="sng" algn="ctr">
            <a:solidFill>
              <a:srgbClr val="FCFCFC">
                <a:lumMod val="50000"/>
              </a:srgbClr>
            </a:solidFill>
            <a:prstDash val="solid"/>
            <a:miter lim="800000"/>
          </a:ln>
          <a:effectLst/>
        </p:spPr>
      </p:cxnSp>
      <p:sp>
        <p:nvSpPr>
          <p:cNvPr id="66" name="Rectangle 4">
            <a:extLst>
              <a:ext uri="{FF2B5EF4-FFF2-40B4-BE49-F238E27FC236}">
                <a16:creationId xmlns:a16="http://schemas.microsoft.com/office/drawing/2014/main" id="{D05BBD92-D592-439E-8A00-FCDA23317093}"/>
              </a:ext>
            </a:extLst>
          </p:cNvPr>
          <p:cNvSpPr/>
          <p:nvPr/>
        </p:nvSpPr>
        <p:spPr>
          <a:xfrm>
            <a:off x="2403533" y="5608029"/>
            <a:ext cx="7384933" cy="738664"/>
          </a:xfrm>
          <a:prstGeom prst="rect">
            <a:avLst/>
          </a:prstGeom>
        </p:spPr>
        <p:txBody>
          <a:bodyPr wrap="square">
            <a:spAutoFit/>
          </a:bodyPr>
          <a:lstStyle/>
          <a:p>
            <a:pPr lvl="0" algn="ctr"/>
            <a:r>
              <a:rPr lang="zh-CN" altLang="en-US" sz="1400" kern="0" dirty="0">
                <a:solidFill>
                  <a:srgbClr val="FCFCFC"/>
                </a:solidFill>
                <a:latin typeface="微软雅黑" panose="020B0503020204020204" pitchFamily="34" charset="-122"/>
                <a:ea typeface="微软雅黑" panose="020B0503020204020204" pitchFamily="34" charset="-122"/>
              </a:rPr>
              <a:t>作为世界上最大的互联网市场，我国的大数据发展日异月新。党的十八大以来，在习近平网络强国战略思想的指导下，党中央审时度势，精心谋划，进行了一系列超前布局，大数据产业取得突破性发展。</a:t>
            </a:r>
            <a:endParaRPr kumimoji="0" lang="en-GB" sz="1400" b="0" i="0" u="none" strike="noStrike" kern="0" cap="none" spc="0" normalizeH="0" baseline="0" noProof="0" dirty="0">
              <a:ln>
                <a:noFill/>
              </a:ln>
              <a:solidFill>
                <a:srgbClr val="FCFCFC"/>
              </a:solidFill>
              <a:effectLst/>
              <a:uLnTx/>
              <a:uFillTx/>
              <a:latin typeface="微软雅黑" panose="020B0503020204020204" pitchFamily="34" charset="-122"/>
              <a:ea typeface="微软雅黑" panose="020B0503020204020204" pitchFamily="34" charset="-122"/>
            </a:endParaRPr>
          </a:p>
        </p:txBody>
      </p:sp>
      <p:grpSp>
        <p:nvGrpSpPr>
          <p:cNvPr id="70" name="Group 8">
            <a:extLst>
              <a:ext uri="{FF2B5EF4-FFF2-40B4-BE49-F238E27FC236}">
                <a16:creationId xmlns:a16="http://schemas.microsoft.com/office/drawing/2014/main" id="{8048B8B6-9367-4A06-819B-2D8421FD9054}"/>
              </a:ext>
            </a:extLst>
          </p:cNvPr>
          <p:cNvGrpSpPr/>
          <p:nvPr/>
        </p:nvGrpSpPr>
        <p:grpSpPr>
          <a:xfrm>
            <a:off x="-19715" y="3339142"/>
            <a:ext cx="3383423" cy="633605"/>
            <a:chOff x="314705" y="1684159"/>
            <a:chExt cx="3383423" cy="633605"/>
          </a:xfrm>
        </p:grpSpPr>
        <p:sp>
          <p:nvSpPr>
            <p:cNvPr id="71" name="TextBox 9">
              <a:extLst>
                <a:ext uri="{FF2B5EF4-FFF2-40B4-BE49-F238E27FC236}">
                  <a16:creationId xmlns:a16="http://schemas.microsoft.com/office/drawing/2014/main" id="{64AA10AA-56AF-4250-956C-9A221928573F}"/>
                </a:ext>
              </a:extLst>
            </p:cNvPr>
            <p:cNvSpPr txBox="1"/>
            <p:nvPr/>
          </p:nvSpPr>
          <p:spPr>
            <a:xfrm>
              <a:off x="2622192" y="1684159"/>
              <a:ext cx="1075936" cy="400110"/>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15A1C8"/>
                  </a:solidFill>
                  <a:effectLst/>
                  <a:uLnTx/>
                  <a:uFillTx/>
                  <a:latin typeface="微软雅黑" panose="020B0503020204020204" pitchFamily="34" charset="-122"/>
                  <a:ea typeface="微软雅黑" panose="020B0503020204020204" pitchFamily="34" charset="-122"/>
                </a:rPr>
                <a:t>2016</a:t>
              </a:r>
              <a:r>
                <a:rPr lang="zh-CN" altLang="en-US" sz="2000" b="1" kern="0" dirty="0">
                  <a:solidFill>
                    <a:srgbClr val="15A1C8"/>
                  </a:solidFill>
                  <a:latin typeface="微软雅黑" panose="020B0503020204020204" pitchFamily="34" charset="-122"/>
                  <a:ea typeface="微软雅黑" panose="020B0503020204020204" pitchFamily="34" charset="-122"/>
                </a:rPr>
                <a:t>年</a:t>
              </a:r>
              <a:endParaRPr kumimoji="0" lang="en-GB" sz="2000" b="1" i="0" u="none" strike="noStrike" kern="0" cap="none" spc="0" normalizeH="0" baseline="0" noProof="0" dirty="0">
                <a:ln>
                  <a:noFill/>
                </a:ln>
                <a:solidFill>
                  <a:srgbClr val="15A1C8"/>
                </a:solidFill>
                <a:effectLst/>
                <a:uLnTx/>
                <a:uFillTx/>
                <a:latin typeface="微软雅黑" panose="020B0503020204020204" pitchFamily="34" charset="-122"/>
                <a:ea typeface="微软雅黑" panose="020B0503020204020204" pitchFamily="34" charset="-122"/>
              </a:endParaRPr>
            </a:p>
          </p:txBody>
        </p:sp>
        <p:sp>
          <p:nvSpPr>
            <p:cNvPr id="72" name="Rectangle 10">
              <a:extLst>
                <a:ext uri="{FF2B5EF4-FFF2-40B4-BE49-F238E27FC236}">
                  <a16:creationId xmlns:a16="http://schemas.microsoft.com/office/drawing/2014/main" id="{72E631DA-EDAE-4A04-9734-4932D23C11C7}"/>
                </a:ext>
              </a:extLst>
            </p:cNvPr>
            <p:cNvSpPr/>
            <p:nvPr/>
          </p:nvSpPr>
          <p:spPr>
            <a:xfrm>
              <a:off x="314705" y="2009987"/>
              <a:ext cx="3383423" cy="307777"/>
            </a:xfrm>
            <a:prstGeom prst="rect">
              <a:avLst/>
            </a:prstGeom>
          </p:spPr>
          <p:txBody>
            <a:bodyPr wrap="square">
              <a:spAutoFit/>
            </a:bodyPr>
            <a:lstStyle/>
            <a:p>
              <a:pPr lvl="0" algn="r"/>
              <a:r>
                <a:rPr lang="en-US" altLang="zh-CN" sz="1400" kern="0" dirty="0">
                  <a:solidFill>
                    <a:srgbClr val="FCFCFC"/>
                  </a:solidFill>
                  <a:latin typeface="微软雅黑" panose="020B0503020204020204" pitchFamily="34" charset="-122"/>
                  <a:ea typeface="微软雅黑" panose="020B0503020204020204" pitchFamily="34" charset="-122"/>
                </a:rPr>
                <a:t>《</a:t>
              </a:r>
              <a:r>
                <a:rPr lang="zh-CN" altLang="en-US" sz="1400" kern="0" dirty="0">
                  <a:solidFill>
                    <a:srgbClr val="FCFCFC"/>
                  </a:solidFill>
                  <a:latin typeface="微软雅黑" panose="020B0503020204020204" pitchFamily="34" charset="-122"/>
                  <a:ea typeface="微软雅黑" panose="020B0503020204020204" pitchFamily="34" charset="-122"/>
                </a:rPr>
                <a:t>政务信息资源共享管理暂行办法</a:t>
              </a:r>
              <a:r>
                <a:rPr lang="en-US" altLang="zh-CN" sz="1400" kern="0" dirty="0">
                  <a:solidFill>
                    <a:srgbClr val="FCFCFC"/>
                  </a:solidFill>
                  <a:latin typeface="微软雅黑" panose="020B0503020204020204" pitchFamily="34" charset="-122"/>
                  <a:ea typeface="微软雅黑" panose="020B0503020204020204" pitchFamily="34" charset="-122"/>
                </a:rPr>
                <a:t>》</a:t>
              </a:r>
              <a:r>
                <a:rPr lang="zh-CN" altLang="en-US" sz="1400" kern="0" dirty="0">
                  <a:solidFill>
                    <a:srgbClr val="FCFCFC"/>
                  </a:solidFill>
                  <a:latin typeface="微软雅黑" panose="020B0503020204020204" pitchFamily="34" charset="-122"/>
                  <a:ea typeface="微软雅黑" panose="020B0503020204020204" pitchFamily="34" charset="-122"/>
                </a:rPr>
                <a:t>出台</a:t>
              </a:r>
              <a:endParaRPr kumimoji="0" lang="en-GB" sz="1400" b="0" i="0" u="none" strike="noStrike" kern="0" cap="none" spc="0" normalizeH="0" baseline="0" noProof="0" dirty="0">
                <a:ln>
                  <a:noFill/>
                </a:ln>
                <a:solidFill>
                  <a:srgbClr val="FCFCFC"/>
                </a:solidFill>
                <a:effectLst/>
                <a:uLnTx/>
                <a:uFillTx/>
                <a:latin typeface="微软雅黑" panose="020B0503020204020204" pitchFamily="34" charset="-122"/>
                <a:ea typeface="微软雅黑" panose="020B0503020204020204" pitchFamily="34" charset="-122"/>
              </a:endParaRPr>
            </a:p>
          </p:txBody>
        </p:sp>
      </p:grpSp>
      <p:grpSp>
        <p:nvGrpSpPr>
          <p:cNvPr id="73" name="Group 25">
            <a:extLst>
              <a:ext uri="{FF2B5EF4-FFF2-40B4-BE49-F238E27FC236}">
                <a16:creationId xmlns:a16="http://schemas.microsoft.com/office/drawing/2014/main" id="{4CE252CB-FFAD-4A8E-A489-3B3147F2B4CC}"/>
              </a:ext>
            </a:extLst>
          </p:cNvPr>
          <p:cNvGrpSpPr/>
          <p:nvPr/>
        </p:nvGrpSpPr>
        <p:grpSpPr>
          <a:xfrm>
            <a:off x="9561865" y="2396401"/>
            <a:ext cx="2428573" cy="849048"/>
            <a:chOff x="314705" y="1684159"/>
            <a:chExt cx="2428573" cy="849048"/>
          </a:xfrm>
        </p:grpSpPr>
        <p:sp>
          <p:nvSpPr>
            <p:cNvPr id="74" name="TextBox 26">
              <a:extLst>
                <a:ext uri="{FF2B5EF4-FFF2-40B4-BE49-F238E27FC236}">
                  <a16:creationId xmlns:a16="http://schemas.microsoft.com/office/drawing/2014/main" id="{8EE1D508-0994-4B23-8CAB-D6955142C52C}"/>
                </a:ext>
              </a:extLst>
            </p:cNvPr>
            <p:cNvSpPr txBox="1"/>
            <p:nvPr/>
          </p:nvSpPr>
          <p:spPr>
            <a:xfrm>
              <a:off x="314705" y="1684159"/>
              <a:ext cx="107593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99480"/>
                  </a:solidFill>
                  <a:effectLst/>
                  <a:uLnTx/>
                  <a:uFillTx/>
                  <a:latin typeface="微软雅黑" panose="020B0503020204020204" pitchFamily="34" charset="-122"/>
                  <a:ea typeface="微软雅黑" panose="020B0503020204020204" pitchFamily="34" charset="-122"/>
                </a:rPr>
                <a:t>2017</a:t>
              </a:r>
              <a:r>
                <a:rPr lang="zh-CN" altLang="en-US" sz="2000" b="1" kern="0" dirty="0">
                  <a:solidFill>
                    <a:srgbClr val="099480"/>
                  </a:solidFill>
                  <a:latin typeface="微软雅黑" panose="020B0503020204020204" pitchFamily="34" charset="-122"/>
                  <a:ea typeface="微软雅黑" panose="020B0503020204020204" pitchFamily="34" charset="-122"/>
                </a:rPr>
                <a:t>年</a:t>
              </a:r>
              <a:endParaRPr kumimoji="0" lang="en-GB" sz="2000" b="1" i="0" u="none" strike="noStrike" kern="0" cap="none" spc="0" normalizeH="0" baseline="0" noProof="0" dirty="0">
                <a:ln>
                  <a:noFill/>
                </a:ln>
                <a:solidFill>
                  <a:srgbClr val="099480"/>
                </a:solidFill>
                <a:effectLst/>
                <a:uLnTx/>
                <a:uFillTx/>
                <a:latin typeface="微软雅黑" panose="020B0503020204020204" pitchFamily="34" charset="-122"/>
                <a:ea typeface="微软雅黑" panose="020B0503020204020204" pitchFamily="34" charset="-122"/>
              </a:endParaRPr>
            </a:p>
          </p:txBody>
        </p:sp>
        <p:sp>
          <p:nvSpPr>
            <p:cNvPr id="75" name="Rectangle 27">
              <a:extLst>
                <a:ext uri="{FF2B5EF4-FFF2-40B4-BE49-F238E27FC236}">
                  <a16:creationId xmlns:a16="http://schemas.microsoft.com/office/drawing/2014/main" id="{1E95B4E1-426A-47C7-BD7F-CB3D03D927F4}"/>
                </a:ext>
              </a:extLst>
            </p:cNvPr>
            <p:cNvSpPr/>
            <p:nvPr/>
          </p:nvSpPr>
          <p:spPr>
            <a:xfrm>
              <a:off x="314706" y="2009987"/>
              <a:ext cx="2428572" cy="523220"/>
            </a:xfrm>
            <a:prstGeom prst="rect">
              <a:avLst/>
            </a:prstGeom>
          </p:spPr>
          <p:txBody>
            <a:bodyPr wrap="square">
              <a:spAutoFit/>
            </a:bodyPr>
            <a:lstStyle/>
            <a:p>
              <a:pPr lvl="0"/>
              <a:r>
                <a:rPr lang="en-US" altLang="zh-CN" sz="1400" kern="0" dirty="0">
                  <a:solidFill>
                    <a:srgbClr val="FCFCFC"/>
                  </a:solidFill>
                  <a:latin typeface="微软雅黑" panose="020B0503020204020204" pitchFamily="34" charset="-122"/>
                  <a:ea typeface="微软雅黑" panose="020B0503020204020204" pitchFamily="34" charset="-122"/>
                </a:rPr>
                <a:t>《</a:t>
              </a:r>
              <a:r>
                <a:rPr lang="zh-CN" altLang="en-US" sz="1400" kern="0" dirty="0">
                  <a:solidFill>
                    <a:srgbClr val="FCFCFC"/>
                  </a:solidFill>
                  <a:latin typeface="微软雅黑" panose="020B0503020204020204" pitchFamily="34" charset="-122"/>
                  <a:ea typeface="微软雅黑" panose="020B0503020204020204" pitchFamily="34" charset="-122"/>
                </a:rPr>
                <a:t>大数据产业发展规划</a:t>
              </a:r>
              <a:r>
                <a:rPr lang="en-US" altLang="zh-CN" sz="1400" kern="0" dirty="0">
                  <a:solidFill>
                    <a:srgbClr val="FCFCFC"/>
                  </a:solidFill>
                  <a:latin typeface="微软雅黑" panose="020B0503020204020204" pitchFamily="34" charset="-122"/>
                  <a:ea typeface="微软雅黑" panose="020B0503020204020204" pitchFamily="34" charset="-122"/>
                </a:rPr>
                <a:t>(2016-2020</a:t>
              </a:r>
              <a:r>
                <a:rPr lang="zh-CN" altLang="en-US" sz="1400" kern="0" dirty="0">
                  <a:solidFill>
                    <a:srgbClr val="FCFCFC"/>
                  </a:solidFill>
                  <a:latin typeface="微软雅黑" panose="020B0503020204020204" pitchFamily="34" charset="-122"/>
                  <a:ea typeface="微软雅黑" panose="020B0503020204020204" pitchFamily="34" charset="-122"/>
                </a:rPr>
                <a:t>年</a:t>
              </a:r>
              <a:r>
                <a:rPr lang="en-US" altLang="zh-CN" sz="1400" kern="0" dirty="0">
                  <a:solidFill>
                    <a:srgbClr val="FCFCFC"/>
                  </a:solidFill>
                  <a:latin typeface="微软雅黑" panose="020B0503020204020204" pitchFamily="34" charset="-122"/>
                  <a:ea typeface="微软雅黑" panose="020B0503020204020204" pitchFamily="34" charset="-122"/>
                </a:rPr>
                <a:t>)》</a:t>
              </a:r>
              <a:r>
                <a:rPr lang="zh-CN" altLang="en-US" sz="1400" kern="0" dirty="0">
                  <a:solidFill>
                    <a:srgbClr val="FCFCFC"/>
                  </a:solidFill>
                  <a:latin typeface="微软雅黑" panose="020B0503020204020204" pitchFamily="34" charset="-122"/>
                  <a:ea typeface="微软雅黑" panose="020B0503020204020204" pitchFamily="34" charset="-122"/>
                </a:rPr>
                <a:t>实施</a:t>
              </a:r>
              <a:endParaRPr kumimoji="0" lang="en-GB" sz="1400" b="0" i="0" u="none" strike="noStrike" kern="0" cap="none" spc="0" normalizeH="0" baseline="0" noProof="0" dirty="0">
                <a:ln>
                  <a:noFill/>
                </a:ln>
                <a:solidFill>
                  <a:srgbClr val="FCFCFC"/>
                </a:solidFill>
                <a:effectLst/>
                <a:uLnTx/>
                <a:uFillTx/>
                <a:latin typeface="微软雅黑" panose="020B0503020204020204" pitchFamily="34" charset="-122"/>
                <a:ea typeface="微软雅黑" panose="020B0503020204020204" pitchFamily="34" charset="-122"/>
              </a:endParaRPr>
            </a:p>
          </p:txBody>
        </p:sp>
      </p:grpSp>
      <p:grpSp>
        <p:nvGrpSpPr>
          <p:cNvPr id="76" name="Group 28">
            <a:extLst>
              <a:ext uri="{FF2B5EF4-FFF2-40B4-BE49-F238E27FC236}">
                <a16:creationId xmlns:a16="http://schemas.microsoft.com/office/drawing/2014/main" id="{83F24FA9-3F59-43AC-9A1B-674C93C56943}"/>
              </a:ext>
            </a:extLst>
          </p:cNvPr>
          <p:cNvGrpSpPr/>
          <p:nvPr/>
        </p:nvGrpSpPr>
        <p:grpSpPr>
          <a:xfrm>
            <a:off x="9578214" y="3912392"/>
            <a:ext cx="2428573" cy="1279935"/>
            <a:chOff x="314705" y="1684159"/>
            <a:chExt cx="2428573" cy="1279935"/>
          </a:xfrm>
        </p:grpSpPr>
        <p:sp>
          <p:nvSpPr>
            <p:cNvPr id="77" name="TextBox 29">
              <a:extLst>
                <a:ext uri="{FF2B5EF4-FFF2-40B4-BE49-F238E27FC236}">
                  <a16:creationId xmlns:a16="http://schemas.microsoft.com/office/drawing/2014/main" id="{D878630A-9B24-4C37-A298-76CA0E0CD448}"/>
                </a:ext>
              </a:extLst>
            </p:cNvPr>
            <p:cNvSpPr txBox="1"/>
            <p:nvPr/>
          </p:nvSpPr>
          <p:spPr>
            <a:xfrm>
              <a:off x="314705" y="1684159"/>
              <a:ext cx="107593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99480"/>
                  </a:solidFill>
                  <a:effectLst/>
                  <a:uLnTx/>
                  <a:uFillTx/>
                  <a:latin typeface="微软雅黑" panose="020B0503020204020204" pitchFamily="34" charset="-122"/>
                  <a:ea typeface="微软雅黑" panose="020B0503020204020204" pitchFamily="34" charset="-122"/>
                </a:rPr>
                <a:t>2015</a:t>
              </a:r>
              <a:r>
                <a:rPr kumimoji="0" lang="zh-CN" altLang="en-US" sz="2000" b="1" i="0" u="none" strike="noStrike" kern="0" cap="none" spc="0" normalizeH="0" baseline="0" noProof="0" dirty="0">
                  <a:ln>
                    <a:noFill/>
                  </a:ln>
                  <a:solidFill>
                    <a:srgbClr val="099480"/>
                  </a:solidFill>
                  <a:effectLst/>
                  <a:uLnTx/>
                  <a:uFillTx/>
                  <a:latin typeface="微软雅黑" panose="020B0503020204020204" pitchFamily="34" charset="-122"/>
                  <a:ea typeface="微软雅黑" panose="020B0503020204020204" pitchFamily="34" charset="-122"/>
                </a:rPr>
                <a:t>年</a:t>
              </a:r>
              <a:endParaRPr kumimoji="0" lang="en-GB" sz="2000" b="1" i="0" u="none" strike="noStrike" kern="0" cap="none" spc="0" normalizeH="0" baseline="0" noProof="0" dirty="0">
                <a:ln>
                  <a:noFill/>
                </a:ln>
                <a:solidFill>
                  <a:srgbClr val="099480"/>
                </a:solidFill>
                <a:effectLst/>
                <a:uLnTx/>
                <a:uFillTx/>
                <a:latin typeface="微软雅黑" panose="020B0503020204020204" pitchFamily="34" charset="-122"/>
                <a:ea typeface="微软雅黑" panose="020B0503020204020204" pitchFamily="34" charset="-122"/>
              </a:endParaRPr>
            </a:p>
          </p:txBody>
        </p:sp>
        <p:sp>
          <p:nvSpPr>
            <p:cNvPr id="78" name="Rectangle 30">
              <a:extLst>
                <a:ext uri="{FF2B5EF4-FFF2-40B4-BE49-F238E27FC236}">
                  <a16:creationId xmlns:a16="http://schemas.microsoft.com/office/drawing/2014/main" id="{201A0C29-1AC2-4A24-BBB3-F909669160DF}"/>
                </a:ext>
              </a:extLst>
            </p:cNvPr>
            <p:cNvSpPr/>
            <p:nvPr/>
          </p:nvSpPr>
          <p:spPr>
            <a:xfrm>
              <a:off x="314706" y="2009987"/>
              <a:ext cx="2428572" cy="954107"/>
            </a:xfrm>
            <a:prstGeom prst="rect">
              <a:avLst/>
            </a:prstGeom>
          </p:spPr>
          <p:txBody>
            <a:bodyPr wrap="square">
              <a:spAutoFit/>
            </a:bodyPr>
            <a:lstStyle/>
            <a:p>
              <a:pPr lvl="0" algn="just"/>
              <a:r>
                <a:rPr lang="zh-CN" altLang="en-US" sz="1400" kern="0" dirty="0">
                  <a:solidFill>
                    <a:srgbClr val="FCFCFC"/>
                  </a:solidFill>
                  <a:latin typeface="微软雅黑" panose="020B0503020204020204" pitchFamily="34" charset="-122"/>
                  <a:ea typeface="微软雅黑" panose="020B0503020204020204" pitchFamily="34" charset="-122"/>
                </a:rPr>
                <a:t>十八届五中全会首次提出“国家大数据战略”，</a:t>
              </a:r>
              <a:r>
                <a:rPr lang="en-US" altLang="zh-CN" sz="1400" kern="0" dirty="0">
                  <a:solidFill>
                    <a:srgbClr val="FCFCFC"/>
                  </a:solidFill>
                  <a:latin typeface="微软雅黑" panose="020B0503020204020204" pitchFamily="34" charset="-122"/>
                  <a:ea typeface="微软雅黑" panose="020B0503020204020204" pitchFamily="34" charset="-122"/>
                </a:rPr>
                <a:t>《</a:t>
              </a:r>
              <a:r>
                <a:rPr lang="zh-CN" altLang="en-US" sz="1400" kern="0" dirty="0">
                  <a:solidFill>
                    <a:srgbClr val="FCFCFC"/>
                  </a:solidFill>
                  <a:latin typeface="微软雅黑" panose="020B0503020204020204" pitchFamily="34" charset="-122"/>
                  <a:ea typeface="微软雅黑" panose="020B0503020204020204" pitchFamily="34" charset="-122"/>
                </a:rPr>
                <a:t>促进大数据发展行动纲要</a:t>
              </a:r>
              <a:r>
                <a:rPr lang="en-US" altLang="zh-CN" sz="1400" kern="0" dirty="0">
                  <a:solidFill>
                    <a:srgbClr val="FCFCFC"/>
                  </a:solidFill>
                  <a:latin typeface="微软雅黑" panose="020B0503020204020204" pitchFamily="34" charset="-122"/>
                  <a:ea typeface="微软雅黑" panose="020B0503020204020204" pitchFamily="34" charset="-122"/>
                </a:rPr>
                <a:t>》</a:t>
              </a:r>
              <a:r>
                <a:rPr lang="zh-CN" altLang="en-US" sz="1400" kern="0" dirty="0">
                  <a:solidFill>
                    <a:srgbClr val="FCFCFC"/>
                  </a:solidFill>
                  <a:latin typeface="微软雅黑" panose="020B0503020204020204" pitchFamily="34" charset="-122"/>
                  <a:ea typeface="微软雅黑" panose="020B0503020204020204" pitchFamily="34" charset="-122"/>
                </a:rPr>
                <a:t>发布；</a:t>
              </a:r>
              <a:endParaRPr kumimoji="0" lang="en-GB" sz="1400" b="0" i="0" u="none" strike="noStrike" kern="0" cap="none" spc="0" normalizeH="0" baseline="0" noProof="0" dirty="0">
                <a:ln>
                  <a:noFill/>
                </a:ln>
                <a:solidFill>
                  <a:srgbClr val="FCFCFC"/>
                </a:solidFill>
                <a:effectLst/>
                <a:uLnTx/>
                <a:uFillTx/>
                <a:latin typeface="微软雅黑" panose="020B0503020204020204" pitchFamily="34" charset="-122"/>
                <a:ea typeface="微软雅黑" panose="020B0503020204020204" pitchFamily="34" charset="-122"/>
              </a:endParaRPr>
            </a:p>
          </p:txBody>
        </p:sp>
      </p:grpSp>
      <p:sp>
        <p:nvSpPr>
          <p:cNvPr id="79" name="Freeform 63">
            <a:extLst>
              <a:ext uri="{FF2B5EF4-FFF2-40B4-BE49-F238E27FC236}">
                <a16:creationId xmlns:a16="http://schemas.microsoft.com/office/drawing/2014/main" id="{899C27A3-6F03-469A-883F-511E3BB8FB32}"/>
              </a:ext>
            </a:extLst>
          </p:cNvPr>
          <p:cNvSpPr>
            <a:spLocks noEditPoints="1"/>
          </p:cNvSpPr>
          <p:nvPr/>
        </p:nvSpPr>
        <p:spPr bwMode="auto">
          <a:xfrm>
            <a:off x="11009741" y="1423952"/>
            <a:ext cx="708425" cy="724260"/>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rgbClr val="09948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C5C5C"/>
              </a:solidFill>
              <a:effectLst/>
              <a:uLnTx/>
              <a:uFillTx/>
            </a:endParaRPr>
          </a:p>
        </p:txBody>
      </p:sp>
      <p:grpSp>
        <p:nvGrpSpPr>
          <p:cNvPr id="81" name="Group 17">
            <a:extLst>
              <a:ext uri="{FF2B5EF4-FFF2-40B4-BE49-F238E27FC236}">
                <a16:creationId xmlns:a16="http://schemas.microsoft.com/office/drawing/2014/main" id="{AA21BEB4-3726-4794-A4EE-CD473DBC31EF}"/>
              </a:ext>
            </a:extLst>
          </p:cNvPr>
          <p:cNvGrpSpPr/>
          <p:nvPr/>
        </p:nvGrpSpPr>
        <p:grpSpPr>
          <a:xfrm>
            <a:off x="0" y="1412054"/>
            <a:ext cx="10727586" cy="3764489"/>
            <a:chOff x="0" y="1412054"/>
            <a:chExt cx="10727586" cy="3764489"/>
          </a:xfrm>
        </p:grpSpPr>
        <p:sp>
          <p:nvSpPr>
            <p:cNvPr id="82" name="Right Triangle 64">
              <a:extLst>
                <a:ext uri="{FF2B5EF4-FFF2-40B4-BE49-F238E27FC236}">
                  <a16:creationId xmlns:a16="http://schemas.microsoft.com/office/drawing/2014/main" id="{E830BCA1-BE51-4C83-9E35-95F49B45A03A}"/>
                </a:ext>
              </a:extLst>
            </p:cNvPr>
            <p:cNvSpPr/>
            <p:nvPr/>
          </p:nvSpPr>
          <p:spPr>
            <a:xfrm rot="8100000" flipH="1">
              <a:off x="3695072" y="2009242"/>
              <a:ext cx="320492" cy="320492"/>
            </a:xfrm>
            <a:prstGeom prst="rtTriangl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83" name="Right Triangle 65">
              <a:extLst>
                <a:ext uri="{FF2B5EF4-FFF2-40B4-BE49-F238E27FC236}">
                  <a16:creationId xmlns:a16="http://schemas.microsoft.com/office/drawing/2014/main" id="{CE89809A-0DBE-4170-9103-AD93D0C84949}"/>
                </a:ext>
              </a:extLst>
            </p:cNvPr>
            <p:cNvSpPr/>
            <p:nvPr/>
          </p:nvSpPr>
          <p:spPr>
            <a:xfrm rot="8100000" flipH="1">
              <a:off x="3695072" y="3501213"/>
              <a:ext cx="320492" cy="320492"/>
            </a:xfrm>
            <a:prstGeom prst="rtTriangl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84" name="Right Triangle 66">
              <a:extLst>
                <a:ext uri="{FF2B5EF4-FFF2-40B4-BE49-F238E27FC236}">
                  <a16:creationId xmlns:a16="http://schemas.microsoft.com/office/drawing/2014/main" id="{53F8B2A9-63E3-443A-B887-7D13FA0FF43F}"/>
                </a:ext>
              </a:extLst>
            </p:cNvPr>
            <p:cNvSpPr/>
            <p:nvPr/>
          </p:nvSpPr>
          <p:spPr>
            <a:xfrm rot="13500000">
              <a:off x="9140265" y="2768401"/>
              <a:ext cx="320492" cy="320492"/>
            </a:xfrm>
            <a:prstGeom prst="rtTriangl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85" name="Right Triangle 67">
              <a:extLst>
                <a:ext uri="{FF2B5EF4-FFF2-40B4-BE49-F238E27FC236}">
                  <a16:creationId xmlns:a16="http://schemas.microsoft.com/office/drawing/2014/main" id="{5B65E4D3-F4CA-45E3-87DA-F5250A99E2ED}"/>
                </a:ext>
              </a:extLst>
            </p:cNvPr>
            <p:cNvSpPr/>
            <p:nvPr/>
          </p:nvSpPr>
          <p:spPr>
            <a:xfrm rot="13500000">
              <a:off x="9146988" y="4287453"/>
              <a:ext cx="320492" cy="320492"/>
            </a:xfrm>
            <a:prstGeom prst="rtTriangle">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86" name="Group 16">
              <a:extLst>
                <a:ext uri="{FF2B5EF4-FFF2-40B4-BE49-F238E27FC236}">
                  <a16:creationId xmlns:a16="http://schemas.microsoft.com/office/drawing/2014/main" id="{B31A10AE-4F7C-4B1A-AB2E-A01712E03A23}"/>
                </a:ext>
              </a:extLst>
            </p:cNvPr>
            <p:cNvGrpSpPr/>
            <p:nvPr/>
          </p:nvGrpSpPr>
          <p:grpSpPr>
            <a:xfrm>
              <a:off x="0" y="1412054"/>
              <a:ext cx="10727586" cy="3764489"/>
              <a:chOff x="0" y="1412054"/>
              <a:chExt cx="10727586" cy="3764489"/>
            </a:xfrm>
          </p:grpSpPr>
          <p:grpSp>
            <p:nvGrpSpPr>
              <p:cNvPr id="87" name="Group 11">
                <a:extLst>
                  <a:ext uri="{FF2B5EF4-FFF2-40B4-BE49-F238E27FC236}">
                    <a16:creationId xmlns:a16="http://schemas.microsoft.com/office/drawing/2014/main" id="{848A659F-D09D-47A6-BF54-F7B37E2FC63D}"/>
                  </a:ext>
                </a:extLst>
              </p:cNvPr>
              <p:cNvGrpSpPr/>
              <p:nvPr/>
            </p:nvGrpSpPr>
            <p:grpSpPr>
              <a:xfrm>
                <a:off x="3996395" y="1453806"/>
                <a:ext cx="6731191" cy="1290795"/>
                <a:chOff x="3996395" y="1453806"/>
                <a:chExt cx="6731191" cy="1290795"/>
              </a:xfrm>
            </p:grpSpPr>
            <p:grpSp>
              <p:nvGrpSpPr>
                <p:cNvPr id="115" name="Group 12">
                  <a:extLst>
                    <a:ext uri="{FF2B5EF4-FFF2-40B4-BE49-F238E27FC236}">
                      <a16:creationId xmlns:a16="http://schemas.microsoft.com/office/drawing/2014/main" id="{FCE02F70-A0D0-4FCA-B959-6D16B6E31C54}"/>
                    </a:ext>
                  </a:extLst>
                </p:cNvPr>
                <p:cNvGrpSpPr/>
                <p:nvPr/>
              </p:nvGrpSpPr>
              <p:grpSpPr>
                <a:xfrm flipH="1">
                  <a:off x="3996395" y="1453806"/>
                  <a:ext cx="6731191" cy="1290795"/>
                  <a:chOff x="2251867" y="3768352"/>
                  <a:chExt cx="8959212" cy="1718048"/>
                </a:xfrm>
                <a:solidFill>
                  <a:srgbClr val="15A1C8"/>
                </a:solidFill>
              </p:grpSpPr>
              <p:sp>
                <p:nvSpPr>
                  <p:cNvPr id="117" name="Rectangle 21">
                    <a:extLst>
                      <a:ext uri="{FF2B5EF4-FFF2-40B4-BE49-F238E27FC236}">
                        <a16:creationId xmlns:a16="http://schemas.microsoft.com/office/drawing/2014/main" id="{5AE3C4A2-E4A7-498C-83E7-EA43A83AC860}"/>
                      </a:ext>
                    </a:extLst>
                  </p:cNvPr>
                  <p:cNvSpPr/>
                  <p:nvPr/>
                </p:nvSpPr>
                <p:spPr>
                  <a:xfrm>
                    <a:off x="6850964" y="4965895"/>
                    <a:ext cx="3758423" cy="520504"/>
                  </a:xfrm>
                  <a:prstGeom prst="rect">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18" name="Block Arc 22">
                    <a:extLst>
                      <a:ext uri="{FF2B5EF4-FFF2-40B4-BE49-F238E27FC236}">
                        <a16:creationId xmlns:a16="http://schemas.microsoft.com/office/drawing/2014/main" id="{42B71B39-B1E5-4A2D-961A-268AC2013852}"/>
                      </a:ext>
                    </a:extLst>
                  </p:cNvPr>
                  <p:cNvSpPr/>
                  <p:nvPr/>
                </p:nvSpPr>
                <p:spPr>
                  <a:xfrm rot="5400000">
                    <a:off x="9824283" y="4099604"/>
                    <a:ext cx="1530948" cy="1242644"/>
                  </a:xfrm>
                  <a:prstGeom prst="blockArc">
                    <a:avLst>
                      <a:gd name="adj1" fmla="val 10800000"/>
                      <a:gd name="adj2" fmla="val 56368"/>
                      <a:gd name="adj3" fmla="val 41880"/>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5C5C5C"/>
                      </a:solidFill>
                      <a:effectLst/>
                      <a:uLnTx/>
                      <a:uFillTx/>
                      <a:latin typeface="Calibri"/>
                      <a:ea typeface="+mn-ea"/>
                      <a:cs typeface="+mn-cs"/>
                    </a:endParaRPr>
                  </a:p>
                </p:txBody>
              </p:sp>
              <p:sp>
                <p:nvSpPr>
                  <p:cNvPr id="119" name="Rectangle 23">
                    <a:extLst>
                      <a:ext uri="{FF2B5EF4-FFF2-40B4-BE49-F238E27FC236}">
                        <a16:creationId xmlns:a16="http://schemas.microsoft.com/office/drawing/2014/main" id="{7FB6F325-515C-4DA6-A2ED-B68448538209}"/>
                      </a:ext>
                    </a:extLst>
                  </p:cNvPr>
                  <p:cNvSpPr/>
                  <p:nvPr/>
                </p:nvSpPr>
                <p:spPr>
                  <a:xfrm>
                    <a:off x="2898984" y="3955451"/>
                    <a:ext cx="7710406" cy="520504"/>
                  </a:xfrm>
                  <a:prstGeom prst="rect">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20" name="Isosceles Triangle 24">
                    <a:extLst>
                      <a:ext uri="{FF2B5EF4-FFF2-40B4-BE49-F238E27FC236}">
                        <a16:creationId xmlns:a16="http://schemas.microsoft.com/office/drawing/2014/main" id="{EC76A566-C9E2-4645-AFDE-CCE5A440E4FB}"/>
                      </a:ext>
                    </a:extLst>
                  </p:cNvPr>
                  <p:cNvSpPr/>
                  <p:nvPr/>
                </p:nvSpPr>
                <p:spPr>
                  <a:xfrm rot="16200000" flipH="1">
                    <a:off x="2128073" y="3892146"/>
                    <a:ext cx="894704" cy="647115"/>
                  </a:xfrm>
                  <a:prstGeom prst="triangl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sp>
              <p:nvSpPr>
                <p:cNvPr id="116" name="TextBox 15">
                  <a:extLst>
                    <a:ext uri="{FF2B5EF4-FFF2-40B4-BE49-F238E27FC236}">
                      <a16:creationId xmlns:a16="http://schemas.microsoft.com/office/drawing/2014/main" id="{B805EB0F-9C24-4CAB-A5DD-823229AAD19F}"/>
                    </a:ext>
                  </a:extLst>
                </p:cNvPr>
                <p:cNvSpPr txBox="1"/>
                <p:nvPr/>
              </p:nvSpPr>
              <p:spPr>
                <a:xfrm>
                  <a:off x="9373476" y="1578986"/>
                  <a:ext cx="115288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FFFFFF"/>
                      </a:solidFill>
                      <a:effectLst/>
                      <a:uLnTx/>
                      <a:uFillTx/>
                    </a:rPr>
                    <a:t>Continue</a:t>
                  </a:r>
                  <a:endParaRPr kumimoji="0" lang="en-GB" sz="2000" b="1" i="0" u="none" strike="noStrike" kern="0" cap="none" spc="0" normalizeH="0" baseline="0" noProof="0" dirty="0">
                    <a:ln>
                      <a:noFill/>
                    </a:ln>
                    <a:solidFill>
                      <a:srgbClr val="FFFFFF"/>
                    </a:solidFill>
                    <a:effectLst/>
                    <a:uLnTx/>
                    <a:uFillTx/>
                  </a:endParaRPr>
                </a:p>
              </p:txBody>
            </p:sp>
          </p:grpSp>
          <p:grpSp>
            <p:nvGrpSpPr>
              <p:cNvPr id="88" name="Group 34">
                <a:extLst>
                  <a:ext uri="{FF2B5EF4-FFF2-40B4-BE49-F238E27FC236}">
                    <a16:creationId xmlns:a16="http://schemas.microsoft.com/office/drawing/2014/main" id="{E566A475-25BD-4B1D-984E-86E20FCE9C23}"/>
                  </a:ext>
                </a:extLst>
              </p:cNvPr>
              <p:cNvGrpSpPr/>
              <p:nvPr/>
            </p:nvGrpSpPr>
            <p:grpSpPr>
              <a:xfrm>
                <a:off x="5900354" y="2212965"/>
                <a:ext cx="3277689" cy="1290795"/>
                <a:chOff x="6868106" y="3768351"/>
                <a:chExt cx="4362603" cy="1718048"/>
              </a:xfrm>
              <a:solidFill>
                <a:srgbClr val="099480"/>
              </a:solidFill>
            </p:grpSpPr>
            <p:sp>
              <p:nvSpPr>
                <p:cNvPr id="111" name="Rectangle 36">
                  <a:extLst>
                    <a:ext uri="{FF2B5EF4-FFF2-40B4-BE49-F238E27FC236}">
                      <a16:creationId xmlns:a16="http://schemas.microsoft.com/office/drawing/2014/main" id="{AA515545-B606-4B8F-B382-E2AFAEC910BD}"/>
                    </a:ext>
                  </a:extLst>
                </p:cNvPr>
                <p:cNvSpPr/>
                <p:nvPr/>
              </p:nvSpPr>
              <p:spPr>
                <a:xfrm>
                  <a:off x="6868106" y="4965896"/>
                  <a:ext cx="3758422" cy="520503"/>
                </a:xfrm>
                <a:prstGeom prst="rect">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12" name="Block Arc 37">
                  <a:extLst>
                    <a:ext uri="{FF2B5EF4-FFF2-40B4-BE49-F238E27FC236}">
                      <a16:creationId xmlns:a16="http://schemas.microsoft.com/office/drawing/2014/main" id="{ED82C440-736A-49B7-A30C-D86CB51F4B0E}"/>
                    </a:ext>
                  </a:extLst>
                </p:cNvPr>
                <p:cNvSpPr/>
                <p:nvPr/>
              </p:nvSpPr>
              <p:spPr>
                <a:xfrm rot="5400000">
                  <a:off x="9843913" y="4099603"/>
                  <a:ext cx="1530948" cy="1242644"/>
                </a:xfrm>
                <a:prstGeom prst="blockArc">
                  <a:avLst>
                    <a:gd name="adj1" fmla="val 10800000"/>
                    <a:gd name="adj2" fmla="val 56368"/>
                    <a:gd name="adj3" fmla="val 4188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5C5C5C"/>
                    </a:solidFill>
                    <a:effectLst/>
                    <a:uLnTx/>
                    <a:uFillTx/>
                    <a:latin typeface="Calibri"/>
                    <a:ea typeface="+mn-ea"/>
                    <a:cs typeface="+mn-cs"/>
                  </a:endParaRPr>
                </a:p>
              </p:txBody>
            </p:sp>
            <p:sp>
              <p:nvSpPr>
                <p:cNvPr id="113" name="Rectangle 38">
                  <a:extLst>
                    <a:ext uri="{FF2B5EF4-FFF2-40B4-BE49-F238E27FC236}">
                      <a16:creationId xmlns:a16="http://schemas.microsoft.com/office/drawing/2014/main" id="{C13BE178-8F05-4C5B-9CB5-D5B921FD68CC}"/>
                    </a:ext>
                  </a:extLst>
                </p:cNvPr>
                <p:cNvSpPr/>
                <p:nvPr/>
              </p:nvSpPr>
              <p:spPr>
                <a:xfrm>
                  <a:off x="8711198" y="3955451"/>
                  <a:ext cx="1915330" cy="520503"/>
                </a:xfrm>
                <a:prstGeom prst="rect">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14" name="Isosceles Triangle 39">
                  <a:extLst>
                    <a:ext uri="{FF2B5EF4-FFF2-40B4-BE49-F238E27FC236}">
                      <a16:creationId xmlns:a16="http://schemas.microsoft.com/office/drawing/2014/main" id="{02B97151-5E9B-4718-9AB8-176F3A806479}"/>
                    </a:ext>
                  </a:extLst>
                </p:cNvPr>
                <p:cNvSpPr/>
                <p:nvPr/>
              </p:nvSpPr>
              <p:spPr>
                <a:xfrm rot="16200000" flipH="1">
                  <a:off x="7940290" y="3892145"/>
                  <a:ext cx="894703" cy="647115"/>
                </a:xfrm>
                <a:prstGeom prst="triangle">
                  <a:avLst/>
                </a:prstGeom>
                <a:grp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grpSp>
            <p:nvGrpSpPr>
              <p:cNvPr id="89" name="Group 43">
                <a:extLst>
                  <a:ext uri="{FF2B5EF4-FFF2-40B4-BE49-F238E27FC236}">
                    <a16:creationId xmlns:a16="http://schemas.microsoft.com/office/drawing/2014/main" id="{8E41A232-A795-432B-9432-29112417B780}"/>
                  </a:ext>
                </a:extLst>
              </p:cNvPr>
              <p:cNvGrpSpPr/>
              <p:nvPr/>
            </p:nvGrpSpPr>
            <p:grpSpPr>
              <a:xfrm flipH="1">
                <a:off x="3996165" y="2972127"/>
                <a:ext cx="3276053" cy="1290795"/>
                <a:chOff x="6850964" y="3768351"/>
                <a:chExt cx="4360426" cy="1718048"/>
              </a:xfrm>
              <a:solidFill>
                <a:srgbClr val="15A1C8"/>
              </a:solidFill>
            </p:grpSpPr>
            <p:sp>
              <p:nvSpPr>
                <p:cNvPr id="107" name="Rectangle 45">
                  <a:extLst>
                    <a:ext uri="{FF2B5EF4-FFF2-40B4-BE49-F238E27FC236}">
                      <a16:creationId xmlns:a16="http://schemas.microsoft.com/office/drawing/2014/main" id="{0FCF5D1D-716A-4122-8F93-E903D4DBD9CB}"/>
                    </a:ext>
                  </a:extLst>
                </p:cNvPr>
                <p:cNvSpPr/>
                <p:nvPr/>
              </p:nvSpPr>
              <p:spPr>
                <a:xfrm>
                  <a:off x="6850964" y="4965895"/>
                  <a:ext cx="3758423" cy="520504"/>
                </a:xfrm>
                <a:prstGeom prst="rect">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08" name="Block Arc 46">
                  <a:extLst>
                    <a:ext uri="{FF2B5EF4-FFF2-40B4-BE49-F238E27FC236}">
                      <a16:creationId xmlns:a16="http://schemas.microsoft.com/office/drawing/2014/main" id="{F8474873-CBFC-4F78-8237-16CA34E104D1}"/>
                    </a:ext>
                  </a:extLst>
                </p:cNvPr>
                <p:cNvSpPr/>
                <p:nvPr/>
              </p:nvSpPr>
              <p:spPr>
                <a:xfrm rot="5400000">
                  <a:off x="9824594" y="4099602"/>
                  <a:ext cx="1530948" cy="1242644"/>
                </a:xfrm>
                <a:prstGeom prst="blockArc">
                  <a:avLst>
                    <a:gd name="adj1" fmla="val 10800000"/>
                    <a:gd name="adj2" fmla="val 56368"/>
                    <a:gd name="adj3" fmla="val 4188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5C5C5C"/>
                    </a:solidFill>
                    <a:effectLst/>
                    <a:uLnTx/>
                    <a:uFillTx/>
                    <a:latin typeface="Calibri"/>
                    <a:ea typeface="+mn-ea"/>
                    <a:cs typeface="+mn-cs"/>
                  </a:endParaRPr>
                </a:p>
              </p:txBody>
            </p:sp>
            <p:sp>
              <p:nvSpPr>
                <p:cNvPr id="109" name="Rectangle 47">
                  <a:extLst>
                    <a:ext uri="{FF2B5EF4-FFF2-40B4-BE49-F238E27FC236}">
                      <a16:creationId xmlns:a16="http://schemas.microsoft.com/office/drawing/2014/main" id="{28FFFF81-D17D-42B0-9621-959891583D2F}"/>
                    </a:ext>
                  </a:extLst>
                </p:cNvPr>
                <p:cNvSpPr/>
                <p:nvPr/>
              </p:nvSpPr>
              <p:spPr>
                <a:xfrm>
                  <a:off x="8694057" y="3955451"/>
                  <a:ext cx="1915330" cy="520504"/>
                </a:xfrm>
                <a:prstGeom prst="rect">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10" name="Isosceles Triangle 48">
                  <a:extLst>
                    <a:ext uri="{FF2B5EF4-FFF2-40B4-BE49-F238E27FC236}">
                      <a16:creationId xmlns:a16="http://schemas.microsoft.com/office/drawing/2014/main" id="{CFCB2241-C7AB-407E-822C-F6667A09C10C}"/>
                    </a:ext>
                  </a:extLst>
                </p:cNvPr>
                <p:cNvSpPr/>
                <p:nvPr/>
              </p:nvSpPr>
              <p:spPr>
                <a:xfrm rot="16200000" flipH="1">
                  <a:off x="7923148" y="3892145"/>
                  <a:ext cx="894704" cy="647115"/>
                </a:xfrm>
                <a:prstGeom prst="triangle">
                  <a:avLst/>
                </a:prstGeom>
                <a:grpFill/>
                <a:ln w="12700" cap="flat" cmpd="sng" algn="ctr">
                  <a:noFill/>
                  <a:prstDash val="solid"/>
                  <a:miter lim="800000"/>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grpSp>
            <p:nvGrpSpPr>
              <p:cNvPr id="90" name="Group 52">
                <a:extLst>
                  <a:ext uri="{FF2B5EF4-FFF2-40B4-BE49-F238E27FC236}">
                    <a16:creationId xmlns:a16="http://schemas.microsoft.com/office/drawing/2014/main" id="{D2AD1707-F576-4F50-8B3B-8EF5154A4D58}"/>
                  </a:ext>
                </a:extLst>
              </p:cNvPr>
              <p:cNvGrpSpPr/>
              <p:nvPr/>
            </p:nvGrpSpPr>
            <p:grpSpPr>
              <a:xfrm>
                <a:off x="5900354" y="3731289"/>
                <a:ext cx="3277689" cy="1290796"/>
                <a:chOff x="6868106" y="3768350"/>
                <a:chExt cx="4362601" cy="1718050"/>
              </a:xfrm>
            </p:grpSpPr>
            <p:sp>
              <p:nvSpPr>
                <p:cNvPr id="103" name="Rectangle 54">
                  <a:extLst>
                    <a:ext uri="{FF2B5EF4-FFF2-40B4-BE49-F238E27FC236}">
                      <a16:creationId xmlns:a16="http://schemas.microsoft.com/office/drawing/2014/main" id="{4EF09F6D-F7CA-46E5-8839-566195DA2783}"/>
                    </a:ext>
                  </a:extLst>
                </p:cNvPr>
                <p:cNvSpPr/>
                <p:nvPr/>
              </p:nvSpPr>
              <p:spPr>
                <a:xfrm>
                  <a:off x="6868106" y="4965895"/>
                  <a:ext cx="3758423" cy="520504"/>
                </a:xfrm>
                <a:prstGeom prst="rect">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04" name="Block Arc 55">
                  <a:extLst>
                    <a:ext uri="{FF2B5EF4-FFF2-40B4-BE49-F238E27FC236}">
                      <a16:creationId xmlns:a16="http://schemas.microsoft.com/office/drawing/2014/main" id="{0112D416-8745-4D1A-BA3E-D37D51FCD80E}"/>
                    </a:ext>
                  </a:extLst>
                </p:cNvPr>
                <p:cNvSpPr/>
                <p:nvPr/>
              </p:nvSpPr>
              <p:spPr>
                <a:xfrm rot="5400000">
                  <a:off x="9843911" y="4099604"/>
                  <a:ext cx="1530948" cy="1242644"/>
                </a:xfrm>
                <a:prstGeom prst="blockArc">
                  <a:avLst>
                    <a:gd name="adj1" fmla="val 10800000"/>
                    <a:gd name="adj2" fmla="val 56368"/>
                    <a:gd name="adj3" fmla="val 41880"/>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5C5C5C"/>
                    </a:solidFill>
                    <a:effectLst/>
                    <a:uLnTx/>
                    <a:uFillTx/>
                    <a:latin typeface="Calibri"/>
                    <a:ea typeface="+mn-ea"/>
                    <a:cs typeface="+mn-cs"/>
                  </a:endParaRPr>
                </a:p>
              </p:txBody>
            </p:sp>
            <p:sp>
              <p:nvSpPr>
                <p:cNvPr id="105" name="Rectangle 56">
                  <a:extLst>
                    <a:ext uri="{FF2B5EF4-FFF2-40B4-BE49-F238E27FC236}">
                      <a16:creationId xmlns:a16="http://schemas.microsoft.com/office/drawing/2014/main" id="{A1745409-EE81-4791-B50A-FA7D339B37D8}"/>
                    </a:ext>
                  </a:extLst>
                </p:cNvPr>
                <p:cNvSpPr/>
                <p:nvPr/>
              </p:nvSpPr>
              <p:spPr>
                <a:xfrm>
                  <a:off x="8711199" y="3955451"/>
                  <a:ext cx="1915330" cy="520504"/>
                </a:xfrm>
                <a:prstGeom prst="rect">
                  <a:avLst/>
                </a:prstGeom>
                <a:solidFill>
                  <a:srgbClr val="09948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06" name="Isosceles Triangle 57">
                  <a:extLst>
                    <a:ext uri="{FF2B5EF4-FFF2-40B4-BE49-F238E27FC236}">
                      <a16:creationId xmlns:a16="http://schemas.microsoft.com/office/drawing/2014/main" id="{B4C6EF7E-AA06-466C-B016-495A5539760D}"/>
                    </a:ext>
                  </a:extLst>
                </p:cNvPr>
                <p:cNvSpPr/>
                <p:nvPr/>
              </p:nvSpPr>
              <p:spPr>
                <a:xfrm rot="16200000" flipH="1">
                  <a:off x="7940290" y="3892145"/>
                  <a:ext cx="894704" cy="647114"/>
                </a:xfrm>
                <a:prstGeom prst="triangle">
                  <a:avLst/>
                </a:prstGeom>
                <a:solidFill>
                  <a:srgbClr val="099480"/>
                </a:soli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grpSp>
            <p:nvGrpSpPr>
              <p:cNvPr id="91" name="Group 58">
                <a:extLst>
                  <a:ext uri="{FF2B5EF4-FFF2-40B4-BE49-F238E27FC236}">
                    <a16:creationId xmlns:a16="http://schemas.microsoft.com/office/drawing/2014/main" id="{A47DCD49-98B6-4F83-843B-DE40A5D89A02}"/>
                  </a:ext>
                </a:extLst>
              </p:cNvPr>
              <p:cNvGrpSpPr/>
              <p:nvPr/>
            </p:nvGrpSpPr>
            <p:grpSpPr>
              <a:xfrm>
                <a:off x="0" y="4504339"/>
                <a:ext cx="6339092" cy="672204"/>
                <a:chOff x="0" y="4504339"/>
                <a:chExt cx="6339092" cy="672204"/>
              </a:xfrm>
            </p:grpSpPr>
            <p:grpSp>
              <p:nvGrpSpPr>
                <p:cNvPr id="99" name="Group 59">
                  <a:extLst>
                    <a:ext uri="{FF2B5EF4-FFF2-40B4-BE49-F238E27FC236}">
                      <a16:creationId xmlns:a16="http://schemas.microsoft.com/office/drawing/2014/main" id="{6A3648B9-6A43-4FE0-B5F5-708B269B96BD}"/>
                    </a:ext>
                  </a:extLst>
                </p:cNvPr>
                <p:cNvGrpSpPr/>
                <p:nvPr/>
              </p:nvGrpSpPr>
              <p:grpSpPr>
                <a:xfrm>
                  <a:off x="0" y="4504339"/>
                  <a:ext cx="6339092" cy="672204"/>
                  <a:chOff x="-1537419" y="5137684"/>
                  <a:chExt cx="8437331" cy="894704"/>
                </a:xfrm>
              </p:grpSpPr>
              <p:sp>
                <p:nvSpPr>
                  <p:cNvPr id="101" name="Rectangle 61">
                    <a:extLst>
                      <a:ext uri="{FF2B5EF4-FFF2-40B4-BE49-F238E27FC236}">
                        <a16:creationId xmlns:a16="http://schemas.microsoft.com/office/drawing/2014/main" id="{A0E59D24-042D-4F46-AA42-1C56513EA90A}"/>
                      </a:ext>
                    </a:extLst>
                  </p:cNvPr>
                  <p:cNvSpPr/>
                  <p:nvPr/>
                </p:nvSpPr>
                <p:spPr>
                  <a:xfrm>
                    <a:off x="-1537419" y="5306299"/>
                    <a:ext cx="7790216" cy="520504"/>
                  </a:xfrm>
                  <a:prstGeom prst="rect">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102" name="Isosceles Triangle 62">
                    <a:extLst>
                      <a:ext uri="{FF2B5EF4-FFF2-40B4-BE49-F238E27FC236}">
                        <a16:creationId xmlns:a16="http://schemas.microsoft.com/office/drawing/2014/main" id="{7092CC17-6352-4A05-9B63-554CCF3D9CA1}"/>
                      </a:ext>
                    </a:extLst>
                  </p:cNvPr>
                  <p:cNvSpPr/>
                  <p:nvPr/>
                </p:nvSpPr>
                <p:spPr>
                  <a:xfrm rot="5400000">
                    <a:off x="6129003" y="5261478"/>
                    <a:ext cx="894704" cy="647115"/>
                  </a:xfrm>
                  <a:prstGeom prst="triangle">
                    <a:avLst/>
                  </a:prstGeom>
                  <a:solidFill>
                    <a:srgbClr val="15A1C8"/>
                  </a:solidFill>
                  <a:ln w="12700" cap="flat" cmpd="sng" algn="ctr">
                    <a:noFill/>
                    <a:prstDash val="solid"/>
                    <a:miter lim="800000"/>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grpSp>
            <p:sp>
              <p:nvSpPr>
                <p:cNvPr id="100" name="TextBox 60">
                  <a:extLst>
                    <a:ext uri="{FF2B5EF4-FFF2-40B4-BE49-F238E27FC236}">
                      <a16:creationId xmlns:a16="http://schemas.microsoft.com/office/drawing/2014/main" id="{70D7A397-0FDE-4B45-9AD4-215A5FC0A465}"/>
                    </a:ext>
                  </a:extLst>
                </p:cNvPr>
                <p:cNvSpPr txBox="1"/>
                <p:nvPr/>
              </p:nvSpPr>
              <p:spPr>
                <a:xfrm>
                  <a:off x="868379" y="4640385"/>
                  <a:ext cx="80361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rPr>
                    <a:t>START</a:t>
                  </a:r>
                  <a:endParaRPr kumimoji="0" lang="en-GB" sz="2000" b="1" i="0" u="none" strike="noStrike" kern="0" cap="none" spc="0" normalizeH="0" baseline="0" noProof="0" dirty="0">
                    <a:ln>
                      <a:noFill/>
                    </a:ln>
                    <a:solidFill>
                      <a:srgbClr val="FFFFFF"/>
                    </a:solidFill>
                    <a:effectLst/>
                    <a:uLnTx/>
                    <a:uFillTx/>
                  </a:endParaRPr>
                </a:p>
              </p:txBody>
            </p:sp>
          </p:grpSp>
          <p:sp>
            <p:nvSpPr>
              <p:cNvPr id="92" name="Oval 51">
                <a:extLst>
                  <a:ext uri="{FF2B5EF4-FFF2-40B4-BE49-F238E27FC236}">
                    <a16:creationId xmlns:a16="http://schemas.microsoft.com/office/drawing/2014/main" id="{05564EBA-A112-42C3-9B56-FC44DE37EFF1}"/>
                  </a:ext>
                </a:extLst>
              </p:cNvPr>
              <p:cNvSpPr/>
              <p:nvPr/>
            </p:nvSpPr>
            <p:spPr>
              <a:xfrm>
                <a:off x="8617775" y="1412054"/>
                <a:ext cx="755703" cy="755703"/>
              </a:xfrm>
              <a:prstGeom prst="ellipse">
                <a:avLst/>
              </a:prstGeom>
              <a:solidFill>
                <a:srgbClr val="15A1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93" name="Oval 53">
                <a:extLst>
                  <a:ext uri="{FF2B5EF4-FFF2-40B4-BE49-F238E27FC236}">
                    <a16:creationId xmlns:a16="http://schemas.microsoft.com/office/drawing/2014/main" id="{466CC6AF-8FA2-468F-A02E-3D847B948B34}"/>
                  </a:ext>
                </a:extLst>
              </p:cNvPr>
              <p:cNvSpPr/>
              <p:nvPr/>
            </p:nvSpPr>
            <p:spPr>
              <a:xfrm>
                <a:off x="8711740" y="1504109"/>
                <a:ext cx="567771" cy="567771"/>
              </a:xfrm>
              <a:prstGeom prst="ellipse">
                <a:avLst/>
              </a:prstGeom>
              <a:solidFill>
                <a:srgbClr val="15A1C8">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94" name="Freeform 70">
                <a:extLst>
                  <a:ext uri="{FF2B5EF4-FFF2-40B4-BE49-F238E27FC236}">
                    <a16:creationId xmlns:a16="http://schemas.microsoft.com/office/drawing/2014/main" id="{402F6C2A-A831-468C-8304-0C8ED2AB94BB}"/>
                  </a:ext>
                </a:extLst>
              </p:cNvPr>
              <p:cNvSpPr>
                <a:spLocks/>
              </p:cNvSpPr>
              <p:nvPr/>
            </p:nvSpPr>
            <p:spPr bwMode="auto">
              <a:xfrm>
                <a:off x="8865714" y="1642032"/>
                <a:ext cx="277795" cy="28810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C5C5C"/>
                  </a:solidFill>
                  <a:effectLst/>
                  <a:uLnTx/>
                  <a:uFillTx/>
                </a:endParaRPr>
              </a:p>
            </p:txBody>
          </p:sp>
          <p:sp>
            <p:nvSpPr>
              <p:cNvPr id="95" name="Rectangle 14">
                <a:extLst>
                  <a:ext uri="{FF2B5EF4-FFF2-40B4-BE49-F238E27FC236}">
                    <a16:creationId xmlns:a16="http://schemas.microsoft.com/office/drawing/2014/main" id="{40C8FC32-E6FC-4F50-A081-1CF7D9BDB3D2}"/>
                  </a:ext>
                </a:extLst>
              </p:cNvPr>
              <p:cNvSpPr/>
              <p:nvPr/>
            </p:nvSpPr>
            <p:spPr>
              <a:xfrm>
                <a:off x="4649336" y="1622513"/>
                <a:ext cx="121058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FCFCFC"/>
                    </a:solidFill>
                    <a:effectLst/>
                    <a:uLnTx/>
                    <a:uFillTx/>
                    <a:latin typeface="微软雅黑" panose="020B0503020204020204" pitchFamily="34" charset="-122"/>
                    <a:ea typeface="微软雅黑" panose="020B0503020204020204" pitchFamily="34" charset="-122"/>
                  </a:rPr>
                  <a:t>突破性发展</a:t>
                </a:r>
                <a:endParaRPr kumimoji="0" lang="en-GB" sz="1600" b="0" i="0" u="none" strike="noStrike" kern="0" cap="none" spc="0" normalizeH="0" baseline="0" noProof="0" dirty="0">
                  <a:ln>
                    <a:noFill/>
                  </a:ln>
                  <a:solidFill>
                    <a:srgbClr val="FCFCFC"/>
                  </a:solidFill>
                  <a:effectLst/>
                  <a:uLnTx/>
                  <a:uFillTx/>
                  <a:latin typeface="微软雅黑" panose="020B0503020204020204" pitchFamily="34" charset="-122"/>
                  <a:ea typeface="微软雅黑" panose="020B0503020204020204" pitchFamily="34" charset="-122"/>
                </a:endParaRPr>
              </a:p>
            </p:txBody>
          </p:sp>
          <p:sp>
            <p:nvSpPr>
              <p:cNvPr id="96" name="Rectangle 71">
                <a:extLst>
                  <a:ext uri="{FF2B5EF4-FFF2-40B4-BE49-F238E27FC236}">
                    <a16:creationId xmlns:a16="http://schemas.microsoft.com/office/drawing/2014/main" id="{8C53506C-104A-4DFD-823E-6E4C8B47FF53}"/>
                  </a:ext>
                </a:extLst>
              </p:cNvPr>
              <p:cNvSpPr/>
              <p:nvPr/>
            </p:nvSpPr>
            <p:spPr>
              <a:xfrm>
                <a:off x="6623309" y="4655016"/>
                <a:ext cx="1005403"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600" kern="0" dirty="0">
                    <a:solidFill>
                      <a:srgbClr val="FCFCFC"/>
                    </a:solidFill>
                    <a:latin typeface="微软雅黑" panose="020B0503020204020204" pitchFamily="34" charset="-122"/>
                    <a:ea typeface="微软雅黑" panose="020B0503020204020204" pitchFamily="34" charset="-122"/>
                  </a:rPr>
                  <a:t>审时度势</a:t>
                </a:r>
                <a:endParaRPr kumimoji="0" lang="en-GB" sz="1600" b="0" i="0" u="none" strike="noStrike" kern="0" cap="none" spc="0" normalizeH="0" baseline="0" noProof="0" dirty="0">
                  <a:ln>
                    <a:noFill/>
                  </a:ln>
                  <a:solidFill>
                    <a:srgbClr val="FCFCFC"/>
                  </a:solidFill>
                  <a:effectLst/>
                  <a:uLnTx/>
                  <a:uFillTx/>
                  <a:latin typeface="微软雅黑" panose="020B0503020204020204" pitchFamily="34" charset="-122"/>
                  <a:ea typeface="微软雅黑" panose="020B0503020204020204" pitchFamily="34" charset="-122"/>
                </a:endParaRPr>
              </a:p>
            </p:txBody>
          </p:sp>
          <p:sp>
            <p:nvSpPr>
              <p:cNvPr id="97" name="Rectangle 72">
                <a:extLst>
                  <a:ext uri="{FF2B5EF4-FFF2-40B4-BE49-F238E27FC236}">
                    <a16:creationId xmlns:a16="http://schemas.microsoft.com/office/drawing/2014/main" id="{5ACC54E9-086C-4CBF-A8C3-5720C362485A}"/>
                  </a:ext>
                </a:extLst>
              </p:cNvPr>
              <p:cNvSpPr/>
              <p:nvPr/>
            </p:nvSpPr>
            <p:spPr>
              <a:xfrm>
                <a:off x="6757485" y="3139561"/>
                <a:ext cx="1005403"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FCFCFC"/>
                    </a:solidFill>
                    <a:effectLst/>
                    <a:uLnTx/>
                    <a:uFillTx/>
                    <a:latin typeface="微软雅黑" panose="020B0503020204020204" pitchFamily="34" charset="-122"/>
                    <a:ea typeface="微软雅黑" panose="020B0503020204020204" pitchFamily="34" charset="-122"/>
                  </a:rPr>
                  <a:t>超前布局</a:t>
                </a:r>
                <a:endParaRPr kumimoji="0" lang="en-GB" sz="1600" b="0" i="0" u="none" strike="noStrike" kern="0" cap="none" spc="0" normalizeH="0" baseline="0" noProof="0" dirty="0">
                  <a:ln>
                    <a:noFill/>
                  </a:ln>
                  <a:solidFill>
                    <a:srgbClr val="FCFCFC"/>
                  </a:solidFill>
                  <a:effectLst/>
                  <a:uLnTx/>
                  <a:uFillTx/>
                  <a:latin typeface="微软雅黑" panose="020B0503020204020204" pitchFamily="34" charset="-122"/>
                  <a:ea typeface="微软雅黑" panose="020B0503020204020204" pitchFamily="34" charset="-122"/>
                </a:endParaRPr>
              </a:p>
            </p:txBody>
          </p:sp>
          <p:sp>
            <p:nvSpPr>
              <p:cNvPr id="98" name="Rectangle 73">
                <a:extLst>
                  <a:ext uri="{FF2B5EF4-FFF2-40B4-BE49-F238E27FC236}">
                    <a16:creationId xmlns:a16="http://schemas.microsoft.com/office/drawing/2014/main" id="{D4D7CD15-1965-426E-B856-3C8DEFAB6530}"/>
                  </a:ext>
                </a:extLst>
              </p:cNvPr>
              <p:cNvSpPr/>
              <p:nvPr/>
            </p:nvSpPr>
            <p:spPr>
              <a:xfrm>
                <a:off x="4659835" y="3887529"/>
                <a:ext cx="1005403"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FCFCFC"/>
                    </a:solidFill>
                    <a:effectLst/>
                    <a:uLnTx/>
                    <a:uFillTx/>
                    <a:latin typeface="微软雅黑" panose="020B0503020204020204" pitchFamily="34" charset="-122"/>
                    <a:ea typeface="微软雅黑" panose="020B0503020204020204" pitchFamily="34" charset="-122"/>
                  </a:rPr>
                  <a:t>精心谋划</a:t>
                </a:r>
                <a:endParaRPr kumimoji="0" lang="en-GB" sz="1600" b="0" i="0" u="none" strike="noStrike" kern="0" cap="none" spc="0" normalizeH="0" baseline="0" noProof="0" dirty="0">
                  <a:ln>
                    <a:noFill/>
                  </a:ln>
                  <a:solidFill>
                    <a:srgbClr val="FCFCFC"/>
                  </a:solidFill>
                  <a:effectLst/>
                  <a:uLnTx/>
                  <a:uFillTx/>
                  <a:latin typeface="微软雅黑" panose="020B0503020204020204" pitchFamily="34" charset="-122"/>
                  <a:ea typeface="微软雅黑" panose="020B0503020204020204" pitchFamily="34" charset="-122"/>
                </a:endParaRPr>
              </a:p>
            </p:txBody>
          </p:sp>
        </p:grpSp>
      </p:grpSp>
      <p:pic>
        <p:nvPicPr>
          <p:cNvPr id="3" name="图片 2">
            <a:extLst>
              <a:ext uri="{FF2B5EF4-FFF2-40B4-BE49-F238E27FC236}">
                <a16:creationId xmlns:a16="http://schemas.microsoft.com/office/drawing/2014/main" id="{D24B258F-61D3-4D5B-8B11-4905C55C8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003" y="1419527"/>
            <a:ext cx="1219200" cy="1219200"/>
          </a:xfrm>
          <a:prstGeom prst="rect">
            <a:avLst/>
          </a:prstGeom>
        </p:spPr>
      </p:pic>
    </p:spTree>
    <p:extLst>
      <p:ext uri="{BB962C8B-B14F-4D97-AF65-F5344CB8AC3E}">
        <p14:creationId xmlns:p14="http://schemas.microsoft.com/office/powerpoint/2010/main" val="40449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randombar(vertical)">
                                      <p:cBhvr>
                                        <p:cTn id="7" dur="500"/>
                                        <p:tgtEl>
                                          <p:spTgt spid="8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p:cTn id="11" dur="500" fill="hold"/>
                                        <p:tgtEl>
                                          <p:spTgt spid="79"/>
                                        </p:tgtEl>
                                        <p:attrNameLst>
                                          <p:attrName>ppt_w</p:attrName>
                                        </p:attrNameLst>
                                      </p:cBhvr>
                                      <p:tavLst>
                                        <p:tav tm="0">
                                          <p:val>
                                            <p:fltVal val="0"/>
                                          </p:val>
                                        </p:tav>
                                        <p:tav tm="100000">
                                          <p:val>
                                            <p:strVal val="#ppt_w"/>
                                          </p:val>
                                        </p:tav>
                                      </p:tavLst>
                                    </p:anim>
                                    <p:anim calcmode="lin" valueType="num">
                                      <p:cBhvr>
                                        <p:cTn id="12" dur="500" fill="hold"/>
                                        <p:tgtEl>
                                          <p:spTgt spid="79"/>
                                        </p:tgtEl>
                                        <p:attrNameLst>
                                          <p:attrName>ppt_h</p:attrName>
                                        </p:attrNameLst>
                                      </p:cBhvr>
                                      <p:tavLst>
                                        <p:tav tm="0">
                                          <p:val>
                                            <p:fltVal val="0"/>
                                          </p:val>
                                        </p:tav>
                                        <p:tav tm="100000">
                                          <p:val>
                                            <p:strVal val="#ppt_h"/>
                                          </p:val>
                                        </p:tav>
                                      </p:tavLst>
                                    </p:anim>
                                    <p:animEffect transition="in" filter="fade">
                                      <p:cBhvr>
                                        <p:cTn id="13" dur="500"/>
                                        <p:tgtEl>
                                          <p:spTgt spid="79"/>
                                        </p:tgtEl>
                                      </p:cBhvr>
                                    </p:animEffect>
                                  </p:childTnLst>
                                </p:cTn>
                              </p:par>
                            </p:childTnLst>
                          </p:cTn>
                        </p:par>
                        <p:par>
                          <p:cTn id="14" fill="hold">
                            <p:stCondLst>
                              <p:cond delay="1000"/>
                            </p:stCondLst>
                            <p:childTnLst>
                              <p:par>
                                <p:cTn id="15" presetID="12" presetClass="entr" presetSubtype="2"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additive="base">
                                        <p:cTn id="17" dur="500"/>
                                        <p:tgtEl>
                                          <p:spTgt spid="70"/>
                                        </p:tgtEl>
                                        <p:attrNameLst>
                                          <p:attrName>ppt_x</p:attrName>
                                        </p:attrNameLst>
                                      </p:cBhvr>
                                      <p:tavLst>
                                        <p:tav tm="0">
                                          <p:val>
                                            <p:strVal val="#ppt_x+#ppt_w*1.125000"/>
                                          </p:val>
                                        </p:tav>
                                        <p:tav tm="100000">
                                          <p:val>
                                            <p:strVal val="#ppt_x"/>
                                          </p:val>
                                        </p:tav>
                                      </p:tavLst>
                                    </p:anim>
                                    <p:animEffect transition="in" filter="wipe(left)">
                                      <p:cBhvr>
                                        <p:cTn id="18" dur="500"/>
                                        <p:tgtEl>
                                          <p:spTgt spid="70"/>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73"/>
                                        </p:tgtEl>
                                        <p:attrNameLst>
                                          <p:attrName>style.visibility</p:attrName>
                                        </p:attrNameLst>
                                      </p:cBhvr>
                                      <p:to>
                                        <p:strVal val="visible"/>
                                      </p:to>
                                    </p:set>
                                    <p:anim calcmode="lin" valueType="num">
                                      <p:cBhvr additive="base">
                                        <p:cTn id="22" dur="500"/>
                                        <p:tgtEl>
                                          <p:spTgt spid="73"/>
                                        </p:tgtEl>
                                        <p:attrNameLst>
                                          <p:attrName>ppt_x</p:attrName>
                                        </p:attrNameLst>
                                      </p:cBhvr>
                                      <p:tavLst>
                                        <p:tav tm="0">
                                          <p:val>
                                            <p:strVal val="#ppt_x-#ppt_w*1.125000"/>
                                          </p:val>
                                        </p:tav>
                                        <p:tav tm="100000">
                                          <p:val>
                                            <p:strVal val="#ppt_x"/>
                                          </p:val>
                                        </p:tav>
                                      </p:tavLst>
                                    </p:anim>
                                    <p:animEffect transition="in" filter="wipe(right)">
                                      <p:cBhvr>
                                        <p:cTn id="23" dur="500"/>
                                        <p:tgtEl>
                                          <p:spTgt spid="73"/>
                                        </p:tgtEl>
                                      </p:cBhvr>
                                    </p:animEffect>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additive="base">
                                        <p:cTn id="27" dur="500"/>
                                        <p:tgtEl>
                                          <p:spTgt spid="76"/>
                                        </p:tgtEl>
                                        <p:attrNameLst>
                                          <p:attrName>ppt_x</p:attrName>
                                        </p:attrNameLst>
                                      </p:cBhvr>
                                      <p:tavLst>
                                        <p:tav tm="0">
                                          <p:val>
                                            <p:strVal val="#ppt_x-#ppt_w*1.125000"/>
                                          </p:val>
                                        </p:tav>
                                        <p:tav tm="100000">
                                          <p:val>
                                            <p:strVal val="#ppt_x"/>
                                          </p:val>
                                        </p:tav>
                                      </p:tavLst>
                                    </p:anim>
                                    <p:animEffect transition="in" filter="wipe(right)">
                                      <p:cBhvr>
                                        <p:cTn id="28" dur="500"/>
                                        <p:tgtEl>
                                          <p:spTgt spid="76"/>
                                        </p:tgtEl>
                                      </p:cBhvr>
                                    </p:animEffect>
                                  </p:childTnLst>
                                </p:cTn>
                              </p:par>
                            </p:childTnLst>
                          </p:cTn>
                        </p:par>
                        <p:par>
                          <p:cTn id="29" fill="hold">
                            <p:stCondLst>
                              <p:cond delay="2500"/>
                            </p:stCondLst>
                            <p:childTnLst>
                              <p:par>
                                <p:cTn id="30" presetID="16" presetClass="entr" presetSubtype="21" fill="hold" nodeType="after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barn(inVertical)">
                                      <p:cBhvr>
                                        <p:cTn id="32" dur="500"/>
                                        <p:tgtEl>
                                          <p:spTgt spid="65"/>
                                        </p:tgtEl>
                                      </p:cBhvr>
                                    </p:animEffect>
                                  </p:childTnLst>
                                </p:cTn>
                              </p:par>
                            </p:childTnLst>
                          </p:cTn>
                        </p:par>
                        <p:par>
                          <p:cTn id="33" fill="hold">
                            <p:stCondLst>
                              <p:cond delay="3000"/>
                            </p:stCondLst>
                            <p:childTnLst>
                              <p:par>
                                <p:cTn id="34" presetID="16" presetClass="entr" presetSubtype="21" fill="hold" grpId="0" nodeType="after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barn(inVertical)">
                                      <p:cBhvr>
                                        <p:cTn id="3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38200" y="1925831"/>
            <a:ext cx="10515600" cy="4351338"/>
          </a:xfrm>
        </p:spPr>
        <p:txBody>
          <a:bodyPr/>
          <a:lstStyle/>
          <a:p>
            <a:r>
              <a:rPr lang="zh-CN" altLang="en-US" dirty="0">
                <a:solidFill>
                  <a:schemeClr val="bg1"/>
                </a:solidFill>
              </a:rPr>
              <a:t>科学实验、检验、统计等所获得的和用于科学研究、技术设计、查证、决策等的数值</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数据</a:t>
            </a:r>
            <a:r>
              <a:rPr lang="en-US" altLang="zh-CN" dirty="0">
                <a:solidFill>
                  <a:schemeClr val="bg1"/>
                </a:solidFill>
              </a:rPr>
              <a:t>(data)</a:t>
            </a:r>
            <a:r>
              <a:rPr lang="zh-CN" altLang="en-US" dirty="0">
                <a:solidFill>
                  <a:schemeClr val="bg1"/>
                </a:solidFill>
              </a:rPr>
              <a:t>是事实或观察的结果，是对客观事物的逻辑归纳，   是用于表示客观事物的未经加工的的原始素材。</a:t>
            </a:r>
          </a:p>
          <a:p>
            <a:r>
              <a:rPr lang="zh-CN" altLang="en-US" dirty="0">
                <a:solidFill>
                  <a:schemeClr val="bg1"/>
                </a:solidFill>
              </a:rPr>
              <a:t>数据可以是连续的值，比如声音、图像，称为</a:t>
            </a:r>
            <a:r>
              <a:rPr lang="zh-CN" altLang="en-US" dirty="0">
                <a:solidFill>
                  <a:schemeClr val="bg1"/>
                </a:solidFill>
                <a:hlinkClick r:id="rId2">
                  <a:extLst>
                    <a:ext uri="{A12FA001-AC4F-418D-AE19-62706E023703}">
                      <ahyp:hlinkClr xmlns:ahyp="http://schemas.microsoft.com/office/drawing/2018/hyperlinkcolor" val="tx"/>
                    </a:ext>
                  </a:extLst>
                </a:hlinkClick>
              </a:rPr>
              <a:t>模拟数据</a:t>
            </a:r>
            <a:r>
              <a:rPr lang="zh-CN" altLang="en-US" dirty="0">
                <a:solidFill>
                  <a:schemeClr val="bg1"/>
                </a:solidFill>
              </a:rPr>
              <a:t>。也可以是离散的，如符号、文字，称为</a:t>
            </a:r>
            <a:r>
              <a:rPr lang="zh-CN" altLang="en-US" dirty="0">
                <a:solidFill>
                  <a:schemeClr val="bg1"/>
                </a:solidFill>
                <a:hlinkClick r:id="rId3">
                  <a:extLst>
                    <a:ext uri="{A12FA001-AC4F-418D-AE19-62706E023703}">
                      <ahyp:hlinkClr xmlns:ahyp="http://schemas.microsoft.com/office/drawing/2018/hyperlinkcolor" val="tx"/>
                    </a:ext>
                  </a:extLst>
                </a:hlinkClick>
              </a:rPr>
              <a:t>数字数据</a:t>
            </a:r>
            <a:r>
              <a:rPr lang="zh-CN" altLang="en-US" dirty="0">
                <a:solidFill>
                  <a:schemeClr val="bg1"/>
                </a:solidFill>
              </a:rPr>
              <a:t>。</a:t>
            </a:r>
          </a:p>
          <a:p>
            <a:endParaRPr lang="zh-CN" altLang="en-US" dirty="0">
              <a:solidFill>
                <a:schemeClr val="bg1"/>
              </a:solidFill>
            </a:endParaRPr>
          </a:p>
        </p:txBody>
      </p:sp>
      <p:sp>
        <p:nvSpPr>
          <p:cNvPr id="4" name="Text Box 7">
            <a:extLst>
              <a:ext uri="{FF2B5EF4-FFF2-40B4-BE49-F238E27FC236}">
                <a16:creationId xmlns:a16="http://schemas.microsoft.com/office/drawing/2014/main" id="{9F9A828D-C1B2-4B53-9E59-0446B4B9E4B0}"/>
              </a:ext>
            </a:extLst>
          </p:cNvPr>
          <p:cNvSpPr txBox="1">
            <a:spLocks noChangeArrowheads="1"/>
          </p:cNvSpPr>
          <p:nvPr/>
        </p:nvSpPr>
        <p:spPr bwMode="auto">
          <a:xfrm>
            <a:off x="-12196" y="388198"/>
            <a:ext cx="12226779" cy="718210"/>
          </a:xfrm>
          <a:prstGeom prst="rect">
            <a:avLst/>
          </a:prstGeom>
          <a:noFill/>
          <a:ln w="9525">
            <a:noFill/>
            <a:miter lim="800000"/>
          </a:ln>
        </p:spPr>
        <p:txBody>
          <a:bodyPr wrap="square" lIns="60960" tIns="30480" rIns="60960" bIns="30480">
            <a:spAutoFit/>
          </a:bodyPr>
          <a:lstStyle/>
          <a:p>
            <a:pPr algn="ctr" defTabSz="1450340"/>
            <a:r>
              <a:rPr lang="zh-CN" altLang="en-US" sz="4265" b="1" spc="-200" dirty="0">
                <a:solidFill>
                  <a:schemeClr val="bg1"/>
                </a:solidFill>
                <a:latin typeface="Open Sans" pitchFamily="34" charset="0"/>
                <a:ea typeface="Open Sans" pitchFamily="34" charset="0"/>
                <a:cs typeface="Open Sans" pitchFamily="34" charset="0"/>
              </a:rPr>
              <a:t>什么是数据 ？</a:t>
            </a:r>
            <a:endParaRPr lang="en-CA" sz="4265" b="1" spc="-200" dirty="0">
              <a:solidFill>
                <a:schemeClr val="bg1"/>
              </a:solidFill>
              <a:latin typeface="Open Sans" pitchFamily="34" charset="0"/>
              <a:ea typeface="Open Sans" pitchFamily="34" charset="0"/>
              <a:cs typeface="Open Sans" pitchFamily="34" charset="0"/>
            </a:endParaRPr>
          </a:p>
        </p:txBody>
      </p:sp>
      <p:sp>
        <p:nvSpPr>
          <p:cNvPr id="5" name="Text Box 7">
            <a:extLst>
              <a:ext uri="{FF2B5EF4-FFF2-40B4-BE49-F238E27FC236}">
                <a16:creationId xmlns:a16="http://schemas.microsoft.com/office/drawing/2014/main" id="{35CF0A91-8173-4981-AD6C-62116CFBF347}"/>
              </a:ext>
            </a:extLst>
          </p:cNvPr>
          <p:cNvSpPr txBox="1">
            <a:spLocks noChangeArrowheads="1"/>
          </p:cNvSpPr>
          <p:nvPr/>
        </p:nvSpPr>
        <p:spPr bwMode="auto">
          <a:xfrm>
            <a:off x="738423" y="1357948"/>
            <a:ext cx="10725541" cy="307777"/>
          </a:xfrm>
          <a:prstGeom prst="rect">
            <a:avLst/>
          </a:prstGeom>
          <a:noFill/>
          <a:ln w="9525">
            <a:noFill/>
            <a:miter lim="800000"/>
          </a:ln>
        </p:spPr>
        <p:txBody>
          <a:bodyPr wrap="square" lIns="60960" tIns="30480" rIns="60960" bIns="30480" anchor="ctr">
            <a:spAutoFit/>
          </a:bodyPr>
          <a:lstStyle/>
          <a:p>
            <a:pPr algn="ctr" defTabSz="1450340"/>
            <a:r>
              <a:rPr lang="zh-CN" altLang="en-US" sz="1600" dirty="0">
                <a:solidFill>
                  <a:schemeClr val="bg1"/>
                </a:solidFill>
                <a:latin typeface="Open Sans Semibold" pitchFamily="34" charset="0"/>
                <a:ea typeface="Open Sans Semibold" pitchFamily="34" charset="0"/>
                <a:cs typeface="Open Sans Semibold" pitchFamily="34" charset="0"/>
              </a:rPr>
              <a:t>保险公司从一家走向多家，竞争开始出现</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B351680B-A22D-48D2-9924-8B95B9DADE17}"/>
              </a:ext>
            </a:extLst>
          </p:cNvPr>
          <p:cNvSpPr txBox="1">
            <a:spLocks noChangeArrowheads="1"/>
          </p:cNvSpPr>
          <p:nvPr/>
        </p:nvSpPr>
        <p:spPr bwMode="auto">
          <a:xfrm>
            <a:off x="-12196"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大数据应用的时代演进</a:t>
            </a:r>
            <a:endParaRPr lang="en-CA" sz="4267" b="1" spc="-200" dirty="0">
              <a:solidFill>
                <a:schemeClr val="bg1"/>
              </a:solidFill>
              <a:latin typeface="Open Sans" pitchFamily="34" charset="0"/>
              <a:ea typeface="Open Sans" pitchFamily="34" charset="0"/>
              <a:cs typeface="Open Sans" pitchFamily="34" charset="0"/>
            </a:endParaRPr>
          </a:p>
        </p:txBody>
      </p:sp>
      <p:grpSp>
        <p:nvGrpSpPr>
          <p:cNvPr id="52" name="Group 3">
            <a:extLst>
              <a:ext uri="{FF2B5EF4-FFF2-40B4-BE49-F238E27FC236}">
                <a16:creationId xmlns:a16="http://schemas.microsoft.com/office/drawing/2014/main" id="{EDAD7294-EE3F-4F14-9CC2-67523D9D9D92}"/>
              </a:ext>
            </a:extLst>
          </p:cNvPr>
          <p:cNvGrpSpPr/>
          <p:nvPr/>
        </p:nvGrpSpPr>
        <p:grpSpPr>
          <a:xfrm>
            <a:off x="613453" y="3058802"/>
            <a:ext cx="2942688" cy="2209861"/>
            <a:chOff x="613453" y="3058802"/>
            <a:chExt cx="2942688" cy="2209861"/>
          </a:xfrm>
        </p:grpSpPr>
        <p:grpSp>
          <p:nvGrpSpPr>
            <p:cNvPr id="53" name="Group 4">
              <a:extLst>
                <a:ext uri="{FF2B5EF4-FFF2-40B4-BE49-F238E27FC236}">
                  <a16:creationId xmlns:a16="http://schemas.microsoft.com/office/drawing/2014/main" id="{F0D9A862-7F25-47B3-A3BB-AA720F79A376}"/>
                </a:ext>
              </a:extLst>
            </p:cNvPr>
            <p:cNvGrpSpPr/>
            <p:nvPr/>
          </p:nvGrpSpPr>
          <p:grpSpPr>
            <a:xfrm>
              <a:off x="613453" y="3058802"/>
              <a:ext cx="2590680" cy="2209861"/>
              <a:chOff x="613453" y="3058802"/>
              <a:chExt cx="2590680" cy="2209861"/>
            </a:xfrm>
          </p:grpSpPr>
          <p:sp>
            <p:nvSpPr>
              <p:cNvPr id="55" name="L-Shape 6">
                <a:extLst>
                  <a:ext uri="{FF2B5EF4-FFF2-40B4-BE49-F238E27FC236}">
                    <a16:creationId xmlns:a16="http://schemas.microsoft.com/office/drawing/2014/main" id="{964F8F01-0438-4A61-930F-D2FBD0591981}"/>
                  </a:ext>
                </a:extLst>
              </p:cNvPr>
              <p:cNvSpPr/>
              <p:nvPr/>
            </p:nvSpPr>
            <p:spPr>
              <a:xfrm rot="5400000">
                <a:off x="1175330" y="3244926"/>
                <a:ext cx="1519334" cy="2528139"/>
              </a:xfrm>
              <a:prstGeom prst="corner">
                <a:avLst>
                  <a:gd name="adj1" fmla="val 16120"/>
                  <a:gd name="adj2" fmla="val 16110"/>
                </a:avLst>
              </a:prstGeom>
              <a:solidFill>
                <a:srgbClr val="15A1C8">
                  <a:hueOff val="0"/>
                  <a:satOff val="0"/>
                  <a:lumOff val="0"/>
                  <a:alphaOff val="0"/>
                </a:srgbClr>
              </a:solidFill>
              <a:ln w="12700" cap="flat" cmpd="sng" algn="ctr">
                <a:noFill/>
                <a:prstDash val="solid"/>
                <a:miter lim="800000"/>
              </a:ln>
              <a:effectLst/>
            </p:spPr>
          </p:sp>
          <p:sp>
            <p:nvSpPr>
              <p:cNvPr id="56" name="Isosceles Triangle 7">
                <a:extLst>
                  <a:ext uri="{FF2B5EF4-FFF2-40B4-BE49-F238E27FC236}">
                    <a16:creationId xmlns:a16="http://schemas.microsoft.com/office/drawing/2014/main" id="{4D298F87-665D-4046-9331-8A8345FBC902}"/>
                  </a:ext>
                </a:extLst>
              </p:cNvPr>
              <p:cNvSpPr/>
              <p:nvPr/>
            </p:nvSpPr>
            <p:spPr>
              <a:xfrm>
                <a:off x="2773489" y="3058802"/>
                <a:ext cx="430644" cy="430644"/>
              </a:xfrm>
              <a:prstGeom prst="triangle">
                <a:avLst>
                  <a:gd name="adj" fmla="val 100000"/>
                </a:avLst>
              </a:prstGeom>
              <a:solidFill>
                <a:srgbClr val="15A1C8"/>
              </a:solidFill>
              <a:ln w="12700" cap="flat" cmpd="sng" algn="ctr">
                <a:noFill/>
                <a:prstDash val="solid"/>
                <a:miter lim="800000"/>
              </a:ln>
              <a:effectLst/>
            </p:spPr>
          </p:sp>
          <p:grpSp>
            <p:nvGrpSpPr>
              <p:cNvPr id="57" name="Group 8">
                <a:extLst>
                  <a:ext uri="{FF2B5EF4-FFF2-40B4-BE49-F238E27FC236}">
                    <a16:creationId xmlns:a16="http://schemas.microsoft.com/office/drawing/2014/main" id="{39E36D02-2E49-4776-9759-8FACDD284138}"/>
                  </a:ext>
                </a:extLst>
              </p:cNvPr>
              <p:cNvGrpSpPr/>
              <p:nvPr/>
            </p:nvGrpSpPr>
            <p:grpSpPr>
              <a:xfrm>
                <a:off x="1053922" y="4432979"/>
                <a:ext cx="464344" cy="464344"/>
                <a:chOff x="4439444" y="2582069"/>
                <a:chExt cx="464344" cy="464344"/>
              </a:xfrm>
              <a:solidFill>
                <a:srgbClr val="15A1C8"/>
              </a:solidFill>
            </p:grpSpPr>
            <p:sp>
              <p:nvSpPr>
                <p:cNvPr id="59" name="AutoShape 123">
                  <a:extLst>
                    <a:ext uri="{FF2B5EF4-FFF2-40B4-BE49-F238E27FC236}">
                      <a16:creationId xmlns:a16="http://schemas.microsoft.com/office/drawing/2014/main" id="{3C6B31B0-3A07-40BF-8483-FBC7D5F29C5C}"/>
                    </a:ext>
                  </a:extLst>
                </p:cNvPr>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60" name="AutoShape 124">
                  <a:extLst>
                    <a:ext uri="{FF2B5EF4-FFF2-40B4-BE49-F238E27FC236}">
                      <a16:creationId xmlns:a16="http://schemas.microsoft.com/office/drawing/2014/main" id="{40F464A8-E88D-4FAE-AC55-402059CDBB1C}"/>
                    </a:ext>
                  </a:extLst>
                </p:cNvPr>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61" name="AutoShape 125">
                  <a:extLst>
                    <a:ext uri="{FF2B5EF4-FFF2-40B4-BE49-F238E27FC236}">
                      <a16:creationId xmlns:a16="http://schemas.microsoft.com/office/drawing/2014/main" id="{B0638885-A289-44F3-B9A1-351F795300AA}"/>
                    </a:ext>
                  </a:extLst>
                </p:cNvPr>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58" name="TextBox 9">
                <a:extLst>
                  <a:ext uri="{FF2B5EF4-FFF2-40B4-BE49-F238E27FC236}">
                    <a16:creationId xmlns:a16="http://schemas.microsoft.com/office/drawing/2014/main" id="{2380D971-283E-4F84-B306-31631A9672FA}"/>
                  </a:ext>
                </a:extLst>
              </p:cNvPr>
              <p:cNvSpPr txBox="1"/>
              <p:nvPr/>
            </p:nvSpPr>
            <p:spPr>
              <a:xfrm>
                <a:off x="613453" y="3336424"/>
                <a:ext cx="15696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15A1C8"/>
                    </a:solidFill>
                    <a:effectLst/>
                    <a:uLnTx/>
                    <a:uFillTx/>
                    <a:latin typeface="微软雅黑" panose="020B0503020204020204" pitchFamily="34" charset="-122"/>
                    <a:ea typeface="微软雅黑" panose="020B0503020204020204" pitchFamily="34" charset="-122"/>
                  </a:rPr>
                  <a:t>搜索引擎时代</a:t>
                </a:r>
                <a:endParaRPr kumimoji="0" lang="en-GB" sz="1800" b="0" i="0" u="none" strike="noStrike" kern="0" cap="none" spc="0" normalizeH="0" baseline="0" noProof="0" dirty="0">
                  <a:ln>
                    <a:noFill/>
                  </a:ln>
                  <a:solidFill>
                    <a:srgbClr val="15A1C8"/>
                  </a:solidFill>
                  <a:effectLst/>
                  <a:uLnTx/>
                  <a:uFillTx/>
                  <a:latin typeface="微软雅黑" panose="020B0503020204020204" pitchFamily="34" charset="-122"/>
                  <a:ea typeface="微软雅黑" panose="020B0503020204020204" pitchFamily="34" charset="-122"/>
                </a:endParaRPr>
              </a:p>
            </p:txBody>
          </p:sp>
        </p:grpSp>
        <p:sp>
          <p:nvSpPr>
            <p:cNvPr id="54" name="Rectangle 5">
              <a:extLst>
                <a:ext uri="{FF2B5EF4-FFF2-40B4-BE49-F238E27FC236}">
                  <a16:creationId xmlns:a16="http://schemas.microsoft.com/office/drawing/2014/main" id="{4D4451FA-7475-45C7-9EC1-CF3C41A68D66}"/>
                </a:ext>
              </a:extLst>
            </p:cNvPr>
            <p:cNvSpPr/>
            <p:nvPr/>
          </p:nvSpPr>
          <p:spPr>
            <a:xfrm>
              <a:off x="1605355" y="4187700"/>
              <a:ext cx="1950786"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CFCFC"/>
                  </a:solidFill>
                  <a:effectLst/>
                  <a:uLnTx/>
                  <a:uFillTx/>
                </a:rPr>
                <a:t>Lorem ipsum dolor sit amet, consectetur adipiscing elit, sed do eiusmod tempor</a:t>
              </a:r>
            </a:p>
          </p:txBody>
        </p:sp>
      </p:grpSp>
      <p:grpSp>
        <p:nvGrpSpPr>
          <p:cNvPr id="62" name="Group 13">
            <a:extLst>
              <a:ext uri="{FF2B5EF4-FFF2-40B4-BE49-F238E27FC236}">
                <a16:creationId xmlns:a16="http://schemas.microsoft.com/office/drawing/2014/main" id="{69CD64C7-DB3D-4A36-B3CE-10811BC69B0C}"/>
              </a:ext>
            </a:extLst>
          </p:cNvPr>
          <p:cNvGrpSpPr/>
          <p:nvPr/>
        </p:nvGrpSpPr>
        <p:grpSpPr>
          <a:xfrm>
            <a:off x="3465053" y="2367392"/>
            <a:ext cx="2838573" cy="2209862"/>
            <a:chOff x="3465053" y="2367392"/>
            <a:chExt cx="2838573" cy="2209862"/>
          </a:xfrm>
        </p:grpSpPr>
        <p:sp>
          <p:nvSpPr>
            <p:cNvPr id="63" name="L-Shape 14">
              <a:extLst>
                <a:ext uri="{FF2B5EF4-FFF2-40B4-BE49-F238E27FC236}">
                  <a16:creationId xmlns:a16="http://schemas.microsoft.com/office/drawing/2014/main" id="{D4B60ADC-F748-45BE-A954-FB049218ED4C}"/>
                </a:ext>
              </a:extLst>
            </p:cNvPr>
            <p:cNvSpPr/>
            <p:nvPr/>
          </p:nvSpPr>
          <p:spPr>
            <a:xfrm rot="5400000">
              <a:off x="3969456" y="2553517"/>
              <a:ext cx="1519334" cy="2528139"/>
            </a:xfrm>
            <a:prstGeom prst="corner">
              <a:avLst>
                <a:gd name="adj1" fmla="val 16120"/>
                <a:gd name="adj2" fmla="val 16110"/>
              </a:avLst>
            </a:prstGeom>
            <a:solidFill>
              <a:srgbClr val="099480"/>
            </a:solidFill>
            <a:ln w="12700" cap="flat" cmpd="sng" algn="ctr">
              <a:noFill/>
              <a:prstDash val="solid"/>
              <a:miter lim="800000"/>
            </a:ln>
            <a:effectLst/>
          </p:spPr>
        </p:sp>
        <p:sp>
          <p:nvSpPr>
            <p:cNvPr id="64" name="Isosceles Triangle 15">
              <a:extLst>
                <a:ext uri="{FF2B5EF4-FFF2-40B4-BE49-F238E27FC236}">
                  <a16:creationId xmlns:a16="http://schemas.microsoft.com/office/drawing/2014/main" id="{21EFEBAF-1E94-4280-A3C8-6EFE8AA5EB3F}"/>
                </a:ext>
              </a:extLst>
            </p:cNvPr>
            <p:cNvSpPr/>
            <p:nvPr/>
          </p:nvSpPr>
          <p:spPr>
            <a:xfrm>
              <a:off x="5567614" y="2367392"/>
              <a:ext cx="430644" cy="430644"/>
            </a:xfrm>
            <a:prstGeom prst="triangle">
              <a:avLst>
                <a:gd name="adj" fmla="val 100000"/>
              </a:avLst>
            </a:prstGeom>
            <a:solidFill>
              <a:srgbClr val="099480"/>
            </a:solidFill>
            <a:ln w="12700" cap="flat" cmpd="sng" algn="ctr">
              <a:noFill/>
              <a:prstDash val="solid"/>
              <a:miter lim="800000"/>
            </a:ln>
            <a:effectLst/>
          </p:spPr>
        </p:sp>
        <p:grpSp>
          <p:nvGrpSpPr>
            <p:cNvPr id="65" name="Group 16">
              <a:extLst>
                <a:ext uri="{FF2B5EF4-FFF2-40B4-BE49-F238E27FC236}">
                  <a16:creationId xmlns:a16="http://schemas.microsoft.com/office/drawing/2014/main" id="{14619834-1EB6-45C4-BDFF-A8535ECA7EF0}"/>
                </a:ext>
              </a:extLst>
            </p:cNvPr>
            <p:cNvGrpSpPr/>
            <p:nvPr/>
          </p:nvGrpSpPr>
          <p:grpSpPr>
            <a:xfrm>
              <a:off x="3866574" y="3749328"/>
              <a:ext cx="465138" cy="435769"/>
              <a:chOff x="5368132" y="3540125"/>
              <a:chExt cx="465138" cy="435769"/>
            </a:xfrm>
            <a:solidFill>
              <a:srgbClr val="099480"/>
            </a:solidFill>
          </p:grpSpPr>
          <p:sp>
            <p:nvSpPr>
              <p:cNvPr id="68" name="AutoShape 110">
                <a:extLst>
                  <a:ext uri="{FF2B5EF4-FFF2-40B4-BE49-F238E27FC236}">
                    <a16:creationId xmlns:a16="http://schemas.microsoft.com/office/drawing/2014/main" id="{52E52DDF-9DD0-4C74-8FE0-05B6FD7E5037}"/>
                  </a:ext>
                </a:extLst>
              </p:cNvPr>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69" name="AutoShape 111">
                <a:extLst>
                  <a:ext uri="{FF2B5EF4-FFF2-40B4-BE49-F238E27FC236}">
                    <a16:creationId xmlns:a16="http://schemas.microsoft.com/office/drawing/2014/main" id="{4298D96F-F48E-4156-ACF7-1F5D8817866C}"/>
                  </a:ext>
                </a:extLst>
              </p:cNvPr>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66" name="TextBox 17">
              <a:extLst>
                <a:ext uri="{FF2B5EF4-FFF2-40B4-BE49-F238E27FC236}">
                  <a16:creationId xmlns:a16="http://schemas.microsoft.com/office/drawing/2014/main" id="{28E0ECAD-93E0-4915-9685-ADF8A56C4AAE}"/>
                </a:ext>
              </a:extLst>
            </p:cNvPr>
            <p:cNvSpPr txBox="1"/>
            <p:nvPr/>
          </p:nvSpPr>
          <p:spPr>
            <a:xfrm>
              <a:off x="3466630" y="2649990"/>
              <a:ext cx="1569660" cy="369332"/>
            </a:xfrm>
            <a:prstGeom prst="rect">
              <a:avLst/>
            </a:prstGeom>
            <a:noFill/>
          </p:spPr>
          <p:txBody>
            <a:bodyPr wrap="none" rtlCol="0">
              <a:spAutoFit/>
            </a:bodyPr>
            <a:lstStyle/>
            <a:p>
              <a:pPr lvl="0"/>
              <a:r>
                <a:rPr lang="zh-CN" altLang="en-US" kern="0" dirty="0">
                  <a:solidFill>
                    <a:srgbClr val="099480"/>
                  </a:solidFill>
                  <a:latin typeface="微软雅黑" panose="020B0503020204020204" pitchFamily="34" charset="-122"/>
                  <a:ea typeface="微软雅黑" panose="020B0503020204020204" pitchFamily="34" charset="-122"/>
                </a:rPr>
                <a:t>数据仓库时代</a:t>
              </a:r>
              <a:endParaRPr kumimoji="0" lang="en-GB" sz="1800" b="0" i="0" u="none" strike="noStrike" kern="0" cap="none" spc="0" normalizeH="0" baseline="0" noProof="0" dirty="0">
                <a:ln>
                  <a:noFill/>
                </a:ln>
                <a:solidFill>
                  <a:srgbClr val="099480"/>
                </a:solidFill>
                <a:effectLst/>
                <a:uLnTx/>
                <a:uFillTx/>
                <a:latin typeface="微软雅黑" panose="020B0503020204020204" pitchFamily="34" charset="-122"/>
                <a:ea typeface="微软雅黑" panose="020B0503020204020204" pitchFamily="34" charset="-122"/>
              </a:endParaRPr>
            </a:p>
          </p:txBody>
        </p:sp>
        <p:sp>
          <p:nvSpPr>
            <p:cNvPr id="67" name="Rectangle 18">
              <a:extLst>
                <a:ext uri="{FF2B5EF4-FFF2-40B4-BE49-F238E27FC236}">
                  <a16:creationId xmlns:a16="http://schemas.microsoft.com/office/drawing/2014/main" id="{0DD7559C-EFC0-4209-89B4-DFE7D7DC7AD5}"/>
                </a:ext>
              </a:extLst>
            </p:cNvPr>
            <p:cNvSpPr/>
            <p:nvPr/>
          </p:nvSpPr>
          <p:spPr>
            <a:xfrm>
              <a:off x="4352840" y="3446502"/>
              <a:ext cx="1950786"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CFCFC"/>
                  </a:solidFill>
                  <a:effectLst/>
                  <a:uLnTx/>
                  <a:uFillTx/>
                </a:rPr>
                <a:t>Lorem ipsum dolor sit amet, consectetur adipiscing elit, sed do eiusmod tempor</a:t>
              </a:r>
            </a:p>
          </p:txBody>
        </p:sp>
      </p:grpSp>
      <p:grpSp>
        <p:nvGrpSpPr>
          <p:cNvPr id="70" name="Group 21">
            <a:extLst>
              <a:ext uri="{FF2B5EF4-FFF2-40B4-BE49-F238E27FC236}">
                <a16:creationId xmlns:a16="http://schemas.microsoft.com/office/drawing/2014/main" id="{7FA523AC-A09C-4AB2-ADCB-EC76A41D6E5B}"/>
              </a:ext>
            </a:extLst>
          </p:cNvPr>
          <p:cNvGrpSpPr/>
          <p:nvPr/>
        </p:nvGrpSpPr>
        <p:grpSpPr>
          <a:xfrm>
            <a:off x="6176566" y="1704863"/>
            <a:ext cx="2942461" cy="2180982"/>
            <a:chOff x="6176566" y="1704863"/>
            <a:chExt cx="2942461" cy="2180982"/>
          </a:xfrm>
        </p:grpSpPr>
        <p:grpSp>
          <p:nvGrpSpPr>
            <p:cNvPr id="71" name="Group 22">
              <a:extLst>
                <a:ext uri="{FF2B5EF4-FFF2-40B4-BE49-F238E27FC236}">
                  <a16:creationId xmlns:a16="http://schemas.microsoft.com/office/drawing/2014/main" id="{6B2D14A7-236A-4160-9A70-AB6E2FE557CE}"/>
                </a:ext>
              </a:extLst>
            </p:cNvPr>
            <p:cNvGrpSpPr/>
            <p:nvPr/>
          </p:nvGrpSpPr>
          <p:grpSpPr>
            <a:xfrm>
              <a:off x="6176566" y="1704863"/>
              <a:ext cx="2610752" cy="2180982"/>
              <a:chOff x="6176566" y="1704863"/>
              <a:chExt cx="2610752" cy="2180982"/>
            </a:xfrm>
          </p:grpSpPr>
          <p:sp>
            <p:nvSpPr>
              <p:cNvPr id="73" name="L-Shape 24">
                <a:extLst>
                  <a:ext uri="{FF2B5EF4-FFF2-40B4-BE49-F238E27FC236}">
                    <a16:creationId xmlns:a16="http://schemas.microsoft.com/office/drawing/2014/main" id="{01D20E21-3861-4376-A6E1-FFB6B23888EF}"/>
                  </a:ext>
                </a:extLst>
              </p:cNvPr>
              <p:cNvSpPr/>
              <p:nvPr/>
            </p:nvSpPr>
            <p:spPr>
              <a:xfrm rot="5400000">
                <a:off x="6763582" y="1862108"/>
                <a:ext cx="1519334" cy="2528139"/>
              </a:xfrm>
              <a:prstGeom prst="corner">
                <a:avLst>
                  <a:gd name="adj1" fmla="val 16120"/>
                  <a:gd name="adj2" fmla="val 16110"/>
                </a:avLst>
              </a:prstGeom>
              <a:solidFill>
                <a:srgbClr val="099480"/>
              </a:solidFill>
              <a:ln w="12700" cap="flat" cmpd="sng" algn="ctr">
                <a:noFill/>
                <a:prstDash val="solid"/>
                <a:miter lim="800000"/>
              </a:ln>
              <a:effectLst/>
            </p:spPr>
          </p:sp>
          <p:sp>
            <p:nvSpPr>
              <p:cNvPr id="74" name="Isosceles Triangle 25">
                <a:extLst>
                  <a:ext uri="{FF2B5EF4-FFF2-40B4-BE49-F238E27FC236}">
                    <a16:creationId xmlns:a16="http://schemas.microsoft.com/office/drawing/2014/main" id="{7D56B504-3329-4993-8424-150448037EA1}"/>
                  </a:ext>
                </a:extLst>
              </p:cNvPr>
              <p:cNvSpPr/>
              <p:nvPr/>
            </p:nvSpPr>
            <p:spPr>
              <a:xfrm>
                <a:off x="8311464" y="1704863"/>
                <a:ext cx="430644" cy="430644"/>
              </a:xfrm>
              <a:prstGeom prst="triangle">
                <a:avLst>
                  <a:gd name="adj" fmla="val 100000"/>
                </a:avLst>
              </a:prstGeom>
              <a:solidFill>
                <a:srgbClr val="099480"/>
              </a:solidFill>
              <a:ln w="12700" cap="flat" cmpd="sng" algn="ctr">
                <a:noFill/>
                <a:prstDash val="solid"/>
                <a:miter lim="800000"/>
              </a:ln>
              <a:effectLst/>
            </p:spPr>
          </p:sp>
          <p:grpSp>
            <p:nvGrpSpPr>
              <p:cNvPr id="75" name="Group 26">
                <a:extLst>
                  <a:ext uri="{FF2B5EF4-FFF2-40B4-BE49-F238E27FC236}">
                    <a16:creationId xmlns:a16="http://schemas.microsoft.com/office/drawing/2014/main" id="{3BBAA4B4-E9E3-4DFE-BA99-4E7B1B1DBDE1}"/>
                  </a:ext>
                </a:extLst>
              </p:cNvPr>
              <p:cNvGrpSpPr/>
              <p:nvPr/>
            </p:nvGrpSpPr>
            <p:grpSpPr>
              <a:xfrm>
                <a:off x="6664303" y="2900752"/>
                <a:ext cx="464344" cy="450850"/>
                <a:chOff x="8216107" y="4449763"/>
                <a:chExt cx="464344" cy="450850"/>
              </a:xfrm>
              <a:solidFill>
                <a:srgbClr val="099480"/>
              </a:solidFill>
            </p:grpSpPr>
            <p:sp>
              <p:nvSpPr>
                <p:cNvPr id="77" name="AutoShape 16">
                  <a:extLst>
                    <a:ext uri="{FF2B5EF4-FFF2-40B4-BE49-F238E27FC236}">
                      <a16:creationId xmlns:a16="http://schemas.microsoft.com/office/drawing/2014/main" id="{D5CF764B-8F46-4812-BC60-04A2FE063081}"/>
                    </a:ext>
                  </a:extLst>
                </p:cNvPr>
                <p:cNvSpPr>
                  <a:spLocks/>
                </p:cNvSpPr>
                <p:nvPr/>
              </p:nvSpPr>
              <p:spPr bwMode="auto">
                <a:xfrm>
                  <a:off x="8448675" y="4696619"/>
                  <a:ext cx="57944"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78" name="AutoShape 17">
                  <a:extLst>
                    <a:ext uri="{FF2B5EF4-FFF2-40B4-BE49-F238E27FC236}">
                      <a16:creationId xmlns:a16="http://schemas.microsoft.com/office/drawing/2014/main" id="{B1E7E7E1-6E5B-40EE-98D6-C141BE636809}"/>
                    </a:ext>
                  </a:extLst>
                </p:cNvPr>
                <p:cNvSpPr>
                  <a:spLocks/>
                </p:cNvSpPr>
                <p:nvPr/>
              </p:nvSpPr>
              <p:spPr bwMode="auto">
                <a:xfrm>
                  <a:off x="8216107" y="4449763"/>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76" name="TextBox 27">
                <a:extLst>
                  <a:ext uri="{FF2B5EF4-FFF2-40B4-BE49-F238E27FC236}">
                    <a16:creationId xmlns:a16="http://schemas.microsoft.com/office/drawing/2014/main" id="{E02456D7-17E3-43A0-AECC-07C0A0D26119}"/>
                  </a:ext>
                </a:extLst>
              </p:cNvPr>
              <p:cNvSpPr txBox="1"/>
              <p:nvPr/>
            </p:nvSpPr>
            <p:spPr>
              <a:xfrm>
                <a:off x="6176566" y="1935563"/>
                <a:ext cx="1569660" cy="369332"/>
              </a:xfrm>
              <a:prstGeom prst="rect">
                <a:avLst/>
              </a:prstGeom>
              <a:noFill/>
            </p:spPr>
            <p:txBody>
              <a:bodyPr wrap="none" rtlCol="0">
                <a:spAutoFit/>
              </a:bodyPr>
              <a:lstStyle/>
              <a:p>
                <a:pPr lvl="0"/>
                <a:r>
                  <a:rPr lang="zh-CN" altLang="en-US" kern="0" dirty="0">
                    <a:solidFill>
                      <a:srgbClr val="099480"/>
                    </a:solidFill>
                    <a:latin typeface="微软雅黑" panose="020B0503020204020204" pitchFamily="34" charset="-122"/>
                    <a:ea typeface="微软雅黑" panose="020B0503020204020204" pitchFamily="34" charset="-122"/>
                  </a:rPr>
                  <a:t>数据挖掘时代</a:t>
                </a:r>
                <a:endParaRPr kumimoji="0" lang="en-GB" sz="1800" b="0" i="0" u="none" strike="noStrike" kern="0" cap="none" spc="0" normalizeH="0" baseline="0" noProof="0" dirty="0">
                  <a:ln>
                    <a:noFill/>
                  </a:ln>
                  <a:solidFill>
                    <a:srgbClr val="099480"/>
                  </a:solidFill>
                  <a:effectLst/>
                  <a:uLnTx/>
                  <a:uFillTx/>
                  <a:latin typeface="微软雅黑" panose="020B0503020204020204" pitchFamily="34" charset="-122"/>
                  <a:ea typeface="微软雅黑" panose="020B0503020204020204" pitchFamily="34" charset="-122"/>
                </a:endParaRPr>
              </a:p>
            </p:txBody>
          </p:sp>
        </p:grpSp>
        <p:sp>
          <p:nvSpPr>
            <p:cNvPr id="72" name="Rectangle 23">
              <a:extLst>
                <a:ext uri="{FF2B5EF4-FFF2-40B4-BE49-F238E27FC236}">
                  <a16:creationId xmlns:a16="http://schemas.microsoft.com/office/drawing/2014/main" id="{73BD6932-7AD3-4265-ADBD-34F11E8E652A}"/>
                </a:ext>
              </a:extLst>
            </p:cNvPr>
            <p:cNvSpPr/>
            <p:nvPr/>
          </p:nvSpPr>
          <p:spPr>
            <a:xfrm>
              <a:off x="7168241" y="2699923"/>
              <a:ext cx="1950786"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CFCFC"/>
                  </a:solidFill>
                  <a:effectLst/>
                  <a:uLnTx/>
                  <a:uFillTx/>
                </a:rPr>
                <a:t>Lorem ipsum dolor sit amet, consectetur adipiscing elit, sed do eiusmod tempor</a:t>
              </a:r>
            </a:p>
          </p:txBody>
        </p:sp>
      </p:grpSp>
      <p:grpSp>
        <p:nvGrpSpPr>
          <p:cNvPr id="79" name="Group 30">
            <a:extLst>
              <a:ext uri="{FF2B5EF4-FFF2-40B4-BE49-F238E27FC236}">
                <a16:creationId xmlns:a16="http://schemas.microsoft.com/office/drawing/2014/main" id="{E3F0CEB9-9F4B-4508-A8EF-CF75E15F4BB8}"/>
              </a:ext>
            </a:extLst>
          </p:cNvPr>
          <p:cNvGrpSpPr/>
          <p:nvPr/>
        </p:nvGrpSpPr>
        <p:grpSpPr>
          <a:xfrm>
            <a:off x="8909123" y="1277683"/>
            <a:ext cx="2956830" cy="1945633"/>
            <a:chOff x="8909123" y="1277683"/>
            <a:chExt cx="2956830" cy="1945633"/>
          </a:xfrm>
        </p:grpSpPr>
        <p:sp>
          <p:nvSpPr>
            <p:cNvPr id="80" name="L-Shape 31">
              <a:extLst>
                <a:ext uri="{FF2B5EF4-FFF2-40B4-BE49-F238E27FC236}">
                  <a16:creationId xmlns:a16="http://schemas.microsoft.com/office/drawing/2014/main" id="{650CB7C2-77CE-4E2A-B21E-FD4D8FF18B6B}"/>
                </a:ext>
              </a:extLst>
            </p:cNvPr>
            <p:cNvSpPr/>
            <p:nvPr/>
          </p:nvSpPr>
          <p:spPr>
            <a:xfrm rot="5400000">
              <a:off x="9507432" y="1199579"/>
              <a:ext cx="1519334" cy="2528139"/>
            </a:xfrm>
            <a:prstGeom prst="corner">
              <a:avLst>
                <a:gd name="adj1" fmla="val 16120"/>
                <a:gd name="adj2" fmla="val 16110"/>
              </a:avLst>
            </a:prstGeom>
            <a:solidFill>
              <a:srgbClr val="15A1C8"/>
            </a:solidFill>
            <a:ln w="12700" cap="flat" cmpd="sng" algn="ctr">
              <a:noFill/>
              <a:prstDash val="solid"/>
              <a:miter lim="800000"/>
            </a:ln>
            <a:effectLst/>
          </p:spPr>
        </p:sp>
        <p:grpSp>
          <p:nvGrpSpPr>
            <p:cNvPr id="81" name="Group 32">
              <a:extLst>
                <a:ext uri="{FF2B5EF4-FFF2-40B4-BE49-F238E27FC236}">
                  <a16:creationId xmlns:a16="http://schemas.microsoft.com/office/drawing/2014/main" id="{0DE57627-9DF0-4A9B-947D-39ABFC4F98DF}"/>
                </a:ext>
              </a:extLst>
            </p:cNvPr>
            <p:cNvGrpSpPr/>
            <p:nvPr/>
          </p:nvGrpSpPr>
          <p:grpSpPr>
            <a:xfrm>
              <a:off x="9419762" y="2332898"/>
              <a:ext cx="464344" cy="465138"/>
              <a:chOff x="9145588" y="4435475"/>
              <a:chExt cx="464344" cy="465138"/>
            </a:xfrm>
            <a:solidFill>
              <a:srgbClr val="15A1C8"/>
            </a:solidFill>
          </p:grpSpPr>
          <p:sp>
            <p:nvSpPr>
              <p:cNvPr id="84" name="AutoShape 7">
                <a:extLst>
                  <a:ext uri="{FF2B5EF4-FFF2-40B4-BE49-F238E27FC236}">
                    <a16:creationId xmlns:a16="http://schemas.microsoft.com/office/drawing/2014/main" id="{2DA45627-8290-4825-B883-F3C5DEAE2DC2}"/>
                  </a:ext>
                </a:extLst>
              </p:cNvPr>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85" name="AutoShape 8">
                <a:extLst>
                  <a:ext uri="{FF2B5EF4-FFF2-40B4-BE49-F238E27FC236}">
                    <a16:creationId xmlns:a16="http://schemas.microsoft.com/office/drawing/2014/main" id="{7DE9B817-0A90-43F8-8B65-35CD64EB0549}"/>
                  </a:ext>
                </a:extLst>
              </p:cNvPr>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86" name="AutoShape 9">
                <a:extLst>
                  <a:ext uri="{FF2B5EF4-FFF2-40B4-BE49-F238E27FC236}">
                    <a16:creationId xmlns:a16="http://schemas.microsoft.com/office/drawing/2014/main" id="{5652A046-BBAD-4E82-B5DA-F8223C9D8310}"/>
                  </a:ext>
                </a:extLst>
              </p:cNvPr>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87" name="AutoShape 10">
                <a:extLst>
                  <a:ext uri="{FF2B5EF4-FFF2-40B4-BE49-F238E27FC236}">
                    <a16:creationId xmlns:a16="http://schemas.microsoft.com/office/drawing/2014/main" id="{326658B4-9A37-47D4-91E2-96F52C2ECDDC}"/>
                  </a:ext>
                </a:extLst>
              </p:cNvPr>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88" name="AutoShape 11">
                <a:extLst>
                  <a:ext uri="{FF2B5EF4-FFF2-40B4-BE49-F238E27FC236}">
                    <a16:creationId xmlns:a16="http://schemas.microsoft.com/office/drawing/2014/main" id="{078C9D9A-7268-4C98-B162-64A71F2D44CB}"/>
                  </a:ext>
                </a:extLst>
              </p:cNvPr>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89" name="AutoShape 12">
                <a:extLst>
                  <a:ext uri="{FF2B5EF4-FFF2-40B4-BE49-F238E27FC236}">
                    <a16:creationId xmlns:a16="http://schemas.microsoft.com/office/drawing/2014/main" id="{F405C142-0FFF-4AC0-9C7F-516F6870DE33}"/>
                  </a:ext>
                </a:extLst>
              </p:cNvPr>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90" name="AutoShape 13">
                <a:extLst>
                  <a:ext uri="{FF2B5EF4-FFF2-40B4-BE49-F238E27FC236}">
                    <a16:creationId xmlns:a16="http://schemas.microsoft.com/office/drawing/2014/main" id="{C56A93DA-108A-4B21-A4E9-D6768C5AE893}"/>
                  </a:ext>
                </a:extLst>
              </p:cNvPr>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91" name="AutoShape 14">
                <a:extLst>
                  <a:ext uri="{FF2B5EF4-FFF2-40B4-BE49-F238E27FC236}">
                    <a16:creationId xmlns:a16="http://schemas.microsoft.com/office/drawing/2014/main" id="{92D40CD1-DC4C-47DD-8CB2-8188B79F0735}"/>
                  </a:ext>
                </a:extLst>
              </p:cNvPr>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92" name="AutoShape 15">
                <a:extLst>
                  <a:ext uri="{FF2B5EF4-FFF2-40B4-BE49-F238E27FC236}">
                    <a16:creationId xmlns:a16="http://schemas.microsoft.com/office/drawing/2014/main" id="{950B37B1-BD37-448B-848D-34C91A759AD2}"/>
                  </a:ext>
                </a:extLst>
              </p:cNvPr>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82" name="TextBox 33">
              <a:extLst>
                <a:ext uri="{FF2B5EF4-FFF2-40B4-BE49-F238E27FC236}">
                  <a16:creationId xmlns:a16="http://schemas.microsoft.com/office/drawing/2014/main" id="{84E82154-9F77-4B35-A098-A19FF235F4BE}"/>
                </a:ext>
              </a:extLst>
            </p:cNvPr>
            <p:cNvSpPr txBox="1"/>
            <p:nvPr/>
          </p:nvSpPr>
          <p:spPr>
            <a:xfrm>
              <a:off x="8909123" y="1277683"/>
              <a:ext cx="1569660" cy="369332"/>
            </a:xfrm>
            <a:prstGeom prst="rect">
              <a:avLst/>
            </a:prstGeom>
            <a:noFill/>
          </p:spPr>
          <p:txBody>
            <a:bodyPr wrap="none" rtlCol="0">
              <a:spAutoFit/>
            </a:bodyPr>
            <a:lstStyle/>
            <a:p>
              <a:pPr lvl="0"/>
              <a:r>
                <a:rPr lang="zh-CN" altLang="en-US" kern="0" dirty="0">
                  <a:solidFill>
                    <a:srgbClr val="15A1C8"/>
                  </a:solidFill>
                  <a:latin typeface="微软雅黑" panose="020B0503020204020204" pitchFamily="34" charset="-122"/>
                  <a:ea typeface="微软雅黑" panose="020B0503020204020204" pitchFamily="34" charset="-122"/>
                </a:rPr>
                <a:t>机器学习时代</a:t>
              </a:r>
              <a:endParaRPr kumimoji="0" lang="en-GB" sz="1800" b="0" i="0" u="none" strike="noStrike" kern="0" cap="none" spc="0" normalizeH="0" baseline="0" noProof="0" dirty="0">
                <a:ln>
                  <a:noFill/>
                </a:ln>
                <a:solidFill>
                  <a:srgbClr val="15A1C8"/>
                </a:solidFill>
                <a:effectLst/>
                <a:uLnTx/>
                <a:uFillTx/>
                <a:latin typeface="微软雅黑" panose="020B0503020204020204" pitchFamily="34" charset="-122"/>
                <a:ea typeface="微软雅黑" panose="020B0503020204020204" pitchFamily="34" charset="-122"/>
              </a:endParaRPr>
            </a:p>
          </p:txBody>
        </p:sp>
        <p:sp>
          <p:nvSpPr>
            <p:cNvPr id="83" name="Rectangle 34">
              <a:extLst>
                <a:ext uri="{FF2B5EF4-FFF2-40B4-BE49-F238E27FC236}">
                  <a16:creationId xmlns:a16="http://schemas.microsoft.com/office/drawing/2014/main" id="{CA21807E-8A9A-4FA2-91CF-A5B4BA201F35}"/>
                </a:ext>
              </a:extLst>
            </p:cNvPr>
            <p:cNvSpPr/>
            <p:nvPr/>
          </p:nvSpPr>
          <p:spPr>
            <a:xfrm>
              <a:off x="9915167" y="2088016"/>
              <a:ext cx="1950786"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CFCFC"/>
                  </a:solidFill>
                  <a:effectLst/>
                  <a:uLnTx/>
                  <a:uFillTx/>
                </a:rPr>
                <a:t>Lorem ipsum dolor sit amet, consectetur adipiscing elit, sed do eiusmod tempor</a:t>
              </a:r>
            </a:p>
          </p:txBody>
        </p:sp>
      </p:grpSp>
      <p:sp>
        <p:nvSpPr>
          <p:cNvPr id="101" name="TextBox 44">
            <a:extLst>
              <a:ext uri="{FF2B5EF4-FFF2-40B4-BE49-F238E27FC236}">
                <a16:creationId xmlns:a16="http://schemas.microsoft.com/office/drawing/2014/main" id="{BADBF30A-3CDB-4439-90CD-8ECC581C59E5}"/>
              </a:ext>
            </a:extLst>
          </p:cNvPr>
          <p:cNvSpPr txBox="1"/>
          <p:nvPr/>
        </p:nvSpPr>
        <p:spPr>
          <a:xfrm>
            <a:off x="6048708" y="4762062"/>
            <a:ext cx="1574021" cy="369332"/>
          </a:xfrm>
          <a:prstGeom prst="rect">
            <a:avLst/>
          </a:prstGeom>
          <a:noFill/>
        </p:spPr>
        <p:txBody>
          <a:bodyPr wrap="none" rtlCol="0">
            <a:spAutoFit/>
          </a:bodyPr>
          <a:lstStyle/>
          <a:p>
            <a:r>
              <a:rPr lang="en-US">
                <a:solidFill>
                  <a:srgbClr val="FCFCFC"/>
                </a:solidFill>
                <a:latin typeface="Lato"/>
              </a:rPr>
              <a:t>ANALYSIS…..!</a:t>
            </a:r>
            <a:endParaRPr lang="en-GB">
              <a:solidFill>
                <a:srgbClr val="FCFCFC"/>
              </a:solidFill>
              <a:latin typeface="Lato"/>
            </a:endParaRPr>
          </a:p>
        </p:txBody>
      </p:sp>
      <p:cxnSp>
        <p:nvCxnSpPr>
          <p:cNvPr id="102" name="Straight Connector 45">
            <a:extLst>
              <a:ext uri="{FF2B5EF4-FFF2-40B4-BE49-F238E27FC236}">
                <a16:creationId xmlns:a16="http://schemas.microsoft.com/office/drawing/2014/main" id="{A85A1852-5AB3-4D8E-ABAB-40D43F2C2D6F}"/>
              </a:ext>
            </a:extLst>
          </p:cNvPr>
          <p:cNvCxnSpPr/>
          <p:nvPr/>
        </p:nvCxnSpPr>
        <p:spPr>
          <a:xfrm>
            <a:off x="6070836" y="5184805"/>
            <a:ext cx="3742440" cy="0"/>
          </a:xfrm>
          <a:prstGeom prst="line">
            <a:avLst/>
          </a:prstGeom>
          <a:noFill/>
          <a:ln w="28575" cap="flat" cmpd="sng" algn="ctr">
            <a:solidFill>
              <a:srgbClr val="5C5C5C"/>
            </a:solidFill>
            <a:prstDash val="solid"/>
            <a:miter lim="800000"/>
          </a:ln>
          <a:effectLst/>
        </p:spPr>
      </p:cxnSp>
      <p:sp>
        <p:nvSpPr>
          <p:cNvPr id="103" name="Rectangle 46">
            <a:extLst>
              <a:ext uri="{FF2B5EF4-FFF2-40B4-BE49-F238E27FC236}">
                <a16:creationId xmlns:a16="http://schemas.microsoft.com/office/drawing/2014/main" id="{331EED9A-B63F-44B2-950D-200A28A42395}"/>
              </a:ext>
            </a:extLst>
          </p:cNvPr>
          <p:cNvSpPr/>
          <p:nvPr/>
        </p:nvSpPr>
        <p:spPr>
          <a:xfrm>
            <a:off x="7874271" y="5272305"/>
            <a:ext cx="3818055" cy="95410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CFCFC"/>
                </a:solidFill>
                <a:effectLst/>
                <a:uLnTx/>
                <a:uFillTx/>
              </a:rPr>
              <a:t>Lorem ipsum dolor sit amet, consectetur adipiscing elit, sed do eiusmod tempor incididunt magna aliqua. Ut enim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CFCFC"/>
                </a:solidFill>
                <a:effectLst/>
                <a:uLnTx/>
                <a:uFillTx/>
              </a:rPr>
              <a:t>ad minim veniam</a:t>
            </a:r>
          </a:p>
        </p:txBody>
      </p:sp>
      <p:sp>
        <p:nvSpPr>
          <p:cNvPr id="104" name="TextBox 47">
            <a:extLst>
              <a:ext uri="{FF2B5EF4-FFF2-40B4-BE49-F238E27FC236}">
                <a16:creationId xmlns:a16="http://schemas.microsoft.com/office/drawing/2014/main" id="{475756D8-31C2-4E16-B13F-6349A6C011C7}"/>
              </a:ext>
            </a:extLst>
          </p:cNvPr>
          <p:cNvSpPr txBox="1"/>
          <p:nvPr/>
        </p:nvSpPr>
        <p:spPr>
          <a:xfrm>
            <a:off x="5985996" y="5141807"/>
            <a:ext cx="1949573" cy="132343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0" b="0" i="0" u="none" strike="noStrike" kern="0" cap="none" spc="0" normalizeH="0" baseline="0" noProof="0">
                <a:ln>
                  <a:noFill/>
                </a:ln>
                <a:solidFill>
                  <a:srgbClr val="15A1C8"/>
                </a:solidFill>
                <a:effectLst/>
                <a:uLnTx/>
                <a:uFillTx/>
              </a:rPr>
              <a:t>50%</a:t>
            </a:r>
            <a:endParaRPr kumimoji="0" lang="en-GB" sz="8000" b="0" i="0" u="none" strike="noStrike" kern="0" cap="none" spc="0" normalizeH="0" baseline="0" noProof="0">
              <a:ln>
                <a:noFill/>
              </a:ln>
              <a:solidFill>
                <a:srgbClr val="15A1C8"/>
              </a:solidFill>
              <a:effectLst/>
              <a:uLnTx/>
              <a:uFillTx/>
            </a:endParaRPr>
          </a:p>
        </p:txBody>
      </p:sp>
    </p:spTree>
    <p:extLst>
      <p:ext uri="{BB962C8B-B14F-4D97-AF65-F5344CB8AC3E}">
        <p14:creationId xmlns:p14="http://schemas.microsoft.com/office/powerpoint/2010/main" val="264695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3" presetClass="entr" presetSubtype="16" fill="hold" nodeType="afterEffect">
                                  <p:stCondLst>
                                    <p:cond delay="0"/>
                                  </p:stCondLst>
                                  <p:childTnLst>
                                    <p:set>
                                      <p:cBhvr>
                                        <p:cTn id="11" dur="1" fill="hold">
                                          <p:stCondLst>
                                            <p:cond delay="0"/>
                                          </p:stCondLst>
                                        </p:cTn>
                                        <p:tgtEl>
                                          <p:spTgt spid="52"/>
                                        </p:tgtEl>
                                        <p:attrNameLst>
                                          <p:attrName>style.visibility</p:attrName>
                                        </p:attrNameLst>
                                      </p:cBhvr>
                                      <p:to>
                                        <p:strVal val="visible"/>
                                      </p:to>
                                    </p:set>
                                    <p:anim calcmode="lin" valueType="num">
                                      <p:cBhvr>
                                        <p:cTn id="12" dur="500" fill="hold"/>
                                        <p:tgtEl>
                                          <p:spTgt spid="52"/>
                                        </p:tgtEl>
                                        <p:attrNameLst>
                                          <p:attrName>ppt_w</p:attrName>
                                        </p:attrNameLst>
                                      </p:cBhvr>
                                      <p:tavLst>
                                        <p:tav tm="0">
                                          <p:val>
                                            <p:fltVal val="0"/>
                                          </p:val>
                                        </p:tav>
                                        <p:tav tm="100000">
                                          <p:val>
                                            <p:strVal val="#ppt_w"/>
                                          </p:val>
                                        </p:tav>
                                      </p:tavLst>
                                    </p:anim>
                                    <p:anim calcmode="lin" valueType="num">
                                      <p:cBhvr>
                                        <p:cTn id="13" dur="500" fill="hold"/>
                                        <p:tgtEl>
                                          <p:spTgt spid="52"/>
                                        </p:tgtEl>
                                        <p:attrNameLst>
                                          <p:attrName>ppt_h</p:attrName>
                                        </p:attrNameLst>
                                      </p:cBhvr>
                                      <p:tavLst>
                                        <p:tav tm="0">
                                          <p:val>
                                            <p:fltVal val="0"/>
                                          </p:val>
                                        </p:tav>
                                        <p:tav tm="100000">
                                          <p:val>
                                            <p:strVal val="#ppt_h"/>
                                          </p:val>
                                        </p:tav>
                                      </p:tavLst>
                                    </p:anim>
                                  </p:childTnLst>
                                </p:cTn>
                              </p:par>
                            </p:childTnLst>
                          </p:cTn>
                        </p:par>
                        <p:par>
                          <p:cTn id="14" fill="hold">
                            <p:stCondLst>
                              <p:cond delay="750"/>
                            </p:stCondLst>
                            <p:childTnLst>
                              <p:par>
                                <p:cTn id="15" presetID="23" presetClass="entr" presetSubtype="16" fill="hold" nodeType="afterEffect">
                                  <p:stCondLst>
                                    <p:cond delay="0"/>
                                  </p:stCondLst>
                                  <p:childTnLst>
                                    <p:set>
                                      <p:cBhvr>
                                        <p:cTn id="16" dur="1" fill="hold">
                                          <p:stCondLst>
                                            <p:cond delay="0"/>
                                          </p:stCondLst>
                                        </p:cTn>
                                        <p:tgtEl>
                                          <p:spTgt spid="62"/>
                                        </p:tgtEl>
                                        <p:attrNameLst>
                                          <p:attrName>style.visibility</p:attrName>
                                        </p:attrNameLst>
                                      </p:cBhvr>
                                      <p:to>
                                        <p:strVal val="visible"/>
                                      </p:to>
                                    </p:set>
                                    <p:anim calcmode="lin" valueType="num">
                                      <p:cBhvr>
                                        <p:cTn id="17" dur="500" fill="hold"/>
                                        <p:tgtEl>
                                          <p:spTgt spid="62"/>
                                        </p:tgtEl>
                                        <p:attrNameLst>
                                          <p:attrName>ppt_w</p:attrName>
                                        </p:attrNameLst>
                                      </p:cBhvr>
                                      <p:tavLst>
                                        <p:tav tm="0">
                                          <p:val>
                                            <p:fltVal val="0"/>
                                          </p:val>
                                        </p:tav>
                                        <p:tav tm="100000">
                                          <p:val>
                                            <p:strVal val="#ppt_w"/>
                                          </p:val>
                                        </p:tav>
                                      </p:tavLst>
                                    </p:anim>
                                    <p:anim calcmode="lin" valueType="num">
                                      <p:cBhvr>
                                        <p:cTn id="18" dur="500" fill="hold"/>
                                        <p:tgtEl>
                                          <p:spTgt spid="62"/>
                                        </p:tgtEl>
                                        <p:attrNameLst>
                                          <p:attrName>ppt_h</p:attrName>
                                        </p:attrNameLst>
                                      </p:cBhvr>
                                      <p:tavLst>
                                        <p:tav tm="0">
                                          <p:val>
                                            <p:fltVal val="0"/>
                                          </p:val>
                                        </p:tav>
                                        <p:tav tm="100000">
                                          <p:val>
                                            <p:strVal val="#ppt_h"/>
                                          </p:val>
                                        </p:tav>
                                      </p:tavLst>
                                    </p:anim>
                                  </p:childTnLst>
                                </p:cTn>
                              </p:par>
                            </p:childTnLst>
                          </p:cTn>
                        </p:par>
                        <p:par>
                          <p:cTn id="19" fill="hold">
                            <p:stCondLst>
                              <p:cond delay="1250"/>
                            </p:stCondLst>
                            <p:childTnLst>
                              <p:par>
                                <p:cTn id="20" presetID="23" presetClass="entr" presetSubtype="16" fill="hold" nodeType="afterEffect">
                                  <p:stCondLst>
                                    <p:cond delay="0"/>
                                  </p:stCondLst>
                                  <p:childTnLst>
                                    <p:set>
                                      <p:cBhvr>
                                        <p:cTn id="21" dur="1" fill="hold">
                                          <p:stCondLst>
                                            <p:cond delay="0"/>
                                          </p:stCondLst>
                                        </p:cTn>
                                        <p:tgtEl>
                                          <p:spTgt spid="70"/>
                                        </p:tgtEl>
                                        <p:attrNameLst>
                                          <p:attrName>style.visibility</p:attrName>
                                        </p:attrNameLst>
                                      </p:cBhvr>
                                      <p:to>
                                        <p:strVal val="visible"/>
                                      </p:to>
                                    </p:set>
                                    <p:anim calcmode="lin" valueType="num">
                                      <p:cBhvr>
                                        <p:cTn id="22" dur="500" fill="hold"/>
                                        <p:tgtEl>
                                          <p:spTgt spid="70"/>
                                        </p:tgtEl>
                                        <p:attrNameLst>
                                          <p:attrName>ppt_w</p:attrName>
                                        </p:attrNameLst>
                                      </p:cBhvr>
                                      <p:tavLst>
                                        <p:tav tm="0">
                                          <p:val>
                                            <p:fltVal val="0"/>
                                          </p:val>
                                        </p:tav>
                                        <p:tav tm="100000">
                                          <p:val>
                                            <p:strVal val="#ppt_w"/>
                                          </p:val>
                                        </p:tav>
                                      </p:tavLst>
                                    </p:anim>
                                    <p:anim calcmode="lin" valueType="num">
                                      <p:cBhvr>
                                        <p:cTn id="23" dur="500" fill="hold"/>
                                        <p:tgtEl>
                                          <p:spTgt spid="70"/>
                                        </p:tgtEl>
                                        <p:attrNameLst>
                                          <p:attrName>ppt_h</p:attrName>
                                        </p:attrNameLst>
                                      </p:cBhvr>
                                      <p:tavLst>
                                        <p:tav tm="0">
                                          <p:val>
                                            <p:fltVal val="0"/>
                                          </p:val>
                                        </p:tav>
                                        <p:tav tm="100000">
                                          <p:val>
                                            <p:strVal val="#ppt_h"/>
                                          </p:val>
                                        </p:tav>
                                      </p:tavLst>
                                    </p:anim>
                                  </p:childTnLst>
                                </p:cTn>
                              </p:par>
                            </p:childTnLst>
                          </p:cTn>
                        </p:par>
                        <p:par>
                          <p:cTn id="24" fill="hold">
                            <p:stCondLst>
                              <p:cond delay="1750"/>
                            </p:stCondLst>
                            <p:childTnLst>
                              <p:par>
                                <p:cTn id="25" presetID="23" presetClass="entr" presetSubtype="16" fill="hold" nodeType="afterEffect">
                                  <p:stCondLst>
                                    <p:cond delay="0"/>
                                  </p:stCondLst>
                                  <p:childTnLst>
                                    <p:set>
                                      <p:cBhvr>
                                        <p:cTn id="26" dur="1" fill="hold">
                                          <p:stCondLst>
                                            <p:cond delay="0"/>
                                          </p:stCondLst>
                                        </p:cTn>
                                        <p:tgtEl>
                                          <p:spTgt spid="79"/>
                                        </p:tgtEl>
                                        <p:attrNameLst>
                                          <p:attrName>style.visibility</p:attrName>
                                        </p:attrNameLst>
                                      </p:cBhvr>
                                      <p:to>
                                        <p:strVal val="visible"/>
                                      </p:to>
                                    </p:set>
                                    <p:anim calcmode="lin" valueType="num">
                                      <p:cBhvr>
                                        <p:cTn id="27" dur="500" fill="hold"/>
                                        <p:tgtEl>
                                          <p:spTgt spid="79"/>
                                        </p:tgtEl>
                                        <p:attrNameLst>
                                          <p:attrName>ppt_w</p:attrName>
                                        </p:attrNameLst>
                                      </p:cBhvr>
                                      <p:tavLst>
                                        <p:tav tm="0">
                                          <p:val>
                                            <p:fltVal val="0"/>
                                          </p:val>
                                        </p:tav>
                                        <p:tav tm="100000">
                                          <p:val>
                                            <p:strVal val="#ppt_w"/>
                                          </p:val>
                                        </p:tav>
                                      </p:tavLst>
                                    </p:anim>
                                    <p:anim calcmode="lin" valueType="num">
                                      <p:cBhvr>
                                        <p:cTn id="28" dur="500" fill="hold"/>
                                        <p:tgtEl>
                                          <p:spTgt spid="79"/>
                                        </p:tgtEl>
                                        <p:attrNameLst>
                                          <p:attrName>ppt_h</p:attrName>
                                        </p:attrNameLst>
                                      </p:cBhvr>
                                      <p:tavLst>
                                        <p:tav tm="0">
                                          <p:val>
                                            <p:fltVal val="0"/>
                                          </p:val>
                                        </p:tav>
                                        <p:tav tm="100000">
                                          <p:val>
                                            <p:strVal val="#ppt_h"/>
                                          </p:val>
                                        </p:tav>
                                      </p:tavLst>
                                    </p:anim>
                                  </p:childTnLst>
                                </p:cTn>
                              </p:par>
                            </p:childTnLst>
                          </p:cTn>
                        </p:par>
                        <p:par>
                          <p:cTn id="29" fill="hold">
                            <p:stCondLst>
                              <p:cond delay="2250"/>
                            </p:stCondLst>
                            <p:childTnLst>
                              <p:par>
                                <p:cTn id="30" presetID="10" presetClass="entr" presetSubtype="0"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childTnLst>
                          </p:cTn>
                        </p:par>
                        <p:par>
                          <p:cTn id="33" fill="hold">
                            <p:stCondLst>
                              <p:cond delay="2750"/>
                            </p:stCondLst>
                            <p:childTnLst>
                              <p:par>
                                <p:cTn id="34" presetID="22" presetClass="entr" presetSubtype="8" fill="hold" nodeType="afterEffect">
                                  <p:stCondLst>
                                    <p:cond delay="0"/>
                                  </p:stCondLst>
                                  <p:childTnLst>
                                    <p:set>
                                      <p:cBhvr>
                                        <p:cTn id="35" dur="1" fill="hold">
                                          <p:stCondLst>
                                            <p:cond delay="0"/>
                                          </p:stCondLst>
                                        </p:cTn>
                                        <p:tgtEl>
                                          <p:spTgt spid="102"/>
                                        </p:tgtEl>
                                        <p:attrNameLst>
                                          <p:attrName>style.visibility</p:attrName>
                                        </p:attrNameLst>
                                      </p:cBhvr>
                                      <p:to>
                                        <p:strVal val="visible"/>
                                      </p:to>
                                    </p:set>
                                    <p:animEffect transition="in" filter="wipe(left)">
                                      <p:cBhvr>
                                        <p:cTn id="36" dur="500"/>
                                        <p:tgtEl>
                                          <p:spTgt spid="102"/>
                                        </p:tgtEl>
                                      </p:cBhvr>
                                    </p:animEffect>
                                  </p:childTnLst>
                                </p:cTn>
                              </p:par>
                            </p:childTnLst>
                          </p:cTn>
                        </p:par>
                        <p:par>
                          <p:cTn id="37" fill="hold">
                            <p:stCondLst>
                              <p:cond delay="3250"/>
                            </p:stCondLst>
                            <p:childTnLst>
                              <p:par>
                                <p:cTn id="38" presetID="53" presetClass="entr" presetSubtype="16" fill="hold" grpId="0" nodeType="afterEffect">
                                  <p:stCondLst>
                                    <p:cond delay="0"/>
                                  </p:stCondLst>
                                  <p:childTnLst>
                                    <p:set>
                                      <p:cBhvr>
                                        <p:cTn id="39" dur="1" fill="hold">
                                          <p:stCondLst>
                                            <p:cond delay="0"/>
                                          </p:stCondLst>
                                        </p:cTn>
                                        <p:tgtEl>
                                          <p:spTgt spid="104"/>
                                        </p:tgtEl>
                                        <p:attrNameLst>
                                          <p:attrName>style.visibility</p:attrName>
                                        </p:attrNameLst>
                                      </p:cBhvr>
                                      <p:to>
                                        <p:strVal val="visible"/>
                                      </p:to>
                                    </p:set>
                                    <p:anim calcmode="lin" valueType="num">
                                      <p:cBhvr>
                                        <p:cTn id="40" dur="500" fill="hold"/>
                                        <p:tgtEl>
                                          <p:spTgt spid="104"/>
                                        </p:tgtEl>
                                        <p:attrNameLst>
                                          <p:attrName>ppt_w</p:attrName>
                                        </p:attrNameLst>
                                      </p:cBhvr>
                                      <p:tavLst>
                                        <p:tav tm="0">
                                          <p:val>
                                            <p:fltVal val="0"/>
                                          </p:val>
                                        </p:tav>
                                        <p:tav tm="100000">
                                          <p:val>
                                            <p:strVal val="#ppt_w"/>
                                          </p:val>
                                        </p:tav>
                                      </p:tavLst>
                                    </p:anim>
                                    <p:anim calcmode="lin" valueType="num">
                                      <p:cBhvr>
                                        <p:cTn id="41" dur="500" fill="hold"/>
                                        <p:tgtEl>
                                          <p:spTgt spid="104"/>
                                        </p:tgtEl>
                                        <p:attrNameLst>
                                          <p:attrName>ppt_h</p:attrName>
                                        </p:attrNameLst>
                                      </p:cBhvr>
                                      <p:tavLst>
                                        <p:tav tm="0">
                                          <p:val>
                                            <p:fltVal val="0"/>
                                          </p:val>
                                        </p:tav>
                                        <p:tav tm="100000">
                                          <p:val>
                                            <p:strVal val="#ppt_h"/>
                                          </p:val>
                                        </p:tav>
                                      </p:tavLst>
                                    </p:anim>
                                    <p:animEffect transition="in" filter="fade">
                                      <p:cBhvr>
                                        <p:cTn id="42" dur="500"/>
                                        <p:tgtEl>
                                          <p:spTgt spid="104"/>
                                        </p:tgtEl>
                                      </p:cBhvr>
                                    </p:animEffect>
                                  </p:childTnLst>
                                </p:cTn>
                              </p:par>
                            </p:childTnLst>
                          </p:cTn>
                        </p:par>
                        <p:par>
                          <p:cTn id="43" fill="hold">
                            <p:stCondLst>
                              <p:cond delay="3750"/>
                            </p:stCondLst>
                            <p:childTnLst>
                              <p:par>
                                <p:cTn id="44" presetID="10" presetClass="entr" presetSubtype="0" fill="hold" grpId="0" nodeType="afterEffect">
                                  <p:stCondLst>
                                    <p:cond delay="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1" grpId="0"/>
      <p:bldP spid="103" grpId="0"/>
      <p:bldP spid="10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0" y="1825625"/>
            <a:ext cx="10515600" cy="4351338"/>
          </a:xfrm>
        </p:spPr>
        <p:txBody>
          <a:bodyPr/>
          <a:lstStyle/>
          <a:p>
            <a:r>
              <a:rPr lang="zh-CN" altLang="en-US" dirty="0">
                <a:solidFill>
                  <a:schemeClr val="bg1"/>
                </a:solidFill>
              </a:rPr>
              <a:t>百度</a:t>
            </a:r>
            <a:endParaRPr lang="en-US" altLang="zh-CN" dirty="0">
              <a:solidFill>
                <a:schemeClr val="bg1"/>
              </a:solidFill>
            </a:endParaRPr>
          </a:p>
          <a:p>
            <a:r>
              <a:rPr lang="en-US" altLang="zh-CN" dirty="0">
                <a:solidFill>
                  <a:schemeClr val="bg1"/>
                </a:solidFill>
              </a:rPr>
              <a:t>Google</a:t>
            </a:r>
          </a:p>
          <a:p>
            <a:endParaRPr lang="zh-CN" altLang="en-US" dirty="0">
              <a:solidFill>
                <a:schemeClr val="bg1"/>
              </a:solidFill>
            </a:endParaRPr>
          </a:p>
        </p:txBody>
      </p:sp>
      <p:sp>
        <p:nvSpPr>
          <p:cNvPr id="4" name="Content Placeholder 7">
            <a:extLst>
              <a:ext uri="{FF2B5EF4-FFF2-40B4-BE49-F238E27FC236}">
                <a16:creationId xmlns:a16="http://schemas.microsoft.com/office/drawing/2014/main" id="{025C6348-0A0F-4842-9A56-1B2794F64966}"/>
              </a:ext>
            </a:extLst>
          </p:cNvPr>
          <p:cNvSpPr txBox="1"/>
          <p:nvPr/>
        </p:nvSpPr>
        <p:spPr>
          <a:xfrm>
            <a:off x="2524969" y="7566"/>
            <a:ext cx="7142062" cy="82471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3600" dirty="0">
                <a:solidFill>
                  <a:schemeClr val="bg2">
                    <a:lumMod val="50000"/>
                  </a:schemeClr>
                </a:solidFill>
              </a:rPr>
              <a:t>大数据应用的搜索引擎时代</a:t>
            </a:r>
            <a:endParaRPr lang="en-US" sz="3600" dirty="0">
              <a:solidFill>
                <a:schemeClr val="bg2">
                  <a:lumMod val="50000"/>
                </a:schemeClr>
              </a:solidFill>
            </a:endParaRPr>
          </a:p>
        </p:txBody>
      </p:sp>
      <p:sp>
        <p:nvSpPr>
          <p:cNvPr id="5" name="Title 1">
            <a:extLst>
              <a:ext uri="{FF2B5EF4-FFF2-40B4-BE49-F238E27FC236}">
                <a16:creationId xmlns:a16="http://schemas.microsoft.com/office/drawing/2014/main" id="{A95F26D4-285C-41C9-A1FC-60009D11F999}"/>
              </a:ext>
            </a:extLst>
          </p:cNvPr>
          <p:cNvSpPr txBox="1"/>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dirty="0">
                <a:solidFill>
                  <a:schemeClr val="bg2">
                    <a:lumMod val="75000"/>
                  </a:schemeClr>
                </a:solidFill>
                <a:latin typeface="+mn-lt"/>
                <a:ea typeface="Roboto" panose="02000000000000000000" pitchFamily="2" charset="0"/>
              </a:rPr>
              <a:t>-----------</a:t>
            </a:r>
            <a:endParaRPr lang="en-US" sz="1200" dirty="0">
              <a:solidFill>
                <a:schemeClr val="bg2">
                  <a:lumMod val="75000"/>
                </a:schemeClr>
              </a:solidFill>
              <a:latin typeface="+mn-lt"/>
              <a:ea typeface="Roboto" panose="02000000000000000000" pitchFamily="2" charset="0"/>
            </a:endParaRPr>
          </a:p>
        </p:txBody>
      </p:sp>
      <p:grpSp>
        <p:nvGrpSpPr>
          <p:cNvPr id="6" name="Group 20">
            <a:extLst>
              <a:ext uri="{FF2B5EF4-FFF2-40B4-BE49-F238E27FC236}">
                <a16:creationId xmlns:a16="http://schemas.microsoft.com/office/drawing/2014/main" id="{7D9F7CF3-3CB8-4933-9F63-BB5DB36EF88E}"/>
              </a:ext>
            </a:extLst>
          </p:cNvPr>
          <p:cNvGrpSpPr/>
          <p:nvPr/>
        </p:nvGrpSpPr>
        <p:grpSpPr>
          <a:xfrm>
            <a:off x="5557011" y="844754"/>
            <a:ext cx="1440000" cy="58058"/>
            <a:chOff x="4616262" y="2307771"/>
            <a:chExt cx="2349876" cy="58058"/>
          </a:xfrm>
        </p:grpSpPr>
        <p:sp>
          <p:nvSpPr>
            <p:cNvPr id="7" name="Rectangle 21">
              <a:extLst>
                <a:ext uri="{FF2B5EF4-FFF2-40B4-BE49-F238E27FC236}">
                  <a16:creationId xmlns:a16="http://schemas.microsoft.com/office/drawing/2014/main" id="{CC125EC8-3405-4022-982C-D73D4FF1768A}"/>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22">
              <a:extLst>
                <a:ext uri="{FF2B5EF4-FFF2-40B4-BE49-F238E27FC236}">
                  <a16:creationId xmlns:a16="http://schemas.microsoft.com/office/drawing/2014/main" id="{1FA8844D-6D37-44B1-9721-CBEC2EFDA935}"/>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a:extLst>
              <a:ext uri="{FF2B5EF4-FFF2-40B4-BE49-F238E27FC236}">
                <a16:creationId xmlns:a16="http://schemas.microsoft.com/office/drawing/2014/main" id="{025C6348-0A0F-4842-9A56-1B2794F64966}"/>
              </a:ext>
            </a:extLst>
          </p:cNvPr>
          <p:cNvSpPr txBox="1"/>
          <p:nvPr/>
        </p:nvSpPr>
        <p:spPr>
          <a:xfrm>
            <a:off x="2524969" y="7566"/>
            <a:ext cx="7142062" cy="82471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3600" dirty="0">
                <a:solidFill>
                  <a:schemeClr val="bg2">
                    <a:lumMod val="50000"/>
                  </a:schemeClr>
                </a:solidFill>
              </a:rPr>
              <a:t>大数据应用的数据仓库时代</a:t>
            </a:r>
            <a:endParaRPr lang="en-US" sz="3600" dirty="0">
              <a:solidFill>
                <a:schemeClr val="bg2">
                  <a:lumMod val="50000"/>
                </a:schemeClr>
              </a:solidFill>
            </a:endParaRPr>
          </a:p>
        </p:txBody>
      </p:sp>
      <p:sp>
        <p:nvSpPr>
          <p:cNvPr id="5" name="Title 1">
            <a:extLst>
              <a:ext uri="{FF2B5EF4-FFF2-40B4-BE49-F238E27FC236}">
                <a16:creationId xmlns:a16="http://schemas.microsoft.com/office/drawing/2014/main" id="{A95F26D4-285C-41C9-A1FC-60009D11F999}"/>
              </a:ext>
            </a:extLst>
          </p:cNvPr>
          <p:cNvSpPr txBox="1"/>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dirty="0">
                <a:solidFill>
                  <a:schemeClr val="bg2">
                    <a:lumMod val="75000"/>
                  </a:schemeClr>
                </a:solidFill>
                <a:latin typeface="+mn-lt"/>
                <a:ea typeface="Roboto" panose="02000000000000000000" pitchFamily="2" charset="0"/>
              </a:rPr>
              <a:t>-----------</a:t>
            </a:r>
            <a:endParaRPr lang="en-US" sz="1200" dirty="0">
              <a:solidFill>
                <a:schemeClr val="bg2">
                  <a:lumMod val="75000"/>
                </a:schemeClr>
              </a:solidFill>
              <a:latin typeface="+mn-lt"/>
              <a:ea typeface="Roboto" panose="02000000000000000000" pitchFamily="2" charset="0"/>
            </a:endParaRPr>
          </a:p>
        </p:txBody>
      </p:sp>
      <p:grpSp>
        <p:nvGrpSpPr>
          <p:cNvPr id="6" name="Group 20">
            <a:extLst>
              <a:ext uri="{FF2B5EF4-FFF2-40B4-BE49-F238E27FC236}">
                <a16:creationId xmlns:a16="http://schemas.microsoft.com/office/drawing/2014/main" id="{7D9F7CF3-3CB8-4933-9F63-BB5DB36EF88E}"/>
              </a:ext>
            </a:extLst>
          </p:cNvPr>
          <p:cNvGrpSpPr/>
          <p:nvPr/>
        </p:nvGrpSpPr>
        <p:grpSpPr>
          <a:xfrm>
            <a:off x="5557011" y="844754"/>
            <a:ext cx="1440000" cy="58058"/>
            <a:chOff x="4616262" y="2307771"/>
            <a:chExt cx="2349876" cy="58058"/>
          </a:xfrm>
        </p:grpSpPr>
        <p:sp>
          <p:nvSpPr>
            <p:cNvPr id="7" name="Rectangle 21">
              <a:extLst>
                <a:ext uri="{FF2B5EF4-FFF2-40B4-BE49-F238E27FC236}">
                  <a16:creationId xmlns:a16="http://schemas.microsoft.com/office/drawing/2014/main" id="{CC125EC8-3405-4022-982C-D73D4FF1768A}"/>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22">
              <a:extLst>
                <a:ext uri="{FF2B5EF4-FFF2-40B4-BE49-F238E27FC236}">
                  <a16:creationId xmlns:a16="http://schemas.microsoft.com/office/drawing/2014/main" id="{1FA8844D-6D37-44B1-9721-CBEC2EFDA935}"/>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3064464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a:extLst>
              <a:ext uri="{FF2B5EF4-FFF2-40B4-BE49-F238E27FC236}">
                <a16:creationId xmlns:a16="http://schemas.microsoft.com/office/drawing/2014/main" id="{025C6348-0A0F-4842-9A56-1B2794F64966}"/>
              </a:ext>
            </a:extLst>
          </p:cNvPr>
          <p:cNvSpPr txBox="1"/>
          <p:nvPr/>
        </p:nvSpPr>
        <p:spPr>
          <a:xfrm>
            <a:off x="2524969" y="7566"/>
            <a:ext cx="7142062" cy="82471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3600" dirty="0">
                <a:solidFill>
                  <a:schemeClr val="bg2">
                    <a:lumMod val="50000"/>
                  </a:schemeClr>
                </a:solidFill>
              </a:rPr>
              <a:t>大数据应用的数据挖掘时代</a:t>
            </a:r>
            <a:endParaRPr lang="en-US" sz="3600" dirty="0">
              <a:solidFill>
                <a:schemeClr val="bg2">
                  <a:lumMod val="50000"/>
                </a:schemeClr>
              </a:solidFill>
            </a:endParaRPr>
          </a:p>
        </p:txBody>
      </p:sp>
      <p:sp>
        <p:nvSpPr>
          <p:cNvPr id="5" name="Title 1">
            <a:extLst>
              <a:ext uri="{FF2B5EF4-FFF2-40B4-BE49-F238E27FC236}">
                <a16:creationId xmlns:a16="http://schemas.microsoft.com/office/drawing/2014/main" id="{A95F26D4-285C-41C9-A1FC-60009D11F999}"/>
              </a:ext>
            </a:extLst>
          </p:cNvPr>
          <p:cNvSpPr txBox="1"/>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dirty="0">
                <a:solidFill>
                  <a:schemeClr val="bg2">
                    <a:lumMod val="75000"/>
                  </a:schemeClr>
                </a:solidFill>
                <a:latin typeface="+mn-lt"/>
                <a:ea typeface="Roboto" panose="02000000000000000000" pitchFamily="2" charset="0"/>
              </a:rPr>
              <a:t>-----------</a:t>
            </a:r>
            <a:endParaRPr lang="en-US" sz="1200" dirty="0">
              <a:solidFill>
                <a:schemeClr val="bg2">
                  <a:lumMod val="75000"/>
                </a:schemeClr>
              </a:solidFill>
              <a:latin typeface="+mn-lt"/>
              <a:ea typeface="Roboto" panose="02000000000000000000" pitchFamily="2" charset="0"/>
            </a:endParaRPr>
          </a:p>
        </p:txBody>
      </p:sp>
      <p:grpSp>
        <p:nvGrpSpPr>
          <p:cNvPr id="6" name="Group 20">
            <a:extLst>
              <a:ext uri="{FF2B5EF4-FFF2-40B4-BE49-F238E27FC236}">
                <a16:creationId xmlns:a16="http://schemas.microsoft.com/office/drawing/2014/main" id="{7D9F7CF3-3CB8-4933-9F63-BB5DB36EF88E}"/>
              </a:ext>
            </a:extLst>
          </p:cNvPr>
          <p:cNvGrpSpPr/>
          <p:nvPr/>
        </p:nvGrpSpPr>
        <p:grpSpPr>
          <a:xfrm>
            <a:off x="5557011" y="844754"/>
            <a:ext cx="1440000" cy="58058"/>
            <a:chOff x="4616262" y="2307771"/>
            <a:chExt cx="2349876" cy="58058"/>
          </a:xfrm>
        </p:grpSpPr>
        <p:sp>
          <p:nvSpPr>
            <p:cNvPr id="7" name="Rectangle 21">
              <a:extLst>
                <a:ext uri="{FF2B5EF4-FFF2-40B4-BE49-F238E27FC236}">
                  <a16:creationId xmlns:a16="http://schemas.microsoft.com/office/drawing/2014/main" id="{CC125EC8-3405-4022-982C-D73D4FF1768A}"/>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22">
              <a:extLst>
                <a:ext uri="{FF2B5EF4-FFF2-40B4-BE49-F238E27FC236}">
                  <a16:creationId xmlns:a16="http://schemas.microsoft.com/office/drawing/2014/main" id="{1FA8844D-6D37-44B1-9721-CBEC2EFDA935}"/>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2688254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a:extLst>
              <a:ext uri="{FF2B5EF4-FFF2-40B4-BE49-F238E27FC236}">
                <a16:creationId xmlns:a16="http://schemas.microsoft.com/office/drawing/2014/main" id="{025C6348-0A0F-4842-9A56-1B2794F64966}"/>
              </a:ext>
            </a:extLst>
          </p:cNvPr>
          <p:cNvSpPr txBox="1"/>
          <p:nvPr/>
        </p:nvSpPr>
        <p:spPr>
          <a:xfrm>
            <a:off x="2524969" y="7566"/>
            <a:ext cx="7142062" cy="82471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3600" dirty="0">
                <a:solidFill>
                  <a:schemeClr val="bg2">
                    <a:lumMod val="50000"/>
                  </a:schemeClr>
                </a:solidFill>
              </a:rPr>
              <a:t>大数据应用的机器学习时代</a:t>
            </a:r>
            <a:endParaRPr lang="en-US" sz="3600" dirty="0">
              <a:solidFill>
                <a:schemeClr val="bg2">
                  <a:lumMod val="50000"/>
                </a:schemeClr>
              </a:solidFill>
            </a:endParaRPr>
          </a:p>
        </p:txBody>
      </p:sp>
      <p:sp>
        <p:nvSpPr>
          <p:cNvPr id="5" name="Title 1">
            <a:extLst>
              <a:ext uri="{FF2B5EF4-FFF2-40B4-BE49-F238E27FC236}">
                <a16:creationId xmlns:a16="http://schemas.microsoft.com/office/drawing/2014/main" id="{A95F26D4-285C-41C9-A1FC-60009D11F999}"/>
              </a:ext>
            </a:extLst>
          </p:cNvPr>
          <p:cNvSpPr txBox="1"/>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dirty="0">
                <a:solidFill>
                  <a:schemeClr val="bg2">
                    <a:lumMod val="75000"/>
                  </a:schemeClr>
                </a:solidFill>
                <a:latin typeface="+mn-lt"/>
                <a:ea typeface="Roboto" panose="02000000000000000000" pitchFamily="2" charset="0"/>
              </a:rPr>
              <a:t>-----------</a:t>
            </a:r>
            <a:endParaRPr lang="en-US" sz="1200" dirty="0">
              <a:solidFill>
                <a:schemeClr val="bg2">
                  <a:lumMod val="75000"/>
                </a:schemeClr>
              </a:solidFill>
              <a:latin typeface="+mn-lt"/>
              <a:ea typeface="Roboto" panose="02000000000000000000" pitchFamily="2" charset="0"/>
            </a:endParaRPr>
          </a:p>
        </p:txBody>
      </p:sp>
      <p:grpSp>
        <p:nvGrpSpPr>
          <p:cNvPr id="6" name="Group 20">
            <a:extLst>
              <a:ext uri="{FF2B5EF4-FFF2-40B4-BE49-F238E27FC236}">
                <a16:creationId xmlns:a16="http://schemas.microsoft.com/office/drawing/2014/main" id="{7D9F7CF3-3CB8-4933-9F63-BB5DB36EF88E}"/>
              </a:ext>
            </a:extLst>
          </p:cNvPr>
          <p:cNvGrpSpPr/>
          <p:nvPr/>
        </p:nvGrpSpPr>
        <p:grpSpPr>
          <a:xfrm>
            <a:off x="5557011" y="844754"/>
            <a:ext cx="1440000" cy="58058"/>
            <a:chOff x="4616262" y="2307771"/>
            <a:chExt cx="2349876" cy="58058"/>
          </a:xfrm>
        </p:grpSpPr>
        <p:sp>
          <p:nvSpPr>
            <p:cNvPr id="7" name="Rectangle 21">
              <a:extLst>
                <a:ext uri="{FF2B5EF4-FFF2-40B4-BE49-F238E27FC236}">
                  <a16:creationId xmlns:a16="http://schemas.microsoft.com/office/drawing/2014/main" id="{CC125EC8-3405-4022-982C-D73D4FF1768A}"/>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22">
              <a:extLst>
                <a:ext uri="{FF2B5EF4-FFF2-40B4-BE49-F238E27FC236}">
                  <a16:creationId xmlns:a16="http://schemas.microsoft.com/office/drawing/2014/main" id="{1FA8844D-6D37-44B1-9721-CBEC2EFDA935}"/>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9" name="内容占位符 2">
            <a:extLst>
              <a:ext uri="{FF2B5EF4-FFF2-40B4-BE49-F238E27FC236}">
                <a16:creationId xmlns:a16="http://schemas.microsoft.com/office/drawing/2014/main" id="{59FBF91F-9545-4F7D-AB4D-D20E24F68C08}"/>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olidFill>
                  <a:schemeClr val="bg1"/>
                </a:solidFill>
              </a:rPr>
              <a:t>深度学习</a:t>
            </a:r>
            <a:endParaRPr lang="en-US" altLang="zh-CN">
              <a:solidFill>
                <a:schemeClr val="bg1"/>
              </a:solidFill>
            </a:endParaRPr>
          </a:p>
          <a:p>
            <a:endParaRPr lang="en-US" altLang="zh-CN">
              <a:solidFill>
                <a:schemeClr val="bg1"/>
              </a:solidFill>
            </a:endParaRPr>
          </a:p>
          <a:p>
            <a:r>
              <a:rPr lang="zh-CN" altLang="en-US">
                <a:solidFill>
                  <a:schemeClr val="bg1"/>
                </a:solidFill>
              </a:rPr>
              <a:t>神经元模型</a:t>
            </a:r>
            <a:endParaRPr lang="en-US" altLang="zh-CN">
              <a:solidFill>
                <a:schemeClr val="bg1"/>
              </a:solidFill>
            </a:endParaRPr>
          </a:p>
          <a:p>
            <a:endParaRPr lang="en-US" altLang="zh-CN">
              <a:solidFill>
                <a:schemeClr val="bg1"/>
              </a:solidFill>
            </a:endParaRPr>
          </a:p>
          <a:p>
            <a:r>
              <a:rPr lang="zh-CN" altLang="en-US">
                <a:solidFill>
                  <a:schemeClr val="bg1"/>
                </a:solidFill>
              </a:rPr>
              <a:t>需要大量的数据</a:t>
            </a:r>
            <a:endParaRPr lang="zh-CN" altLang="en-US" dirty="0">
              <a:solidFill>
                <a:schemeClr val="bg1"/>
              </a:solidFill>
            </a:endParaRPr>
          </a:p>
        </p:txBody>
      </p:sp>
    </p:spTree>
    <p:extLst>
      <p:ext uri="{BB962C8B-B14F-4D97-AF65-F5344CB8AC3E}">
        <p14:creationId xmlns:p14="http://schemas.microsoft.com/office/powerpoint/2010/main" val="339700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B351680B-A22D-48D2-9924-8B95B9DADE17}"/>
              </a:ext>
            </a:extLst>
          </p:cNvPr>
          <p:cNvSpPr txBox="1">
            <a:spLocks noChangeArrowheads="1"/>
          </p:cNvSpPr>
          <p:nvPr/>
        </p:nvSpPr>
        <p:spPr bwMode="auto">
          <a:xfrm>
            <a:off x="-17389"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新技术的使用</a:t>
            </a:r>
            <a:endParaRPr lang="en-CA" sz="4267" b="1" spc="-200" dirty="0">
              <a:solidFill>
                <a:schemeClr val="bg1"/>
              </a:solidFill>
              <a:latin typeface="Open Sans" pitchFamily="34" charset="0"/>
              <a:ea typeface="Open Sans" pitchFamily="34" charset="0"/>
              <a:cs typeface="Open Sans" pitchFamily="34" charset="0"/>
            </a:endParaRPr>
          </a:p>
        </p:txBody>
      </p:sp>
      <p:sp>
        <p:nvSpPr>
          <p:cNvPr id="22" name="Rectangle 34">
            <a:extLst>
              <a:ext uri="{FF2B5EF4-FFF2-40B4-BE49-F238E27FC236}">
                <a16:creationId xmlns:a16="http://schemas.microsoft.com/office/drawing/2014/main" id="{D38CDF4E-BCC6-439B-A29D-3A2277B8DBEC}"/>
              </a:ext>
            </a:extLst>
          </p:cNvPr>
          <p:cNvSpPr/>
          <p:nvPr/>
        </p:nvSpPr>
        <p:spPr>
          <a:xfrm>
            <a:off x="2708661" y="1355993"/>
            <a:ext cx="6774678" cy="307777"/>
          </a:xfrm>
          <a:prstGeom prst="rect">
            <a:avLst/>
          </a:prstGeom>
        </p:spPr>
        <p:txBody>
          <a:bodyPr wrap="square">
            <a:spAutoFit/>
          </a:bodyPr>
          <a:lstStyle/>
          <a:p>
            <a:pPr algn="ctr"/>
            <a:r>
              <a:rPr lang="zh-CN" altLang="en-US" sz="1400" dirty="0">
                <a:solidFill>
                  <a:schemeClr val="bg2"/>
                </a:solidFill>
                <a:latin typeface="+mn-ea"/>
              </a:rPr>
              <a:t>这部分先空着</a:t>
            </a:r>
            <a:endParaRPr lang="en-GB" sz="1400" dirty="0">
              <a:solidFill>
                <a:schemeClr val="bg2"/>
              </a:solidFill>
              <a:latin typeface="+mn-ea"/>
            </a:endParaRPr>
          </a:p>
        </p:txBody>
      </p:sp>
    </p:spTree>
    <p:extLst>
      <p:ext uri="{BB962C8B-B14F-4D97-AF65-F5344CB8AC3E}">
        <p14:creationId xmlns:p14="http://schemas.microsoft.com/office/powerpoint/2010/main" val="238849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16" presetClass="entr" presetSubtype="21"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65110" y="332727"/>
            <a:ext cx="10515600" cy="6668936"/>
          </a:xfrm>
          <a:noFill/>
        </p:spPr>
        <p:txBody>
          <a:bodyPr wrap="square" rIns="144000" bIns="36000" numCol="1" spcCol="360000" rtlCol="0">
            <a:spAutoFit/>
          </a:bodyPr>
          <a:lstStyle/>
          <a:p>
            <a:pPr marL="0" algn="just">
              <a:lnSpc>
                <a:spcPct val="150000"/>
              </a:lnSpc>
            </a:pPr>
            <a:r>
              <a:rPr lang="zh-CN" altLang="en-US" sz="2000" dirty="0">
                <a:solidFill>
                  <a:schemeClr val="bg2">
                    <a:lumMod val="50000"/>
                  </a:schemeClr>
                </a:solidFill>
              </a:rPr>
              <a:t>工信部将做好以下四个方面的工作：</a:t>
            </a:r>
          </a:p>
          <a:p>
            <a:pPr marL="0" algn="just">
              <a:lnSpc>
                <a:spcPct val="150000"/>
              </a:lnSpc>
            </a:pPr>
            <a:r>
              <a:rPr lang="zh-CN" altLang="en-US" sz="2000" dirty="0">
                <a:solidFill>
                  <a:schemeClr val="bg2">
                    <a:lumMod val="50000"/>
                  </a:schemeClr>
                </a:solidFill>
              </a:rPr>
              <a:t>一是支持大数据技术与物联网、云计算、人工智能等新兴技术发展，推出一批性能好、功能强的大数据产品和解决方案，持续创新大数据服务模式，打造先进的大数据技术产品体系。</a:t>
            </a:r>
          </a:p>
          <a:p>
            <a:pPr marL="0" algn="just">
              <a:lnSpc>
                <a:spcPct val="150000"/>
              </a:lnSpc>
            </a:pPr>
            <a:r>
              <a:rPr lang="zh-CN" altLang="en-US" sz="2000" dirty="0">
                <a:solidFill>
                  <a:schemeClr val="bg2">
                    <a:lumMod val="50000"/>
                  </a:schemeClr>
                </a:solidFill>
              </a:rPr>
              <a:t>二是完善产业生态，优化产业布局，进一步加强信息基础设施的建设，优化数据中心、区域的布局，推动公共数据资源开放共享，培育面向大数据的专业服务支持，给予大数据的创新创业开展，继续培育一批有行业影响力和带动力的行业龙头企业，支持创新型中小企业特色化发展。</a:t>
            </a:r>
          </a:p>
          <a:p>
            <a:pPr marL="0" algn="just">
              <a:lnSpc>
                <a:spcPct val="150000"/>
              </a:lnSpc>
            </a:pPr>
            <a:r>
              <a:rPr lang="zh-CN" altLang="en-US" sz="2000" dirty="0">
                <a:solidFill>
                  <a:schemeClr val="bg2">
                    <a:lumMod val="50000"/>
                  </a:schemeClr>
                </a:solidFill>
              </a:rPr>
              <a:t>三是加快大数据技术产品在各个领域的应用，促进跨行业、跨领域的融合型大数据应用，实现供需有效对接，推动经济发展新模式、新业态的培育和壮大。</a:t>
            </a:r>
          </a:p>
          <a:p>
            <a:pPr marL="0" algn="just">
              <a:lnSpc>
                <a:spcPct val="150000"/>
              </a:lnSpc>
            </a:pPr>
            <a:r>
              <a:rPr lang="zh-CN" altLang="en-US" sz="2000" dirty="0">
                <a:solidFill>
                  <a:schemeClr val="bg2">
                    <a:lumMod val="50000"/>
                  </a:schemeClr>
                </a:solidFill>
              </a:rPr>
              <a:t>四是优化发展环节，激发市场活力，强化大数据安全保障技术、治理和能力建设，为大数据发展提供指引和保障。深化大数据领域国际合作，加强专业化复合型人才的培养，支持领军型人才的发展，增强大数据发展能力。</a:t>
            </a:r>
          </a:p>
          <a:p>
            <a:pPr marL="0" algn="just">
              <a:lnSpc>
                <a:spcPct val="150000"/>
              </a:lnSpc>
            </a:pPr>
            <a:endParaRPr lang="zh-CN" altLang="en-US" sz="2000" dirty="0">
              <a:solidFill>
                <a:schemeClr val="bg2">
                  <a:lumMod val="50000"/>
                </a:schemeClr>
              </a:solidFill>
            </a:endParaRPr>
          </a:p>
        </p:txBody>
      </p:sp>
    </p:spTree>
    <p:extLst>
      <p:ext uri="{BB962C8B-B14F-4D97-AF65-F5344CB8AC3E}">
        <p14:creationId xmlns:p14="http://schemas.microsoft.com/office/powerpoint/2010/main" val="2182389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03290" y="1659229"/>
            <a:ext cx="7185421" cy="3465063"/>
            <a:chOff x="1623441" y="1659229"/>
            <a:chExt cx="7185421" cy="3465063"/>
          </a:xfrm>
        </p:grpSpPr>
        <p:sp>
          <p:nvSpPr>
            <p:cNvPr id="4" name="椭圆 3"/>
            <p:cNvSpPr/>
            <p:nvPr/>
          </p:nvSpPr>
          <p:spPr>
            <a:xfrm>
              <a:off x="3646777" y="1680454"/>
              <a:ext cx="1400871" cy="1400869"/>
            </a:xfrm>
            <a:prstGeom prst="ellipse">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椭圆 4"/>
            <p:cNvSpPr/>
            <p:nvPr/>
          </p:nvSpPr>
          <p:spPr>
            <a:xfrm>
              <a:off x="1815145" y="2341671"/>
              <a:ext cx="2298124" cy="2298124"/>
            </a:xfrm>
            <a:prstGeom prst="ellipse">
              <a:avLst/>
            </a:pr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p:nvSpPr>
          <p:spPr>
            <a:xfrm>
              <a:off x="2758219" y="2282671"/>
              <a:ext cx="1896663" cy="1896663"/>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椭圆 6"/>
            <p:cNvSpPr/>
            <p:nvPr/>
          </p:nvSpPr>
          <p:spPr>
            <a:xfrm>
              <a:off x="3891370" y="4547777"/>
              <a:ext cx="576517" cy="57651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p:nvSpPr>
          <p:spPr>
            <a:xfrm>
              <a:off x="4611796" y="1659229"/>
              <a:ext cx="416865" cy="41686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p:nvSpPr>
          <p:spPr>
            <a:xfrm>
              <a:off x="1826344" y="2704179"/>
              <a:ext cx="372977" cy="372976"/>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2699885" y="1744308"/>
              <a:ext cx="267201" cy="267200"/>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p:cNvSpPr/>
            <p:nvPr/>
          </p:nvSpPr>
          <p:spPr>
            <a:xfrm>
              <a:off x="1623441" y="3683732"/>
              <a:ext cx="925275" cy="925275"/>
            </a:xfrm>
            <a:prstGeom prst="ellipse">
              <a:avLst/>
            </a:prstGeom>
            <a:gradFill>
              <a:gsLst>
                <a:gs pos="417">
                  <a:srgbClr val="06C5B3"/>
                </a:gs>
                <a:gs pos="100000">
                  <a:srgbClr val="0073C7"/>
                </a:gs>
              </a:gsLst>
              <a:lin ang="2700000" scaled="0"/>
            </a:gradFill>
            <a:ln w="12700">
              <a:solidFill>
                <a:srgbClr val="06C5B3"/>
              </a:solidFill>
            </a:ln>
            <a:effectLst>
              <a:outerShdw blurRad="152400" dist="1270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TextBox 66"/>
            <p:cNvSpPr txBox="1"/>
            <p:nvPr/>
          </p:nvSpPr>
          <p:spPr>
            <a:xfrm>
              <a:off x="2919464" y="2704179"/>
              <a:ext cx="1574171" cy="1077218"/>
            </a:xfrm>
            <a:prstGeom prst="rect">
              <a:avLst/>
            </a:prstGeom>
            <a:noFill/>
          </p:spPr>
          <p:txBody>
            <a:bodyPr wrap="square" rtlCol="0">
              <a:spAutoFit/>
            </a:bodyPr>
            <a:lstStyle/>
            <a:p>
              <a:pPr algn="ctr"/>
              <a:r>
                <a:rPr lang="en-US" altLang="zh-CN" sz="6400" dirty="0">
                  <a:solidFill>
                    <a:schemeClr val="bg1"/>
                  </a:solidFill>
                  <a:latin typeface="Impact" panose="020B0806030902050204" pitchFamily="34" charset="0"/>
                </a:rPr>
                <a:t>03</a:t>
              </a:r>
              <a:endParaRPr lang="zh-CN" altLang="en-US" sz="6400" dirty="0">
                <a:solidFill>
                  <a:schemeClr val="bg1"/>
                </a:solidFill>
                <a:latin typeface="Impact" panose="020B0806030902050204" pitchFamily="34" charset="0"/>
              </a:endParaRPr>
            </a:p>
          </p:txBody>
        </p:sp>
        <p:grpSp>
          <p:nvGrpSpPr>
            <p:cNvPr id="13" name="组合 12"/>
            <p:cNvGrpSpPr/>
            <p:nvPr/>
          </p:nvGrpSpPr>
          <p:grpSpPr>
            <a:xfrm>
              <a:off x="4070294" y="4707644"/>
              <a:ext cx="235557" cy="275709"/>
              <a:chOff x="-271462" y="-2203450"/>
              <a:chExt cx="698500" cy="817563"/>
            </a:xfrm>
          </p:grpSpPr>
          <p:sp>
            <p:nvSpPr>
              <p:cNvPr id="20" name="Oval 6"/>
              <p:cNvSpPr>
                <a:spLocks noChangeArrowheads="1"/>
              </p:cNvSpPr>
              <p:nvPr/>
            </p:nvSpPr>
            <p:spPr bwMode="auto">
              <a:xfrm>
                <a:off x="-106362" y="-2203450"/>
                <a:ext cx="127000" cy="158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 name="Freeform 7"/>
              <p:cNvSpPr>
                <a:spLocks noEditPoints="1"/>
              </p:cNvSpPr>
              <p:nvPr/>
            </p:nvSpPr>
            <p:spPr bwMode="auto">
              <a:xfrm>
                <a:off x="-271462" y="-2030412"/>
                <a:ext cx="454025" cy="641350"/>
              </a:xfrm>
              <a:custGeom>
                <a:avLst/>
                <a:gdLst>
                  <a:gd name="T0" fmla="*/ 120 w 121"/>
                  <a:gd name="T1" fmla="*/ 26 h 171"/>
                  <a:gd name="T2" fmla="*/ 120 w 121"/>
                  <a:gd name="T3" fmla="*/ 26 h 171"/>
                  <a:gd name="T4" fmla="*/ 114 w 121"/>
                  <a:gd name="T5" fmla="*/ 21 h 171"/>
                  <a:gd name="T6" fmla="*/ 90 w 121"/>
                  <a:gd name="T7" fmla="*/ 3 h 171"/>
                  <a:gd name="T8" fmla="*/ 84 w 121"/>
                  <a:gd name="T9" fmla="*/ 1 h 171"/>
                  <a:gd name="T10" fmla="*/ 75 w 121"/>
                  <a:gd name="T11" fmla="*/ 1 h 171"/>
                  <a:gd name="T12" fmla="*/ 74 w 121"/>
                  <a:gd name="T13" fmla="*/ 11 h 171"/>
                  <a:gd name="T14" fmla="*/ 67 w 121"/>
                  <a:gd name="T15" fmla="*/ 42 h 171"/>
                  <a:gd name="T16" fmla="*/ 67 w 121"/>
                  <a:gd name="T17" fmla="*/ 7 h 171"/>
                  <a:gd name="T18" fmla="*/ 58 w 121"/>
                  <a:gd name="T19" fmla="*/ 0 h 171"/>
                  <a:gd name="T20" fmla="*/ 57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2 w 121"/>
                  <a:gd name="T33" fmla="*/ 35 h 171"/>
                  <a:gd name="T34" fmla="*/ 1 w 121"/>
                  <a:gd name="T35" fmla="*/ 48 h 171"/>
                  <a:gd name="T36" fmla="*/ 1 w 121"/>
                  <a:gd name="T37" fmla="*/ 48 h 171"/>
                  <a:gd name="T38" fmla="*/ 2 w 121"/>
                  <a:gd name="T39" fmla="*/ 50 h 171"/>
                  <a:gd name="T40" fmla="*/ 6 w 121"/>
                  <a:gd name="T41" fmla="*/ 57 h 171"/>
                  <a:gd name="T42" fmla="*/ 20 w 121"/>
                  <a:gd name="T43" fmla="*/ 84 h 171"/>
                  <a:gd name="T44" fmla="*/ 32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3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0" y="26"/>
                    </a:cubicBezTo>
                    <a:cubicBezTo>
                      <a:pt x="120" y="26"/>
                      <a:pt x="120" y="26"/>
                      <a:pt x="120"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0"/>
                      <a:pt x="75" y="0"/>
                    </a:cubicBezTo>
                    <a:cubicBezTo>
                      <a:pt x="75" y="1"/>
                      <a:pt x="75" y="1"/>
                      <a:pt x="75"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7" y="9"/>
                      <a:pt x="57" y="9"/>
                      <a:pt x="57" y="9"/>
                    </a:cubicBezTo>
                    <a:cubicBezTo>
                      <a:pt x="56" y="42"/>
                      <a:pt x="56" y="42"/>
                      <a:pt x="56" y="42"/>
                    </a:cubicBezTo>
                    <a:cubicBezTo>
                      <a:pt x="45" y="18"/>
                      <a:pt x="45" y="18"/>
                      <a:pt x="45" y="18"/>
                    </a:cubicBezTo>
                    <a:cubicBezTo>
                      <a:pt x="49" y="11"/>
                      <a:pt x="49" y="11"/>
                      <a:pt x="49" y="11"/>
                    </a:cubicBezTo>
                    <a:cubicBezTo>
                      <a:pt x="40" y="7"/>
                      <a:pt x="40" y="7"/>
                      <a:pt x="40" y="7"/>
                    </a:cubicBezTo>
                    <a:cubicBezTo>
                      <a:pt x="47" y="0"/>
                      <a:pt x="47" y="0"/>
                      <a:pt x="47" y="0"/>
                    </a:cubicBezTo>
                    <a:cubicBezTo>
                      <a:pt x="47" y="0"/>
                      <a:pt x="47" y="0"/>
                      <a:pt x="47" y="0"/>
                    </a:cubicBezTo>
                    <a:cubicBezTo>
                      <a:pt x="44" y="0"/>
                      <a:pt x="42" y="1"/>
                      <a:pt x="39" y="1"/>
                    </a:cubicBezTo>
                    <a:cubicBezTo>
                      <a:pt x="39" y="1"/>
                      <a:pt x="38" y="1"/>
                      <a:pt x="38" y="1"/>
                    </a:cubicBezTo>
                    <a:cubicBezTo>
                      <a:pt x="36" y="1"/>
                      <a:pt x="33" y="3"/>
                      <a:pt x="31" y="5"/>
                    </a:cubicBezTo>
                    <a:cubicBezTo>
                      <a:pt x="3" y="35"/>
                      <a:pt x="3" y="35"/>
                      <a:pt x="3" y="35"/>
                    </a:cubicBezTo>
                    <a:cubicBezTo>
                      <a:pt x="2" y="35"/>
                      <a:pt x="2" y="35"/>
                      <a:pt x="2" y="35"/>
                    </a:cubicBezTo>
                    <a:cubicBezTo>
                      <a:pt x="2" y="35"/>
                      <a:pt x="2" y="35"/>
                      <a:pt x="2" y="35"/>
                    </a:cubicBezTo>
                    <a:cubicBezTo>
                      <a:pt x="0" y="60"/>
                      <a:pt x="2" y="42"/>
                      <a:pt x="1" y="48"/>
                    </a:cubicBezTo>
                    <a:cubicBezTo>
                      <a:pt x="1" y="48"/>
                      <a:pt x="1" y="48"/>
                      <a:pt x="1" y="48"/>
                    </a:cubicBezTo>
                    <a:cubicBezTo>
                      <a:pt x="1" y="48"/>
                      <a:pt x="1" y="48"/>
                      <a:pt x="1" y="48"/>
                    </a:cubicBezTo>
                    <a:cubicBezTo>
                      <a:pt x="1" y="48"/>
                      <a:pt x="1" y="48"/>
                      <a:pt x="1" y="48"/>
                    </a:cubicBezTo>
                    <a:cubicBezTo>
                      <a:pt x="2" y="49"/>
                      <a:pt x="2" y="49"/>
                      <a:pt x="2" y="49"/>
                    </a:cubicBezTo>
                    <a:cubicBezTo>
                      <a:pt x="2" y="50"/>
                      <a:pt x="2" y="50"/>
                      <a:pt x="2" y="50"/>
                    </a:cubicBezTo>
                    <a:cubicBezTo>
                      <a:pt x="3" y="52"/>
                      <a:pt x="3" y="52"/>
                      <a:pt x="3" y="52"/>
                    </a:cubicBezTo>
                    <a:cubicBezTo>
                      <a:pt x="6" y="57"/>
                      <a:pt x="6" y="57"/>
                      <a:pt x="6" y="57"/>
                    </a:cubicBezTo>
                    <a:cubicBezTo>
                      <a:pt x="10" y="66"/>
                      <a:pt x="10" y="66"/>
                      <a:pt x="10" y="66"/>
                    </a:cubicBezTo>
                    <a:cubicBezTo>
                      <a:pt x="20" y="84"/>
                      <a:pt x="20" y="84"/>
                      <a:pt x="20" y="84"/>
                    </a:cubicBezTo>
                    <a:cubicBezTo>
                      <a:pt x="24" y="82"/>
                      <a:pt x="28" y="80"/>
                      <a:pt x="33" y="78"/>
                    </a:cubicBezTo>
                    <a:cubicBezTo>
                      <a:pt x="32" y="82"/>
                      <a:pt x="32" y="86"/>
                      <a:pt x="32" y="90"/>
                    </a:cubicBezTo>
                    <a:cubicBezTo>
                      <a:pt x="32" y="90"/>
                      <a:pt x="32" y="90"/>
                      <a:pt x="32" y="90"/>
                    </a:cubicBezTo>
                    <a:cubicBezTo>
                      <a:pt x="33" y="90"/>
                      <a:pt x="34" y="90"/>
                      <a:pt x="35" y="90"/>
                    </a:cubicBezTo>
                    <a:cubicBezTo>
                      <a:pt x="37" y="171"/>
                      <a:pt x="37" y="171"/>
                      <a:pt x="37" y="171"/>
                    </a:cubicBezTo>
                    <a:cubicBezTo>
                      <a:pt x="60" y="171"/>
                      <a:pt x="60" y="171"/>
                      <a:pt x="60" y="171"/>
                    </a:cubicBezTo>
                    <a:cubicBezTo>
                      <a:pt x="60" y="161"/>
                      <a:pt x="60" y="147"/>
                      <a:pt x="60" y="134"/>
                    </a:cubicBezTo>
                    <a:cubicBezTo>
                      <a:pt x="57" y="127"/>
                      <a:pt x="56" y="118"/>
                      <a:pt x="56" y="110"/>
                    </a:cubicBezTo>
                    <a:cubicBezTo>
                      <a:pt x="56" y="73"/>
                      <a:pt x="84" y="44"/>
                      <a:pt x="120" y="42"/>
                    </a:cubicBezTo>
                    <a:close/>
                    <a:moveTo>
                      <a:pt x="89" y="33"/>
                    </a:moveTo>
                    <a:cubicBezTo>
                      <a:pt x="89" y="31"/>
                      <a:pt x="89" y="29"/>
                      <a:pt x="89" y="27"/>
                    </a:cubicBezTo>
                    <a:cubicBezTo>
                      <a:pt x="93" y="31"/>
                      <a:pt x="93" y="31"/>
                      <a:pt x="93" y="31"/>
                    </a:cubicBezTo>
                    <a:cubicBezTo>
                      <a:pt x="95" y="33"/>
                      <a:pt x="95" y="33"/>
                      <a:pt x="95" y="33"/>
                    </a:cubicBezTo>
                    <a:cubicBezTo>
                      <a:pt x="75" y="45"/>
                      <a:pt x="75" y="45"/>
                      <a:pt x="75" y="45"/>
                    </a:cubicBezTo>
                    <a:cubicBezTo>
                      <a:pt x="73" y="42"/>
                      <a:pt x="73" y="42"/>
                      <a:pt x="73" y="42"/>
                    </a:cubicBezTo>
                    <a:lnTo>
                      <a:pt x="89" y="33"/>
                    </a:lnTo>
                    <a:close/>
                    <a:moveTo>
                      <a:pt x="33" y="60"/>
                    </a:moveTo>
                    <a:cubicBezTo>
                      <a:pt x="30" y="55"/>
                      <a:pt x="30" y="55"/>
                      <a:pt x="30" y="55"/>
                    </a:cubicBezTo>
                    <a:cubicBezTo>
                      <a:pt x="25" y="46"/>
                      <a:pt x="25" y="46"/>
                      <a:pt x="25" y="46"/>
                    </a:cubicBezTo>
                    <a:cubicBezTo>
                      <a:pt x="23" y="44"/>
                      <a:pt x="23" y="44"/>
                      <a:pt x="23" y="44"/>
                    </a:cubicBezTo>
                    <a:cubicBezTo>
                      <a:pt x="34" y="31"/>
                      <a:pt x="34" y="31"/>
                      <a:pt x="34" y="31"/>
                    </a:cubicBezTo>
                    <a:cubicBezTo>
                      <a:pt x="33" y="41"/>
                      <a:pt x="33" y="50"/>
                      <a:pt x="33"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2" name="Freeform 8"/>
              <p:cNvSpPr/>
              <p:nvPr/>
            </p:nvSpPr>
            <p:spPr bwMode="auto">
              <a:xfrm>
                <a:off x="-31750" y="-1498600"/>
                <a:ext cx="90488" cy="109538"/>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3" name="Freeform 9"/>
              <p:cNvSpPr>
                <a:spLocks noEditPoints="1"/>
              </p:cNvSpPr>
              <p:nvPr/>
            </p:nvSpPr>
            <p:spPr bwMode="auto">
              <a:xfrm>
                <a:off x="-38100" y="-1851025"/>
                <a:ext cx="465138" cy="465138"/>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68 w 124"/>
                  <a:gd name="T11" fmla="*/ 112 h 124"/>
                  <a:gd name="T12" fmla="*/ 68 w 124"/>
                  <a:gd name="T13" fmla="*/ 100 h 124"/>
                  <a:gd name="T14" fmla="*/ 62 w 124"/>
                  <a:gd name="T15" fmla="*/ 101 h 124"/>
                  <a:gd name="T16" fmla="*/ 56 w 124"/>
                  <a:gd name="T17" fmla="*/ 100 h 124"/>
                  <a:gd name="T18" fmla="*/ 56 w 124"/>
                  <a:gd name="T19" fmla="*/ 112 h 124"/>
                  <a:gd name="T20" fmla="*/ 12 w 124"/>
                  <a:gd name="T21" fmla="*/ 67 h 124"/>
                  <a:gd name="T22" fmla="*/ 24 w 124"/>
                  <a:gd name="T23" fmla="*/ 67 h 124"/>
                  <a:gd name="T24" fmla="*/ 23 w 124"/>
                  <a:gd name="T25" fmla="*/ 62 h 124"/>
                  <a:gd name="T26" fmla="*/ 24 w 124"/>
                  <a:gd name="T27" fmla="*/ 56 h 124"/>
                  <a:gd name="T28" fmla="*/ 12 w 124"/>
                  <a:gd name="T29" fmla="*/ 56 h 124"/>
                  <a:gd name="T30" fmla="*/ 56 w 124"/>
                  <a:gd name="T31" fmla="*/ 11 h 124"/>
                  <a:gd name="T32" fmla="*/ 56 w 124"/>
                  <a:gd name="T33" fmla="*/ 23 h 124"/>
                  <a:gd name="T34" fmla="*/ 62 w 124"/>
                  <a:gd name="T35" fmla="*/ 23 h 124"/>
                  <a:gd name="T36" fmla="*/ 68 w 124"/>
                  <a:gd name="T37" fmla="*/ 23 h 124"/>
                  <a:gd name="T38" fmla="*/ 68 w 124"/>
                  <a:gd name="T39" fmla="*/ 11 h 124"/>
                  <a:gd name="T40" fmla="*/ 112 w 124"/>
                  <a:gd name="T41" fmla="*/ 56 h 124"/>
                  <a:gd name="T42" fmla="*/ 101 w 124"/>
                  <a:gd name="T43" fmla="*/ 56 h 124"/>
                  <a:gd name="T44" fmla="*/ 101 w 124"/>
                  <a:gd name="T45" fmla="*/ 62 h 124"/>
                  <a:gd name="T46" fmla="*/ 101 w 124"/>
                  <a:gd name="T47" fmla="*/ 67 h 124"/>
                  <a:gd name="T48" fmla="*/ 112 w 124"/>
                  <a:gd name="T49" fmla="*/ 67 h 124"/>
                  <a:gd name="T50" fmla="*/ 68 w 124"/>
                  <a:gd name="T51"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68" y="112"/>
                    </a:moveTo>
                    <a:cubicBezTo>
                      <a:pt x="68" y="100"/>
                      <a:pt x="68" y="100"/>
                      <a:pt x="68" y="100"/>
                    </a:cubicBezTo>
                    <a:cubicBezTo>
                      <a:pt x="66" y="100"/>
                      <a:pt x="64" y="101"/>
                      <a:pt x="62" y="101"/>
                    </a:cubicBezTo>
                    <a:cubicBezTo>
                      <a:pt x="60" y="101"/>
                      <a:pt x="58" y="100"/>
                      <a:pt x="56" y="100"/>
                    </a:cubicBezTo>
                    <a:cubicBezTo>
                      <a:pt x="56" y="112"/>
                      <a:pt x="56" y="112"/>
                      <a:pt x="56" y="112"/>
                    </a:cubicBezTo>
                    <a:cubicBezTo>
                      <a:pt x="33" y="109"/>
                      <a:pt x="15" y="91"/>
                      <a:pt x="12" y="67"/>
                    </a:cubicBezTo>
                    <a:cubicBezTo>
                      <a:pt x="24" y="67"/>
                      <a:pt x="24" y="67"/>
                      <a:pt x="24" y="67"/>
                    </a:cubicBezTo>
                    <a:cubicBezTo>
                      <a:pt x="23" y="66"/>
                      <a:pt x="23" y="64"/>
                      <a:pt x="23" y="62"/>
                    </a:cubicBezTo>
                    <a:cubicBezTo>
                      <a:pt x="23" y="60"/>
                      <a:pt x="23" y="58"/>
                      <a:pt x="24" y="56"/>
                    </a:cubicBezTo>
                    <a:cubicBezTo>
                      <a:pt x="12" y="56"/>
                      <a:pt x="12" y="56"/>
                      <a:pt x="12" y="56"/>
                    </a:cubicBezTo>
                    <a:cubicBezTo>
                      <a:pt x="15" y="33"/>
                      <a:pt x="33" y="14"/>
                      <a:pt x="56" y="11"/>
                    </a:cubicBezTo>
                    <a:cubicBezTo>
                      <a:pt x="56" y="23"/>
                      <a:pt x="56" y="23"/>
                      <a:pt x="56" y="23"/>
                    </a:cubicBezTo>
                    <a:cubicBezTo>
                      <a:pt x="58" y="23"/>
                      <a:pt x="60" y="23"/>
                      <a:pt x="62" y="23"/>
                    </a:cubicBezTo>
                    <a:cubicBezTo>
                      <a:pt x="64" y="23"/>
                      <a:pt x="66" y="23"/>
                      <a:pt x="68" y="23"/>
                    </a:cubicBezTo>
                    <a:cubicBezTo>
                      <a:pt x="68" y="11"/>
                      <a:pt x="68" y="11"/>
                      <a:pt x="68" y="11"/>
                    </a:cubicBezTo>
                    <a:cubicBezTo>
                      <a:pt x="91" y="14"/>
                      <a:pt x="109" y="33"/>
                      <a:pt x="112" y="56"/>
                    </a:cubicBezTo>
                    <a:cubicBezTo>
                      <a:pt x="101" y="56"/>
                      <a:pt x="101" y="56"/>
                      <a:pt x="101" y="56"/>
                    </a:cubicBezTo>
                    <a:cubicBezTo>
                      <a:pt x="101" y="58"/>
                      <a:pt x="101" y="60"/>
                      <a:pt x="101" y="62"/>
                    </a:cubicBezTo>
                    <a:cubicBezTo>
                      <a:pt x="101" y="64"/>
                      <a:pt x="101" y="66"/>
                      <a:pt x="101" y="67"/>
                    </a:cubicBezTo>
                    <a:cubicBezTo>
                      <a:pt x="112" y="67"/>
                      <a:pt x="112" y="67"/>
                      <a:pt x="112" y="67"/>
                    </a:cubicBezTo>
                    <a:cubicBezTo>
                      <a:pt x="109" y="91"/>
                      <a:pt x="91" y="109"/>
                      <a:pt x="68" y="1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4" name="Freeform 10"/>
              <p:cNvSpPr/>
              <p:nvPr/>
            </p:nvSpPr>
            <p:spPr bwMode="auto">
              <a:xfrm>
                <a:off x="100013" y="-1779587"/>
                <a:ext cx="33338" cy="38100"/>
              </a:xfrm>
              <a:custGeom>
                <a:avLst/>
                <a:gdLst>
                  <a:gd name="T0" fmla="*/ 3 w 9"/>
                  <a:gd name="T1" fmla="*/ 10 h 10"/>
                  <a:gd name="T2" fmla="*/ 9 w 9"/>
                  <a:gd name="T3" fmla="*/ 7 h 10"/>
                  <a:gd name="T4" fmla="*/ 6 w 9"/>
                  <a:gd name="T5" fmla="*/ 2 h 10"/>
                  <a:gd name="T6" fmla="*/ 3 w 9"/>
                  <a:gd name="T7" fmla="*/ 0 h 10"/>
                  <a:gd name="T8" fmla="*/ 2 w 9"/>
                  <a:gd name="T9" fmla="*/ 1 h 10"/>
                  <a:gd name="T10" fmla="*/ 0 w 9"/>
                  <a:gd name="T11" fmla="*/ 3 h 10"/>
                  <a:gd name="T12" fmla="*/ 1 w 9"/>
                  <a:gd name="T13" fmla="*/ 5 h 10"/>
                  <a:gd name="T14" fmla="*/ 3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10"/>
                    </a:moveTo>
                    <a:cubicBezTo>
                      <a:pt x="5" y="9"/>
                      <a:pt x="7" y="8"/>
                      <a:pt x="9" y="7"/>
                    </a:cubicBezTo>
                    <a:cubicBezTo>
                      <a:pt x="6" y="2"/>
                      <a:pt x="6" y="2"/>
                      <a:pt x="6" y="2"/>
                    </a:cubicBezTo>
                    <a:cubicBezTo>
                      <a:pt x="5" y="1"/>
                      <a:pt x="4" y="0"/>
                      <a:pt x="3" y="0"/>
                    </a:cubicBezTo>
                    <a:cubicBezTo>
                      <a:pt x="3" y="0"/>
                      <a:pt x="2" y="1"/>
                      <a:pt x="2" y="1"/>
                    </a:cubicBezTo>
                    <a:cubicBezTo>
                      <a:pt x="1" y="1"/>
                      <a:pt x="0" y="2"/>
                      <a:pt x="0" y="3"/>
                    </a:cubicBezTo>
                    <a:cubicBezTo>
                      <a:pt x="0" y="3"/>
                      <a:pt x="0" y="4"/>
                      <a:pt x="1" y="5"/>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5" name="Freeform 11"/>
              <p:cNvSpPr/>
              <p:nvPr/>
            </p:nvSpPr>
            <p:spPr bwMode="auto">
              <a:xfrm>
                <a:off x="254000" y="-1779587"/>
                <a:ext cx="33338" cy="38100"/>
              </a:xfrm>
              <a:custGeom>
                <a:avLst/>
                <a:gdLst>
                  <a:gd name="T0" fmla="*/ 7 w 9"/>
                  <a:gd name="T1" fmla="*/ 1 h 10"/>
                  <a:gd name="T2" fmla="*/ 6 w 9"/>
                  <a:gd name="T3" fmla="*/ 0 h 10"/>
                  <a:gd name="T4" fmla="*/ 3 w 9"/>
                  <a:gd name="T5" fmla="*/ 2 h 10"/>
                  <a:gd name="T6" fmla="*/ 0 w 9"/>
                  <a:gd name="T7" fmla="*/ 7 h 10"/>
                  <a:gd name="T8" fmla="*/ 6 w 9"/>
                  <a:gd name="T9" fmla="*/ 10 h 10"/>
                  <a:gd name="T10" fmla="*/ 9 w 9"/>
                  <a:gd name="T11" fmla="*/ 5 h 10"/>
                  <a:gd name="T12" fmla="*/ 7 w 9"/>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7" y="1"/>
                    </a:moveTo>
                    <a:cubicBezTo>
                      <a:pt x="7" y="1"/>
                      <a:pt x="7" y="0"/>
                      <a:pt x="6" y="0"/>
                    </a:cubicBezTo>
                    <a:cubicBezTo>
                      <a:pt x="5" y="0"/>
                      <a:pt x="4" y="1"/>
                      <a:pt x="3" y="2"/>
                    </a:cubicBezTo>
                    <a:cubicBezTo>
                      <a:pt x="0" y="7"/>
                      <a:pt x="0" y="7"/>
                      <a:pt x="0" y="7"/>
                    </a:cubicBezTo>
                    <a:cubicBezTo>
                      <a:pt x="2" y="8"/>
                      <a:pt x="4" y="9"/>
                      <a:pt x="6" y="10"/>
                    </a:cubicBezTo>
                    <a:cubicBezTo>
                      <a:pt x="9" y="5"/>
                      <a:pt x="9" y="5"/>
                      <a:pt x="9" y="5"/>
                    </a:cubicBezTo>
                    <a:cubicBezTo>
                      <a:pt x="9" y="3"/>
                      <a:pt x="9" y="2"/>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6" name="Freeform 12"/>
              <p:cNvSpPr/>
              <p:nvPr/>
            </p:nvSpPr>
            <p:spPr bwMode="auto">
              <a:xfrm>
                <a:off x="314325" y="-1716087"/>
                <a:ext cx="33338" cy="30163"/>
              </a:xfrm>
              <a:custGeom>
                <a:avLst/>
                <a:gdLst>
                  <a:gd name="T0" fmla="*/ 8 w 9"/>
                  <a:gd name="T1" fmla="*/ 6 h 8"/>
                  <a:gd name="T2" fmla="*/ 9 w 9"/>
                  <a:gd name="T3" fmla="*/ 4 h 8"/>
                  <a:gd name="T4" fmla="*/ 9 w 9"/>
                  <a:gd name="T5" fmla="*/ 1 h 8"/>
                  <a:gd name="T6" fmla="*/ 6 w 9"/>
                  <a:gd name="T7" fmla="*/ 0 h 8"/>
                  <a:gd name="T8" fmla="*/ 5 w 9"/>
                  <a:gd name="T9" fmla="*/ 0 h 8"/>
                  <a:gd name="T10" fmla="*/ 0 w 9"/>
                  <a:gd name="T11" fmla="*/ 3 h 8"/>
                  <a:gd name="T12" fmla="*/ 3 w 9"/>
                  <a:gd name="T13" fmla="*/ 8 h 8"/>
                  <a:gd name="T14" fmla="*/ 8 w 9"/>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8" y="6"/>
                    </a:moveTo>
                    <a:cubicBezTo>
                      <a:pt x="8" y="5"/>
                      <a:pt x="9" y="5"/>
                      <a:pt x="9" y="4"/>
                    </a:cubicBezTo>
                    <a:cubicBezTo>
                      <a:pt x="9" y="3"/>
                      <a:pt x="9" y="2"/>
                      <a:pt x="9" y="1"/>
                    </a:cubicBezTo>
                    <a:cubicBezTo>
                      <a:pt x="8" y="1"/>
                      <a:pt x="7" y="0"/>
                      <a:pt x="6" y="0"/>
                    </a:cubicBezTo>
                    <a:cubicBezTo>
                      <a:pt x="6" y="0"/>
                      <a:pt x="5" y="0"/>
                      <a:pt x="5" y="0"/>
                    </a:cubicBezTo>
                    <a:cubicBezTo>
                      <a:pt x="0" y="3"/>
                      <a:pt x="0" y="3"/>
                      <a:pt x="0" y="3"/>
                    </a:cubicBezTo>
                    <a:cubicBezTo>
                      <a:pt x="1" y="5"/>
                      <a:pt x="2" y="7"/>
                      <a:pt x="3" y="8"/>
                    </a:cubicBezTo>
                    <a:lnTo>
                      <a:pt x="8"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7" name="Freeform 13"/>
              <p:cNvSpPr/>
              <p:nvPr/>
            </p:nvSpPr>
            <p:spPr bwMode="auto">
              <a:xfrm>
                <a:off x="39688" y="-1716087"/>
                <a:ext cx="33338" cy="30163"/>
              </a:xfrm>
              <a:custGeom>
                <a:avLst/>
                <a:gdLst>
                  <a:gd name="T0" fmla="*/ 3 w 9"/>
                  <a:gd name="T1" fmla="*/ 0 h 8"/>
                  <a:gd name="T2" fmla="*/ 0 w 9"/>
                  <a:gd name="T3" fmla="*/ 1 h 8"/>
                  <a:gd name="T4" fmla="*/ 0 w 9"/>
                  <a:gd name="T5" fmla="*/ 4 h 8"/>
                  <a:gd name="T6" fmla="*/ 1 w 9"/>
                  <a:gd name="T7" fmla="*/ 6 h 8"/>
                  <a:gd name="T8" fmla="*/ 6 w 9"/>
                  <a:gd name="T9" fmla="*/ 8 h 8"/>
                  <a:gd name="T10" fmla="*/ 9 w 9"/>
                  <a:gd name="T11" fmla="*/ 3 h 8"/>
                  <a:gd name="T12" fmla="*/ 4 w 9"/>
                  <a:gd name="T13" fmla="*/ 0 h 8"/>
                  <a:gd name="T14" fmla="*/ 3 w 9"/>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3" y="0"/>
                    </a:moveTo>
                    <a:cubicBezTo>
                      <a:pt x="2" y="0"/>
                      <a:pt x="1" y="1"/>
                      <a:pt x="0" y="1"/>
                    </a:cubicBezTo>
                    <a:cubicBezTo>
                      <a:pt x="0" y="2"/>
                      <a:pt x="0" y="3"/>
                      <a:pt x="0" y="4"/>
                    </a:cubicBezTo>
                    <a:cubicBezTo>
                      <a:pt x="0" y="5"/>
                      <a:pt x="1" y="5"/>
                      <a:pt x="1" y="6"/>
                    </a:cubicBezTo>
                    <a:cubicBezTo>
                      <a:pt x="6" y="8"/>
                      <a:pt x="6" y="8"/>
                      <a:pt x="6" y="8"/>
                    </a:cubicBezTo>
                    <a:cubicBezTo>
                      <a:pt x="7" y="7"/>
                      <a:pt x="8" y="5"/>
                      <a:pt x="9" y="3"/>
                    </a:cubicBezTo>
                    <a:cubicBezTo>
                      <a:pt x="4" y="0"/>
                      <a:pt x="4" y="0"/>
                      <a:pt x="4" y="0"/>
                    </a:cubicBezTo>
                    <a:cubicBezTo>
                      <a:pt x="4" y="0"/>
                      <a:pt x="3"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8" name="Freeform 14"/>
              <p:cNvSpPr/>
              <p:nvPr/>
            </p:nvSpPr>
            <p:spPr bwMode="auto">
              <a:xfrm>
                <a:off x="314325" y="-1554162"/>
                <a:ext cx="33338" cy="30163"/>
              </a:xfrm>
              <a:custGeom>
                <a:avLst/>
                <a:gdLst>
                  <a:gd name="T0" fmla="*/ 0 w 9"/>
                  <a:gd name="T1" fmla="*/ 5 h 8"/>
                  <a:gd name="T2" fmla="*/ 5 w 9"/>
                  <a:gd name="T3" fmla="*/ 8 h 8"/>
                  <a:gd name="T4" fmla="*/ 6 w 9"/>
                  <a:gd name="T5" fmla="*/ 8 h 8"/>
                  <a:gd name="T6" fmla="*/ 9 w 9"/>
                  <a:gd name="T7" fmla="*/ 7 h 8"/>
                  <a:gd name="T8" fmla="*/ 9 w 9"/>
                  <a:gd name="T9" fmla="*/ 5 h 8"/>
                  <a:gd name="T10" fmla="*/ 8 w 9"/>
                  <a:gd name="T11" fmla="*/ 3 h 8"/>
                  <a:gd name="T12" fmla="*/ 3 w 9"/>
                  <a:gd name="T13" fmla="*/ 0 h 8"/>
                  <a:gd name="T14" fmla="*/ 0 w 9"/>
                  <a:gd name="T15" fmla="*/ 5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0" y="5"/>
                    </a:moveTo>
                    <a:cubicBezTo>
                      <a:pt x="5" y="8"/>
                      <a:pt x="5" y="8"/>
                      <a:pt x="5" y="8"/>
                    </a:cubicBezTo>
                    <a:cubicBezTo>
                      <a:pt x="5" y="8"/>
                      <a:pt x="6" y="8"/>
                      <a:pt x="6" y="8"/>
                    </a:cubicBezTo>
                    <a:cubicBezTo>
                      <a:pt x="7" y="8"/>
                      <a:pt x="8" y="8"/>
                      <a:pt x="9" y="7"/>
                    </a:cubicBezTo>
                    <a:cubicBezTo>
                      <a:pt x="9" y="6"/>
                      <a:pt x="9" y="5"/>
                      <a:pt x="9" y="5"/>
                    </a:cubicBezTo>
                    <a:cubicBezTo>
                      <a:pt x="9" y="4"/>
                      <a:pt x="8" y="3"/>
                      <a:pt x="8" y="3"/>
                    </a:cubicBezTo>
                    <a:cubicBezTo>
                      <a:pt x="3" y="0"/>
                      <a:pt x="3" y="0"/>
                      <a:pt x="3" y="0"/>
                    </a:cubicBezTo>
                    <a:cubicBezTo>
                      <a:pt x="2" y="2"/>
                      <a:pt x="1" y="3"/>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9" name="Freeform 15"/>
              <p:cNvSpPr/>
              <p:nvPr/>
            </p:nvSpPr>
            <p:spPr bwMode="auto">
              <a:xfrm>
                <a:off x="39688" y="-1554162"/>
                <a:ext cx="33338" cy="30163"/>
              </a:xfrm>
              <a:custGeom>
                <a:avLst/>
                <a:gdLst>
                  <a:gd name="T0" fmla="*/ 1 w 9"/>
                  <a:gd name="T1" fmla="*/ 3 h 8"/>
                  <a:gd name="T2" fmla="*/ 0 w 9"/>
                  <a:gd name="T3" fmla="*/ 5 h 8"/>
                  <a:gd name="T4" fmla="*/ 0 w 9"/>
                  <a:gd name="T5" fmla="*/ 7 h 8"/>
                  <a:gd name="T6" fmla="*/ 3 w 9"/>
                  <a:gd name="T7" fmla="*/ 8 h 8"/>
                  <a:gd name="T8" fmla="*/ 4 w 9"/>
                  <a:gd name="T9" fmla="*/ 8 h 8"/>
                  <a:gd name="T10" fmla="*/ 9 w 9"/>
                  <a:gd name="T11" fmla="*/ 5 h 8"/>
                  <a:gd name="T12" fmla="*/ 6 w 9"/>
                  <a:gd name="T13" fmla="*/ 0 h 8"/>
                  <a:gd name="T14" fmla="*/ 1 w 9"/>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1" y="3"/>
                    </a:moveTo>
                    <a:cubicBezTo>
                      <a:pt x="1" y="3"/>
                      <a:pt x="0" y="4"/>
                      <a:pt x="0" y="5"/>
                    </a:cubicBezTo>
                    <a:cubicBezTo>
                      <a:pt x="0" y="5"/>
                      <a:pt x="0" y="6"/>
                      <a:pt x="0" y="7"/>
                    </a:cubicBezTo>
                    <a:cubicBezTo>
                      <a:pt x="1" y="8"/>
                      <a:pt x="2" y="8"/>
                      <a:pt x="3" y="8"/>
                    </a:cubicBezTo>
                    <a:cubicBezTo>
                      <a:pt x="3" y="8"/>
                      <a:pt x="4" y="8"/>
                      <a:pt x="4" y="8"/>
                    </a:cubicBezTo>
                    <a:cubicBezTo>
                      <a:pt x="9" y="5"/>
                      <a:pt x="9" y="5"/>
                      <a:pt x="9" y="5"/>
                    </a:cubicBezTo>
                    <a:cubicBezTo>
                      <a:pt x="8" y="3"/>
                      <a:pt x="7" y="2"/>
                      <a:pt x="6"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 name="Freeform 16"/>
              <p:cNvSpPr/>
              <p:nvPr/>
            </p:nvSpPr>
            <p:spPr bwMode="auto">
              <a:xfrm>
                <a:off x="254000" y="-1498600"/>
                <a:ext cx="33338" cy="38100"/>
              </a:xfrm>
              <a:custGeom>
                <a:avLst/>
                <a:gdLst>
                  <a:gd name="T0" fmla="*/ 6 w 9"/>
                  <a:gd name="T1" fmla="*/ 0 h 10"/>
                  <a:gd name="T2" fmla="*/ 0 w 9"/>
                  <a:gd name="T3" fmla="*/ 3 h 10"/>
                  <a:gd name="T4" fmla="*/ 3 w 9"/>
                  <a:gd name="T5" fmla="*/ 8 h 10"/>
                  <a:gd name="T6" fmla="*/ 6 w 9"/>
                  <a:gd name="T7" fmla="*/ 10 h 10"/>
                  <a:gd name="T8" fmla="*/ 7 w 9"/>
                  <a:gd name="T9" fmla="*/ 9 h 10"/>
                  <a:gd name="T10" fmla="*/ 9 w 9"/>
                  <a:gd name="T11" fmla="*/ 5 h 10"/>
                  <a:gd name="T12" fmla="*/ 6 w 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6" y="0"/>
                    </a:moveTo>
                    <a:cubicBezTo>
                      <a:pt x="4" y="1"/>
                      <a:pt x="2" y="2"/>
                      <a:pt x="0" y="3"/>
                    </a:cubicBezTo>
                    <a:cubicBezTo>
                      <a:pt x="3" y="8"/>
                      <a:pt x="3" y="8"/>
                      <a:pt x="3" y="8"/>
                    </a:cubicBezTo>
                    <a:cubicBezTo>
                      <a:pt x="4" y="9"/>
                      <a:pt x="5" y="10"/>
                      <a:pt x="6" y="10"/>
                    </a:cubicBezTo>
                    <a:cubicBezTo>
                      <a:pt x="7" y="10"/>
                      <a:pt x="7" y="10"/>
                      <a:pt x="7" y="9"/>
                    </a:cubicBezTo>
                    <a:cubicBezTo>
                      <a:pt x="9" y="9"/>
                      <a:pt x="9" y="7"/>
                      <a:pt x="9" y="5"/>
                    </a:cubicBez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 name="Freeform 17"/>
              <p:cNvSpPr/>
              <p:nvPr/>
            </p:nvSpPr>
            <p:spPr bwMode="auto">
              <a:xfrm>
                <a:off x="100013" y="-1498600"/>
                <a:ext cx="33338" cy="38100"/>
              </a:xfrm>
              <a:custGeom>
                <a:avLst/>
                <a:gdLst>
                  <a:gd name="T0" fmla="*/ 1 w 9"/>
                  <a:gd name="T1" fmla="*/ 5 h 10"/>
                  <a:gd name="T2" fmla="*/ 0 w 9"/>
                  <a:gd name="T3" fmla="*/ 8 h 10"/>
                  <a:gd name="T4" fmla="*/ 2 w 9"/>
                  <a:gd name="T5" fmla="*/ 9 h 10"/>
                  <a:gd name="T6" fmla="*/ 3 w 9"/>
                  <a:gd name="T7" fmla="*/ 10 h 10"/>
                  <a:gd name="T8" fmla="*/ 6 w 9"/>
                  <a:gd name="T9" fmla="*/ 8 h 10"/>
                  <a:gd name="T10" fmla="*/ 9 w 9"/>
                  <a:gd name="T11" fmla="*/ 3 h 10"/>
                  <a:gd name="T12" fmla="*/ 3 w 9"/>
                  <a:gd name="T13" fmla="*/ 0 h 10"/>
                  <a:gd name="T14" fmla="*/ 1 w 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1" y="5"/>
                    </a:moveTo>
                    <a:cubicBezTo>
                      <a:pt x="0" y="6"/>
                      <a:pt x="0" y="7"/>
                      <a:pt x="0" y="8"/>
                    </a:cubicBezTo>
                    <a:cubicBezTo>
                      <a:pt x="0" y="8"/>
                      <a:pt x="1" y="9"/>
                      <a:pt x="2" y="9"/>
                    </a:cubicBezTo>
                    <a:cubicBezTo>
                      <a:pt x="2" y="10"/>
                      <a:pt x="3" y="10"/>
                      <a:pt x="3" y="10"/>
                    </a:cubicBezTo>
                    <a:cubicBezTo>
                      <a:pt x="4" y="10"/>
                      <a:pt x="5" y="9"/>
                      <a:pt x="6" y="8"/>
                    </a:cubicBezTo>
                    <a:cubicBezTo>
                      <a:pt x="9" y="3"/>
                      <a:pt x="9" y="3"/>
                      <a:pt x="9" y="3"/>
                    </a:cubicBezTo>
                    <a:cubicBezTo>
                      <a:pt x="7" y="2"/>
                      <a:pt x="5" y="1"/>
                      <a:pt x="3" y="0"/>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 name="Oval 18"/>
              <p:cNvSpPr>
                <a:spLocks noChangeArrowheads="1"/>
              </p:cNvSpPr>
              <p:nvPr/>
            </p:nvSpPr>
            <p:spPr bwMode="auto">
              <a:xfrm>
                <a:off x="174625" y="-1636712"/>
                <a:ext cx="33338"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3" name="Freeform 19"/>
              <p:cNvSpPr/>
              <p:nvPr/>
            </p:nvSpPr>
            <p:spPr bwMode="auto">
              <a:xfrm>
                <a:off x="125413" y="-1733550"/>
                <a:ext cx="82550" cy="96838"/>
              </a:xfrm>
              <a:custGeom>
                <a:avLst/>
                <a:gdLst>
                  <a:gd name="T0" fmla="*/ 22 w 22"/>
                  <a:gd name="T1" fmla="*/ 25 h 26"/>
                  <a:gd name="T2" fmla="*/ 21 w 22"/>
                  <a:gd name="T3" fmla="*/ 7 h 26"/>
                  <a:gd name="T4" fmla="*/ 18 w 22"/>
                  <a:gd name="T5" fmla="*/ 3 h 26"/>
                  <a:gd name="T6" fmla="*/ 14 w 22"/>
                  <a:gd name="T7" fmla="*/ 7 h 26"/>
                  <a:gd name="T8" fmla="*/ 14 w 22"/>
                  <a:gd name="T9" fmla="*/ 17 h 26"/>
                  <a:gd name="T10" fmla="*/ 5 w 22"/>
                  <a:gd name="T11" fmla="*/ 1 h 26"/>
                  <a:gd name="T12" fmla="*/ 2 w 22"/>
                  <a:gd name="T13" fmla="*/ 1 h 26"/>
                  <a:gd name="T14" fmla="*/ 1 w 22"/>
                  <a:gd name="T15" fmla="*/ 4 h 26"/>
                  <a:gd name="T16" fmla="*/ 13 w 22"/>
                  <a:gd name="T17" fmla="*/ 26 h 26"/>
                  <a:gd name="T18" fmla="*/ 18 w 22"/>
                  <a:gd name="T19" fmla="*/ 24 h 26"/>
                  <a:gd name="T20" fmla="*/ 22 w 22"/>
                  <a:gd name="T21"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6">
                    <a:moveTo>
                      <a:pt x="22" y="25"/>
                    </a:moveTo>
                    <a:cubicBezTo>
                      <a:pt x="21" y="7"/>
                      <a:pt x="21" y="7"/>
                      <a:pt x="21" y="7"/>
                    </a:cubicBezTo>
                    <a:cubicBezTo>
                      <a:pt x="21" y="5"/>
                      <a:pt x="20" y="3"/>
                      <a:pt x="18" y="3"/>
                    </a:cubicBezTo>
                    <a:cubicBezTo>
                      <a:pt x="15" y="3"/>
                      <a:pt x="14" y="5"/>
                      <a:pt x="14" y="7"/>
                    </a:cubicBezTo>
                    <a:cubicBezTo>
                      <a:pt x="14" y="17"/>
                      <a:pt x="14" y="17"/>
                      <a:pt x="14" y="17"/>
                    </a:cubicBezTo>
                    <a:cubicBezTo>
                      <a:pt x="5" y="1"/>
                      <a:pt x="5" y="1"/>
                      <a:pt x="5" y="1"/>
                    </a:cubicBezTo>
                    <a:cubicBezTo>
                      <a:pt x="4" y="0"/>
                      <a:pt x="3" y="0"/>
                      <a:pt x="2" y="1"/>
                    </a:cubicBezTo>
                    <a:cubicBezTo>
                      <a:pt x="1" y="1"/>
                      <a:pt x="0" y="3"/>
                      <a:pt x="1" y="4"/>
                    </a:cubicBezTo>
                    <a:cubicBezTo>
                      <a:pt x="13" y="26"/>
                      <a:pt x="13" y="26"/>
                      <a:pt x="13" y="26"/>
                    </a:cubicBezTo>
                    <a:cubicBezTo>
                      <a:pt x="14" y="24"/>
                      <a:pt x="16" y="24"/>
                      <a:pt x="18" y="24"/>
                    </a:cubicBezTo>
                    <a:cubicBezTo>
                      <a:pt x="19" y="24"/>
                      <a:pt x="21" y="24"/>
                      <a:pt x="22"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nvGrpSpPr>
            <p:cNvPr id="14" name="组合 13"/>
            <p:cNvGrpSpPr/>
            <p:nvPr/>
          </p:nvGrpSpPr>
          <p:grpSpPr>
            <a:xfrm>
              <a:off x="1853507" y="3978410"/>
              <a:ext cx="514719" cy="356117"/>
              <a:chOff x="-5087938" y="1543050"/>
              <a:chExt cx="839788" cy="581025"/>
            </a:xfrm>
          </p:grpSpPr>
          <p:sp>
            <p:nvSpPr>
              <p:cNvPr id="16" name="Freeform 24"/>
              <p:cNvSpPr/>
              <p:nvPr/>
            </p:nvSpPr>
            <p:spPr bwMode="auto">
              <a:xfrm>
                <a:off x="-4859338" y="1831975"/>
                <a:ext cx="509588" cy="292100"/>
              </a:xfrm>
              <a:custGeom>
                <a:avLst/>
                <a:gdLst>
                  <a:gd name="T0" fmla="*/ 101 w 136"/>
                  <a:gd name="T1" fmla="*/ 0 h 78"/>
                  <a:gd name="T2" fmla="*/ 0 w 136"/>
                  <a:gd name="T3" fmla="*/ 75 h 78"/>
                  <a:gd name="T4" fmla="*/ 10 w 136"/>
                  <a:gd name="T5" fmla="*/ 76 h 78"/>
                  <a:gd name="T6" fmla="*/ 136 w 136"/>
                  <a:gd name="T7" fmla="*/ 0 h 78"/>
                  <a:gd name="T8" fmla="*/ 101 w 136"/>
                  <a:gd name="T9" fmla="*/ 0 h 78"/>
                  <a:gd name="T10" fmla="*/ 101 w 136"/>
                  <a:gd name="T11" fmla="*/ 0 h 78"/>
                </a:gdLst>
                <a:ahLst/>
                <a:cxnLst>
                  <a:cxn ang="0">
                    <a:pos x="T0" y="T1"/>
                  </a:cxn>
                  <a:cxn ang="0">
                    <a:pos x="T2" y="T3"/>
                  </a:cxn>
                  <a:cxn ang="0">
                    <a:pos x="T4" y="T5"/>
                  </a:cxn>
                  <a:cxn ang="0">
                    <a:pos x="T6" y="T7"/>
                  </a:cxn>
                  <a:cxn ang="0">
                    <a:pos x="T8" y="T9"/>
                  </a:cxn>
                  <a:cxn ang="0">
                    <a:pos x="T10" y="T11"/>
                  </a:cxn>
                </a:cxnLst>
                <a:rect l="0" t="0" r="r" b="b"/>
                <a:pathLst>
                  <a:path w="136" h="78">
                    <a:moveTo>
                      <a:pt x="101" y="0"/>
                    </a:moveTo>
                    <a:cubicBezTo>
                      <a:pt x="81" y="38"/>
                      <a:pt x="49" y="64"/>
                      <a:pt x="0" y="75"/>
                    </a:cubicBezTo>
                    <a:cubicBezTo>
                      <a:pt x="3" y="76"/>
                      <a:pt x="7" y="76"/>
                      <a:pt x="10" y="76"/>
                    </a:cubicBezTo>
                    <a:cubicBezTo>
                      <a:pt x="65" y="78"/>
                      <a:pt x="114" y="47"/>
                      <a:pt x="136" y="0"/>
                    </a:cubicBezTo>
                    <a:cubicBezTo>
                      <a:pt x="101" y="0"/>
                      <a:pt x="101" y="0"/>
                      <a:pt x="101" y="0"/>
                    </a:cubicBezTo>
                    <a:cubicBezTo>
                      <a:pt x="101" y="0"/>
                      <a:pt x="101" y="0"/>
                      <a:pt x="10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7" name="Freeform 25"/>
              <p:cNvSpPr/>
              <p:nvPr/>
            </p:nvSpPr>
            <p:spPr bwMode="auto">
              <a:xfrm>
                <a:off x="-4937125" y="1543050"/>
                <a:ext cx="85725" cy="104775"/>
              </a:xfrm>
              <a:custGeom>
                <a:avLst/>
                <a:gdLst>
                  <a:gd name="T0" fmla="*/ 10 w 23"/>
                  <a:gd name="T1" fmla="*/ 28 h 28"/>
                  <a:gd name="T2" fmla="*/ 23 w 23"/>
                  <a:gd name="T3" fmla="*/ 15 h 28"/>
                  <a:gd name="T4" fmla="*/ 13 w 23"/>
                  <a:gd name="T5" fmla="*/ 1 h 28"/>
                  <a:gd name="T6" fmla="*/ 1 w 23"/>
                  <a:gd name="T7" fmla="*/ 13 h 28"/>
                  <a:gd name="T8" fmla="*/ 10 w 23"/>
                  <a:gd name="T9" fmla="*/ 28 h 28"/>
                </a:gdLst>
                <a:ahLst/>
                <a:cxnLst>
                  <a:cxn ang="0">
                    <a:pos x="T0" y="T1"/>
                  </a:cxn>
                  <a:cxn ang="0">
                    <a:pos x="T2" y="T3"/>
                  </a:cxn>
                  <a:cxn ang="0">
                    <a:pos x="T4" y="T5"/>
                  </a:cxn>
                  <a:cxn ang="0">
                    <a:pos x="T6" y="T7"/>
                  </a:cxn>
                  <a:cxn ang="0">
                    <a:pos x="T8" y="T9"/>
                  </a:cxn>
                </a:cxnLst>
                <a:rect l="0" t="0" r="r" b="b"/>
                <a:pathLst>
                  <a:path w="23" h="28">
                    <a:moveTo>
                      <a:pt x="10" y="28"/>
                    </a:moveTo>
                    <a:cubicBezTo>
                      <a:pt x="16" y="28"/>
                      <a:pt x="22" y="23"/>
                      <a:pt x="23" y="15"/>
                    </a:cubicBezTo>
                    <a:cubicBezTo>
                      <a:pt x="23" y="8"/>
                      <a:pt x="19" y="1"/>
                      <a:pt x="13" y="1"/>
                    </a:cubicBezTo>
                    <a:cubicBezTo>
                      <a:pt x="7" y="0"/>
                      <a:pt x="2" y="6"/>
                      <a:pt x="1" y="13"/>
                    </a:cubicBezTo>
                    <a:cubicBezTo>
                      <a:pt x="0" y="20"/>
                      <a:pt x="4" y="27"/>
                      <a:pt x="10"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 name="Freeform 26"/>
              <p:cNvSpPr/>
              <p:nvPr/>
            </p:nvSpPr>
            <p:spPr bwMode="auto">
              <a:xfrm>
                <a:off x="-4495800" y="1562100"/>
                <a:ext cx="247650" cy="201613"/>
              </a:xfrm>
              <a:custGeom>
                <a:avLst/>
                <a:gdLst>
                  <a:gd name="T0" fmla="*/ 12 w 66"/>
                  <a:gd name="T1" fmla="*/ 54 h 54"/>
                  <a:gd name="T2" fmla="*/ 46 w 66"/>
                  <a:gd name="T3" fmla="*/ 54 h 54"/>
                  <a:gd name="T4" fmla="*/ 49 w 66"/>
                  <a:gd name="T5" fmla="*/ 42 h 54"/>
                  <a:gd name="T6" fmla="*/ 66 w 66"/>
                  <a:gd name="T7" fmla="*/ 42 h 54"/>
                  <a:gd name="T8" fmla="*/ 33 w 66"/>
                  <a:gd name="T9" fmla="*/ 0 h 54"/>
                  <a:gd name="T10" fmla="*/ 0 w 66"/>
                  <a:gd name="T11" fmla="*/ 42 h 54"/>
                  <a:gd name="T12" fmla="*/ 17 w 66"/>
                  <a:gd name="T13" fmla="*/ 42 h 54"/>
                  <a:gd name="T14" fmla="*/ 12 w 66"/>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54">
                    <a:moveTo>
                      <a:pt x="12" y="54"/>
                    </a:moveTo>
                    <a:cubicBezTo>
                      <a:pt x="46" y="54"/>
                      <a:pt x="46" y="54"/>
                      <a:pt x="46" y="54"/>
                    </a:cubicBezTo>
                    <a:cubicBezTo>
                      <a:pt x="48" y="50"/>
                      <a:pt x="49" y="46"/>
                      <a:pt x="49" y="42"/>
                    </a:cubicBezTo>
                    <a:cubicBezTo>
                      <a:pt x="66" y="42"/>
                      <a:pt x="66" y="42"/>
                      <a:pt x="66" y="42"/>
                    </a:cubicBezTo>
                    <a:cubicBezTo>
                      <a:pt x="33" y="0"/>
                      <a:pt x="33" y="0"/>
                      <a:pt x="33" y="0"/>
                    </a:cubicBezTo>
                    <a:cubicBezTo>
                      <a:pt x="0" y="42"/>
                      <a:pt x="0" y="42"/>
                      <a:pt x="0" y="42"/>
                    </a:cubicBezTo>
                    <a:cubicBezTo>
                      <a:pt x="17" y="42"/>
                      <a:pt x="17" y="42"/>
                      <a:pt x="17" y="42"/>
                    </a:cubicBezTo>
                    <a:cubicBezTo>
                      <a:pt x="15" y="46"/>
                      <a:pt x="14" y="50"/>
                      <a:pt x="12" y="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9" name="Freeform 27"/>
              <p:cNvSpPr>
                <a:spLocks noEditPoints="1"/>
              </p:cNvSpPr>
              <p:nvPr/>
            </p:nvSpPr>
            <p:spPr bwMode="auto">
              <a:xfrm>
                <a:off x="-5087938" y="1651000"/>
                <a:ext cx="792163" cy="439738"/>
              </a:xfrm>
              <a:custGeom>
                <a:avLst/>
                <a:gdLst>
                  <a:gd name="T0" fmla="*/ 164 w 211"/>
                  <a:gd name="T1" fmla="*/ 32 h 117"/>
                  <a:gd name="T2" fmla="*/ 160 w 211"/>
                  <a:gd name="T3" fmla="*/ 37 h 117"/>
                  <a:gd name="T4" fmla="*/ 90 w 211"/>
                  <a:gd name="T5" fmla="*/ 33 h 117"/>
                  <a:gd name="T6" fmla="*/ 57 w 211"/>
                  <a:gd name="T7" fmla="*/ 6 h 117"/>
                  <a:gd name="T8" fmla="*/ 56 w 211"/>
                  <a:gd name="T9" fmla="*/ 13 h 117"/>
                  <a:gd name="T10" fmla="*/ 51 w 211"/>
                  <a:gd name="T11" fmla="*/ 6 h 117"/>
                  <a:gd name="T12" fmla="*/ 51 w 211"/>
                  <a:gd name="T13" fmla="*/ 0 h 117"/>
                  <a:gd name="T14" fmla="*/ 47 w 211"/>
                  <a:gd name="T15" fmla="*/ 5 h 117"/>
                  <a:gd name="T16" fmla="*/ 47 w 211"/>
                  <a:gd name="T17" fmla="*/ 28 h 117"/>
                  <a:gd name="T18" fmla="*/ 45 w 211"/>
                  <a:gd name="T19" fmla="*/ 8 h 117"/>
                  <a:gd name="T20" fmla="*/ 44 w 211"/>
                  <a:gd name="T21" fmla="*/ 1 h 117"/>
                  <a:gd name="T22" fmla="*/ 34 w 211"/>
                  <a:gd name="T23" fmla="*/ 1 h 117"/>
                  <a:gd name="T24" fmla="*/ 17 w 211"/>
                  <a:gd name="T25" fmla="*/ 14 h 117"/>
                  <a:gd name="T26" fmla="*/ 9 w 211"/>
                  <a:gd name="T27" fmla="*/ 21 h 117"/>
                  <a:gd name="T28" fmla="*/ 8 w 211"/>
                  <a:gd name="T29" fmla="*/ 22 h 117"/>
                  <a:gd name="T30" fmla="*/ 8 w 211"/>
                  <a:gd name="T31" fmla="*/ 22 h 117"/>
                  <a:gd name="T32" fmla="*/ 11 w 211"/>
                  <a:gd name="T33" fmla="*/ 34 h 117"/>
                  <a:gd name="T34" fmla="*/ 11 w 211"/>
                  <a:gd name="T35" fmla="*/ 34 h 117"/>
                  <a:gd name="T36" fmla="*/ 19 w 211"/>
                  <a:gd name="T37" fmla="*/ 37 h 117"/>
                  <a:gd name="T38" fmla="*/ 8 w 211"/>
                  <a:gd name="T39" fmla="*/ 72 h 117"/>
                  <a:gd name="T40" fmla="*/ 10 w 211"/>
                  <a:gd name="T41" fmla="*/ 101 h 117"/>
                  <a:gd name="T42" fmla="*/ 2 w 211"/>
                  <a:gd name="T43" fmla="*/ 110 h 117"/>
                  <a:gd name="T44" fmla="*/ 8 w 211"/>
                  <a:gd name="T45" fmla="*/ 115 h 117"/>
                  <a:gd name="T46" fmla="*/ 16 w 211"/>
                  <a:gd name="T47" fmla="*/ 109 h 117"/>
                  <a:gd name="T48" fmla="*/ 39 w 211"/>
                  <a:gd name="T49" fmla="*/ 111 h 117"/>
                  <a:gd name="T50" fmla="*/ 20 w 211"/>
                  <a:gd name="T51" fmla="*/ 100 h 117"/>
                  <a:gd name="T52" fmla="*/ 16 w 211"/>
                  <a:gd name="T53" fmla="*/ 67 h 117"/>
                  <a:gd name="T54" fmla="*/ 25 w 211"/>
                  <a:gd name="T55" fmla="*/ 45 h 117"/>
                  <a:gd name="T56" fmla="*/ 24 w 211"/>
                  <a:gd name="T57" fmla="*/ 59 h 117"/>
                  <a:gd name="T58" fmla="*/ 53 w 211"/>
                  <a:gd name="T59" fmla="*/ 117 h 117"/>
                  <a:gd name="T60" fmla="*/ 51 w 211"/>
                  <a:gd name="T61" fmla="*/ 65 h 117"/>
                  <a:gd name="T62" fmla="*/ 82 w 211"/>
                  <a:gd name="T63" fmla="*/ 107 h 117"/>
                  <a:gd name="T64" fmla="*/ 73 w 211"/>
                  <a:gd name="T65" fmla="*/ 61 h 117"/>
                  <a:gd name="T66" fmla="*/ 58 w 211"/>
                  <a:gd name="T67" fmla="*/ 45 h 117"/>
                  <a:gd name="T68" fmla="*/ 83 w 211"/>
                  <a:gd name="T69" fmla="*/ 47 h 117"/>
                  <a:gd name="T70" fmla="*/ 204 w 211"/>
                  <a:gd name="T71" fmla="*/ 45 h 117"/>
                  <a:gd name="T72" fmla="*/ 208 w 211"/>
                  <a:gd name="T73" fmla="*/ 40 h 117"/>
                  <a:gd name="T74" fmla="*/ 207 w 211"/>
                  <a:gd name="T75" fmla="*/ 32 h 117"/>
                  <a:gd name="T76" fmla="*/ 57 w 211"/>
                  <a:gd name="T77" fmla="*/ 29 h 117"/>
                  <a:gd name="T78" fmla="*/ 64 w 211"/>
                  <a:gd name="T79" fmla="*/ 3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117">
                    <a:moveTo>
                      <a:pt x="207" y="32"/>
                    </a:moveTo>
                    <a:cubicBezTo>
                      <a:pt x="164" y="32"/>
                      <a:pt x="164" y="32"/>
                      <a:pt x="164" y="32"/>
                    </a:cubicBezTo>
                    <a:cubicBezTo>
                      <a:pt x="162" y="32"/>
                      <a:pt x="160" y="34"/>
                      <a:pt x="160" y="36"/>
                    </a:cubicBezTo>
                    <a:cubicBezTo>
                      <a:pt x="160" y="36"/>
                      <a:pt x="160" y="36"/>
                      <a:pt x="160" y="37"/>
                    </a:cubicBezTo>
                    <a:cubicBezTo>
                      <a:pt x="88" y="37"/>
                      <a:pt x="88" y="37"/>
                      <a:pt x="88" y="37"/>
                    </a:cubicBezTo>
                    <a:cubicBezTo>
                      <a:pt x="89" y="35"/>
                      <a:pt x="89" y="34"/>
                      <a:pt x="90" y="33"/>
                    </a:cubicBezTo>
                    <a:cubicBezTo>
                      <a:pt x="84" y="31"/>
                      <a:pt x="71" y="25"/>
                      <a:pt x="71" y="25"/>
                    </a:cubicBezTo>
                    <a:cubicBezTo>
                      <a:pt x="57" y="6"/>
                      <a:pt x="57" y="6"/>
                      <a:pt x="57" y="6"/>
                    </a:cubicBezTo>
                    <a:cubicBezTo>
                      <a:pt x="54" y="8"/>
                      <a:pt x="54" y="8"/>
                      <a:pt x="54" y="8"/>
                    </a:cubicBezTo>
                    <a:cubicBezTo>
                      <a:pt x="56" y="13"/>
                      <a:pt x="56" y="13"/>
                      <a:pt x="56" y="13"/>
                    </a:cubicBezTo>
                    <a:cubicBezTo>
                      <a:pt x="51" y="28"/>
                      <a:pt x="51" y="28"/>
                      <a:pt x="51" y="28"/>
                    </a:cubicBezTo>
                    <a:cubicBezTo>
                      <a:pt x="51" y="6"/>
                      <a:pt x="51" y="6"/>
                      <a:pt x="51" y="6"/>
                    </a:cubicBezTo>
                    <a:cubicBezTo>
                      <a:pt x="52" y="5"/>
                      <a:pt x="52" y="5"/>
                      <a:pt x="52" y="5"/>
                    </a:cubicBezTo>
                    <a:cubicBezTo>
                      <a:pt x="51" y="0"/>
                      <a:pt x="51" y="0"/>
                      <a:pt x="51" y="0"/>
                    </a:cubicBezTo>
                    <a:cubicBezTo>
                      <a:pt x="48" y="0"/>
                      <a:pt x="48" y="0"/>
                      <a:pt x="48" y="0"/>
                    </a:cubicBezTo>
                    <a:cubicBezTo>
                      <a:pt x="47" y="5"/>
                      <a:pt x="47" y="5"/>
                      <a:pt x="47" y="5"/>
                    </a:cubicBezTo>
                    <a:cubicBezTo>
                      <a:pt x="48" y="6"/>
                      <a:pt x="48" y="6"/>
                      <a:pt x="48" y="6"/>
                    </a:cubicBezTo>
                    <a:cubicBezTo>
                      <a:pt x="47" y="28"/>
                      <a:pt x="47" y="28"/>
                      <a:pt x="47" y="28"/>
                    </a:cubicBezTo>
                    <a:cubicBezTo>
                      <a:pt x="43" y="12"/>
                      <a:pt x="43" y="12"/>
                      <a:pt x="43" y="12"/>
                    </a:cubicBezTo>
                    <a:cubicBezTo>
                      <a:pt x="45" y="8"/>
                      <a:pt x="45" y="8"/>
                      <a:pt x="45" y="8"/>
                    </a:cubicBezTo>
                    <a:cubicBezTo>
                      <a:pt x="42" y="5"/>
                      <a:pt x="42" y="5"/>
                      <a:pt x="42" y="5"/>
                    </a:cubicBezTo>
                    <a:cubicBezTo>
                      <a:pt x="44" y="1"/>
                      <a:pt x="44" y="1"/>
                      <a:pt x="44" y="1"/>
                    </a:cubicBezTo>
                    <a:cubicBezTo>
                      <a:pt x="44" y="1"/>
                      <a:pt x="44" y="1"/>
                      <a:pt x="44" y="1"/>
                    </a:cubicBezTo>
                    <a:cubicBezTo>
                      <a:pt x="41" y="1"/>
                      <a:pt x="39" y="1"/>
                      <a:pt x="34" y="1"/>
                    </a:cubicBezTo>
                    <a:cubicBezTo>
                      <a:pt x="33" y="1"/>
                      <a:pt x="29" y="3"/>
                      <a:pt x="27" y="5"/>
                    </a:cubicBezTo>
                    <a:cubicBezTo>
                      <a:pt x="17" y="14"/>
                      <a:pt x="17" y="14"/>
                      <a:pt x="17" y="14"/>
                    </a:cubicBezTo>
                    <a:cubicBezTo>
                      <a:pt x="12" y="19"/>
                      <a:pt x="12" y="19"/>
                      <a:pt x="12" y="19"/>
                    </a:cubicBezTo>
                    <a:cubicBezTo>
                      <a:pt x="9" y="21"/>
                      <a:pt x="9" y="21"/>
                      <a:pt x="9" y="21"/>
                    </a:cubicBezTo>
                    <a:cubicBezTo>
                      <a:pt x="8" y="22"/>
                      <a:pt x="8" y="22"/>
                      <a:pt x="8" y="22"/>
                    </a:cubicBezTo>
                    <a:cubicBezTo>
                      <a:pt x="8" y="22"/>
                      <a:pt x="8" y="22"/>
                      <a:pt x="8" y="22"/>
                    </a:cubicBezTo>
                    <a:cubicBezTo>
                      <a:pt x="8" y="22"/>
                      <a:pt x="8" y="22"/>
                      <a:pt x="8" y="22"/>
                    </a:cubicBezTo>
                    <a:cubicBezTo>
                      <a:pt x="8" y="22"/>
                      <a:pt x="8" y="22"/>
                      <a:pt x="8" y="22"/>
                    </a:cubicBezTo>
                    <a:cubicBezTo>
                      <a:pt x="9" y="27"/>
                      <a:pt x="6" y="10"/>
                      <a:pt x="11" y="34"/>
                    </a:cubicBezTo>
                    <a:cubicBezTo>
                      <a:pt x="11" y="34"/>
                      <a:pt x="11" y="34"/>
                      <a:pt x="11" y="34"/>
                    </a:cubicBezTo>
                    <a:cubicBezTo>
                      <a:pt x="11" y="34"/>
                      <a:pt x="11" y="34"/>
                      <a:pt x="11" y="34"/>
                    </a:cubicBezTo>
                    <a:cubicBezTo>
                      <a:pt x="11" y="34"/>
                      <a:pt x="11" y="34"/>
                      <a:pt x="11" y="34"/>
                    </a:cubicBezTo>
                    <a:cubicBezTo>
                      <a:pt x="13" y="35"/>
                      <a:pt x="13" y="35"/>
                      <a:pt x="13" y="35"/>
                    </a:cubicBezTo>
                    <a:cubicBezTo>
                      <a:pt x="19" y="37"/>
                      <a:pt x="19" y="37"/>
                      <a:pt x="19" y="37"/>
                    </a:cubicBezTo>
                    <a:cubicBezTo>
                      <a:pt x="14" y="39"/>
                      <a:pt x="8" y="42"/>
                      <a:pt x="5" y="49"/>
                    </a:cubicBezTo>
                    <a:cubicBezTo>
                      <a:pt x="0" y="59"/>
                      <a:pt x="5" y="66"/>
                      <a:pt x="8" y="72"/>
                    </a:cubicBezTo>
                    <a:cubicBezTo>
                      <a:pt x="10" y="75"/>
                      <a:pt x="12" y="79"/>
                      <a:pt x="13" y="82"/>
                    </a:cubicBezTo>
                    <a:cubicBezTo>
                      <a:pt x="14" y="88"/>
                      <a:pt x="12" y="96"/>
                      <a:pt x="10" y="101"/>
                    </a:cubicBezTo>
                    <a:cubicBezTo>
                      <a:pt x="8" y="102"/>
                      <a:pt x="7" y="103"/>
                      <a:pt x="5" y="104"/>
                    </a:cubicBezTo>
                    <a:cubicBezTo>
                      <a:pt x="2" y="106"/>
                      <a:pt x="1" y="109"/>
                      <a:pt x="2" y="110"/>
                    </a:cubicBezTo>
                    <a:cubicBezTo>
                      <a:pt x="2" y="111"/>
                      <a:pt x="2" y="114"/>
                      <a:pt x="6" y="115"/>
                    </a:cubicBezTo>
                    <a:cubicBezTo>
                      <a:pt x="6" y="115"/>
                      <a:pt x="7" y="115"/>
                      <a:pt x="8" y="115"/>
                    </a:cubicBezTo>
                    <a:cubicBezTo>
                      <a:pt x="10" y="115"/>
                      <a:pt x="11" y="115"/>
                      <a:pt x="13" y="113"/>
                    </a:cubicBezTo>
                    <a:cubicBezTo>
                      <a:pt x="14" y="112"/>
                      <a:pt x="15" y="111"/>
                      <a:pt x="16" y="109"/>
                    </a:cubicBezTo>
                    <a:cubicBezTo>
                      <a:pt x="21" y="108"/>
                      <a:pt x="27" y="109"/>
                      <a:pt x="33" y="112"/>
                    </a:cubicBezTo>
                    <a:cubicBezTo>
                      <a:pt x="35" y="113"/>
                      <a:pt x="38" y="113"/>
                      <a:pt x="39" y="111"/>
                    </a:cubicBezTo>
                    <a:cubicBezTo>
                      <a:pt x="40" y="109"/>
                      <a:pt x="39" y="106"/>
                      <a:pt x="37" y="105"/>
                    </a:cubicBezTo>
                    <a:cubicBezTo>
                      <a:pt x="32" y="101"/>
                      <a:pt x="25" y="100"/>
                      <a:pt x="20" y="100"/>
                    </a:cubicBezTo>
                    <a:cubicBezTo>
                      <a:pt x="22" y="93"/>
                      <a:pt x="22" y="86"/>
                      <a:pt x="21" y="81"/>
                    </a:cubicBezTo>
                    <a:cubicBezTo>
                      <a:pt x="21" y="76"/>
                      <a:pt x="18" y="71"/>
                      <a:pt x="16" y="67"/>
                    </a:cubicBezTo>
                    <a:cubicBezTo>
                      <a:pt x="12" y="61"/>
                      <a:pt x="10" y="58"/>
                      <a:pt x="12" y="53"/>
                    </a:cubicBezTo>
                    <a:cubicBezTo>
                      <a:pt x="15" y="47"/>
                      <a:pt x="21" y="45"/>
                      <a:pt x="25" y="45"/>
                    </a:cubicBezTo>
                    <a:cubicBezTo>
                      <a:pt x="25" y="50"/>
                      <a:pt x="24" y="54"/>
                      <a:pt x="24" y="59"/>
                    </a:cubicBezTo>
                    <a:cubicBezTo>
                      <a:pt x="24" y="59"/>
                      <a:pt x="24" y="59"/>
                      <a:pt x="24" y="59"/>
                    </a:cubicBezTo>
                    <a:cubicBezTo>
                      <a:pt x="27" y="59"/>
                      <a:pt x="29" y="59"/>
                      <a:pt x="32" y="60"/>
                    </a:cubicBezTo>
                    <a:cubicBezTo>
                      <a:pt x="39" y="79"/>
                      <a:pt x="46" y="98"/>
                      <a:pt x="53" y="117"/>
                    </a:cubicBezTo>
                    <a:cubicBezTo>
                      <a:pt x="67" y="113"/>
                      <a:pt x="67" y="113"/>
                      <a:pt x="67" y="113"/>
                    </a:cubicBezTo>
                    <a:cubicBezTo>
                      <a:pt x="64" y="100"/>
                      <a:pt x="56" y="78"/>
                      <a:pt x="51" y="65"/>
                    </a:cubicBezTo>
                    <a:cubicBezTo>
                      <a:pt x="57" y="70"/>
                      <a:pt x="64" y="74"/>
                      <a:pt x="65" y="78"/>
                    </a:cubicBezTo>
                    <a:cubicBezTo>
                      <a:pt x="82" y="107"/>
                      <a:pt x="82" y="107"/>
                      <a:pt x="82" y="107"/>
                    </a:cubicBezTo>
                    <a:cubicBezTo>
                      <a:pt x="95" y="100"/>
                      <a:pt x="95" y="100"/>
                      <a:pt x="95" y="100"/>
                    </a:cubicBezTo>
                    <a:cubicBezTo>
                      <a:pt x="88" y="89"/>
                      <a:pt x="84" y="77"/>
                      <a:pt x="73" y="61"/>
                    </a:cubicBezTo>
                    <a:cubicBezTo>
                      <a:pt x="67" y="56"/>
                      <a:pt x="62" y="52"/>
                      <a:pt x="58" y="49"/>
                    </a:cubicBezTo>
                    <a:cubicBezTo>
                      <a:pt x="58" y="48"/>
                      <a:pt x="58" y="46"/>
                      <a:pt x="58" y="45"/>
                    </a:cubicBezTo>
                    <a:cubicBezTo>
                      <a:pt x="80" y="45"/>
                      <a:pt x="80" y="45"/>
                      <a:pt x="80" y="45"/>
                    </a:cubicBezTo>
                    <a:cubicBezTo>
                      <a:pt x="81" y="46"/>
                      <a:pt x="82" y="46"/>
                      <a:pt x="83" y="47"/>
                    </a:cubicBezTo>
                    <a:cubicBezTo>
                      <a:pt x="83" y="46"/>
                      <a:pt x="84" y="46"/>
                      <a:pt x="84" y="45"/>
                    </a:cubicBezTo>
                    <a:cubicBezTo>
                      <a:pt x="204" y="45"/>
                      <a:pt x="204" y="45"/>
                      <a:pt x="204" y="45"/>
                    </a:cubicBezTo>
                    <a:cubicBezTo>
                      <a:pt x="206" y="45"/>
                      <a:pt x="208" y="43"/>
                      <a:pt x="208" y="41"/>
                    </a:cubicBezTo>
                    <a:cubicBezTo>
                      <a:pt x="208" y="41"/>
                      <a:pt x="208" y="40"/>
                      <a:pt x="208" y="40"/>
                    </a:cubicBezTo>
                    <a:cubicBezTo>
                      <a:pt x="210" y="40"/>
                      <a:pt x="211" y="38"/>
                      <a:pt x="211" y="36"/>
                    </a:cubicBezTo>
                    <a:cubicBezTo>
                      <a:pt x="211" y="34"/>
                      <a:pt x="209" y="32"/>
                      <a:pt x="207" y="32"/>
                    </a:cubicBezTo>
                    <a:close/>
                    <a:moveTo>
                      <a:pt x="57" y="37"/>
                    </a:moveTo>
                    <a:cubicBezTo>
                      <a:pt x="57" y="34"/>
                      <a:pt x="57" y="31"/>
                      <a:pt x="57" y="29"/>
                    </a:cubicBezTo>
                    <a:cubicBezTo>
                      <a:pt x="59" y="33"/>
                      <a:pt x="59" y="33"/>
                      <a:pt x="59" y="33"/>
                    </a:cubicBezTo>
                    <a:cubicBezTo>
                      <a:pt x="61" y="34"/>
                      <a:pt x="62" y="36"/>
                      <a:pt x="64" y="37"/>
                    </a:cubicBezTo>
                    <a:lnTo>
                      <a:pt x="57" y="3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15" name="Rectangle 39"/>
            <p:cNvSpPr>
              <a:spLocks noChangeArrowheads="1"/>
            </p:cNvSpPr>
            <p:nvPr/>
          </p:nvSpPr>
          <p:spPr bwMode="auto">
            <a:xfrm>
              <a:off x="5220948" y="2905780"/>
              <a:ext cx="3587914"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buFont typeface="Arial" panose="020B0604020202020204" pitchFamily="34" charset="0"/>
                <a:buNone/>
              </a:pPr>
              <a:r>
                <a:rPr lang="zh-CN" altLang="en-US" sz="4400" b="1" dirty="0">
                  <a:solidFill>
                    <a:srgbClr val="06C5B3"/>
                  </a:solidFill>
                  <a:latin typeface="微软雅黑" panose="020B0503020204020204" pitchFamily="34" charset="-122"/>
                  <a:ea typeface="微软雅黑" panose="020B0503020204020204" pitchFamily="34" charset="-122"/>
                </a:rPr>
                <a:t>大数据</a:t>
              </a:r>
              <a:r>
                <a:rPr lang="en-US" altLang="zh-CN" sz="4400" b="1" dirty="0">
                  <a:solidFill>
                    <a:srgbClr val="06C5B3"/>
                  </a:solidFill>
                  <a:latin typeface="微软雅黑" panose="020B0503020204020204" pitchFamily="34" charset="-122"/>
                  <a:ea typeface="微软雅黑" panose="020B0503020204020204" pitchFamily="34" charset="-122"/>
                </a:rPr>
                <a:t>+</a:t>
              </a:r>
              <a:r>
                <a:rPr lang="zh-CN" altLang="en-US" sz="4400" b="1" dirty="0">
                  <a:solidFill>
                    <a:srgbClr val="06C5B3"/>
                  </a:solidFill>
                  <a:latin typeface="微软雅黑" panose="020B0503020204020204" pitchFamily="34" charset="-122"/>
                  <a:ea typeface="微软雅黑" panose="020B0503020204020204" pitchFamily="34" charset="-122"/>
                </a:rPr>
                <a:t>保险</a:t>
              </a:r>
              <a:endParaRPr lang="en-US" altLang="zh-CN" sz="4400" b="1" dirty="0">
                <a:solidFill>
                  <a:srgbClr val="06C5B3"/>
                </a:solidFill>
                <a:latin typeface="微软雅黑" panose="020B0503020204020204" pitchFamily="34" charset="-122"/>
                <a:ea typeface="微软雅黑" panose="020B0503020204020204" pitchFamily="34" charset="-122"/>
              </a:endParaRPr>
            </a:p>
            <a:p>
              <a:pPr algn="ctr">
                <a:buFont typeface="Arial" panose="020B0604020202020204" pitchFamily="34" charset="0"/>
                <a:buNone/>
              </a:pPr>
              <a:r>
                <a:rPr lang="en-US" altLang="zh-CN" sz="2400" dirty="0">
                  <a:solidFill>
                    <a:schemeClr val="bg1"/>
                  </a:solidFill>
                  <a:latin typeface="Arial" panose="020B0604020202020204" pitchFamily="34" charset="0"/>
                  <a:cs typeface="Arial" panose="020B0604020202020204" pitchFamily="34" charset="0"/>
                </a:rPr>
                <a:t>Big Data + Insurance     </a:t>
              </a:r>
              <a:endParaRPr lang="zh-CN" altLang="en-US" sz="24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828901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0">
            <a:extLst>
              <a:ext uri="{FF2B5EF4-FFF2-40B4-BE49-F238E27FC236}">
                <a16:creationId xmlns:a16="http://schemas.microsoft.com/office/drawing/2014/main" id="{6ACF8FD9-344B-4F36-86F9-58D84F1F27A6}"/>
              </a:ext>
            </a:extLst>
          </p:cNvPr>
          <p:cNvSpPr txBox="1"/>
          <p:nvPr/>
        </p:nvSpPr>
        <p:spPr>
          <a:xfrm>
            <a:off x="673359" y="5866238"/>
            <a:ext cx="3100529" cy="707886"/>
          </a:xfrm>
          <a:prstGeom prst="rect">
            <a:avLst/>
          </a:prstGeom>
          <a:noFill/>
        </p:spPr>
        <p:txBody>
          <a:bodyPr wrap="none" rtlCol="0">
            <a:spAutoFit/>
          </a:bodyPr>
          <a:lstStyle/>
          <a:p>
            <a:r>
              <a:rPr lang="zh-CN" altLang="en-US" sz="4000" dirty="0">
                <a:solidFill>
                  <a:srgbClr val="FCFCFC"/>
                </a:solidFill>
                <a:latin typeface="Lato"/>
              </a:rPr>
              <a:t>大数据</a:t>
            </a:r>
            <a:r>
              <a:rPr lang="en-US" altLang="zh-CN" sz="4000" dirty="0">
                <a:solidFill>
                  <a:srgbClr val="FCFCFC"/>
                </a:solidFill>
                <a:latin typeface="Lato"/>
              </a:rPr>
              <a:t>+</a:t>
            </a:r>
            <a:r>
              <a:rPr lang="zh-CN" altLang="en-US" sz="4000" dirty="0">
                <a:solidFill>
                  <a:srgbClr val="FCFCFC"/>
                </a:solidFill>
                <a:latin typeface="Lato"/>
              </a:rPr>
              <a:t>保险</a:t>
            </a:r>
            <a:endParaRPr lang="en-GB" sz="4000" dirty="0">
              <a:solidFill>
                <a:srgbClr val="FCFCFC"/>
              </a:solidFill>
              <a:latin typeface="Lato"/>
            </a:endParaRPr>
          </a:p>
        </p:txBody>
      </p:sp>
      <p:sp>
        <p:nvSpPr>
          <p:cNvPr id="21" name="Rectangle 2">
            <a:extLst>
              <a:ext uri="{FF2B5EF4-FFF2-40B4-BE49-F238E27FC236}">
                <a16:creationId xmlns:a16="http://schemas.microsoft.com/office/drawing/2014/main" id="{6E083696-404F-499D-BED1-6BF32DD87833}"/>
              </a:ext>
            </a:extLst>
          </p:cNvPr>
          <p:cNvSpPr/>
          <p:nvPr/>
        </p:nvSpPr>
        <p:spPr>
          <a:xfrm>
            <a:off x="673359" y="4723238"/>
            <a:ext cx="4523792" cy="3048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232"/>
            <a:r>
              <a:rPr lang="zh-CN" altLang="en-US" sz="1400" dirty="0">
                <a:solidFill>
                  <a:schemeClr val="bg1"/>
                </a:solidFill>
                <a:latin typeface="Open Sans" pitchFamily="34" charset="0"/>
                <a:ea typeface="Open Sans" pitchFamily="34" charset="0"/>
                <a:cs typeface="Open Sans" pitchFamily="34" charset="0"/>
              </a:rPr>
              <a:t>保险的行业特征决定其与经济生产和社会生活密切相关，</a:t>
            </a:r>
            <a:endParaRPr lang="en-US" sz="1050" dirty="0">
              <a:solidFill>
                <a:schemeClr val="bg1"/>
              </a:solidFill>
              <a:latin typeface="Open Sans" pitchFamily="34" charset="0"/>
              <a:ea typeface="Open Sans" pitchFamily="34" charset="0"/>
              <a:cs typeface="Open Sans" pitchFamily="34" charset="0"/>
            </a:endParaRPr>
          </a:p>
        </p:txBody>
      </p:sp>
      <p:sp>
        <p:nvSpPr>
          <p:cNvPr id="22" name="Rectangle 5">
            <a:extLst>
              <a:ext uri="{FF2B5EF4-FFF2-40B4-BE49-F238E27FC236}">
                <a16:creationId xmlns:a16="http://schemas.microsoft.com/office/drawing/2014/main" id="{D629FF8B-1F28-44D4-A832-E145CCB2A8F0}"/>
              </a:ext>
            </a:extLst>
          </p:cNvPr>
          <p:cNvSpPr/>
          <p:nvPr/>
        </p:nvSpPr>
        <p:spPr>
          <a:xfrm>
            <a:off x="673359" y="5104238"/>
            <a:ext cx="2834952" cy="3048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232"/>
            <a:r>
              <a:rPr lang="zh-CN" altLang="en-US" sz="1400" dirty="0">
                <a:solidFill>
                  <a:schemeClr val="bg1"/>
                </a:solidFill>
                <a:latin typeface="Open Sans" pitchFamily="34" charset="0"/>
                <a:ea typeface="Open Sans" pitchFamily="34" charset="0"/>
                <a:cs typeface="Open Sans" pitchFamily="34" charset="0"/>
              </a:rPr>
              <a:t>有着最直接的动力做大数据营销。</a:t>
            </a:r>
            <a:endParaRPr lang="en-US" sz="1050" dirty="0">
              <a:solidFill>
                <a:schemeClr val="bg1"/>
              </a:solidFill>
              <a:latin typeface="Open Sans" pitchFamily="34" charset="0"/>
              <a:ea typeface="Open Sans" pitchFamily="34" charset="0"/>
              <a:cs typeface="Open Sans" pitchFamily="34" charset="0"/>
            </a:endParaRPr>
          </a:p>
        </p:txBody>
      </p:sp>
      <p:sp>
        <p:nvSpPr>
          <p:cNvPr id="23" name="Rectangle 6">
            <a:extLst>
              <a:ext uri="{FF2B5EF4-FFF2-40B4-BE49-F238E27FC236}">
                <a16:creationId xmlns:a16="http://schemas.microsoft.com/office/drawing/2014/main" id="{5EBBD2EB-54A2-479D-B06A-D185DB6ABE85}"/>
              </a:ext>
            </a:extLst>
          </p:cNvPr>
          <p:cNvSpPr/>
          <p:nvPr/>
        </p:nvSpPr>
        <p:spPr>
          <a:xfrm>
            <a:off x="673359" y="4342238"/>
            <a:ext cx="3200400" cy="3048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232"/>
            <a:r>
              <a:rPr lang="zh-CN" altLang="en-US" sz="1400" dirty="0">
                <a:solidFill>
                  <a:schemeClr val="bg1"/>
                </a:solidFill>
                <a:latin typeface="Open Sans" pitchFamily="34" charset="0"/>
                <a:ea typeface="Open Sans" pitchFamily="34" charset="0"/>
                <a:cs typeface="Open Sans" pitchFamily="34" charset="0"/>
              </a:rPr>
              <a:t>保险经济的新风口</a:t>
            </a:r>
            <a:r>
              <a:rPr lang="en-US" altLang="zh-CN" sz="1400" dirty="0">
                <a:solidFill>
                  <a:schemeClr val="bg1"/>
                </a:solidFill>
                <a:latin typeface="Open Sans" pitchFamily="34" charset="0"/>
                <a:ea typeface="Open Sans" pitchFamily="34" charset="0"/>
                <a:cs typeface="Open Sans" pitchFamily="34" charset="0"/>
              </a:rPr>
              <a:t>——“</a:t>
            </a:r>
            <a:r>
              <a:rPr lang="zh-CN" altLang="en-US" sz="1400" dirty="0">
                <a:solidFill>
                  <a:schemeClr val="bg1"/>
                </a:solidFill>
                <a:latin typeface="Open Sans" pitchFamily="34" charset="0"/>
                <a:ea typeface="Open Sans" pitchFamily="34" charset="0"/>
                <a:cs typeface="Open Sans" pitchFamily="34" charset="0"/>
              </a:rPr>
              <a:t>大数据</a:t>
            </a:r>
            <a:r>
              <a:rPr lang="en-US" altLang="zh-CN" sz="1400" dirty="0">
                <a:solidFill>
                  <a:schemeClr val="bg1"/>
                </a:solidFill>
                <a:latin typeface="Open Sans" pitchFamily="34" charset="0"/>
                <a:ea typeface="Open Sans" pitchFamily="34" charset="0"/>
                <a:cs typeface="Open Sans" pitchFamily="34" charset="0"/>
              </a:rPr>
              <a:t>+”</a:t>
            </a:r>
            <a:r>
              <a:rPr lang="zh-CN" altLang="en-US" sz="1400" dirty="0">
                <a:solidFill>
                  <a:schemeClr val="bg1"/>
                </a:solidFill>
                <a:latin typeface="Open Sans" pitchFamily="34" charset="0"/>
                <a:ea typeface="Open Sans" pitchFamily="34" charset="0"/>
                <a:cs typeface="Open Sans" pitchFamily="34" charset="0"/>
              </a:rPr>
              <a:t>，</a:t>
            </a:r>
            <a:endParaRPr lang="en-US" sz="1050" dirty="0">
              <a:solidFill>
                <a:schemeClr val="bg1"/>
              </a:solidFill>
              <a:latin typeface="Open Sans" pitchFamily="34" charset="0"/>
              <a:ea typeface="Open Sans" pitchFamily="34" charset="0"/>
              <a:cs typeface="Open Sans" pitchFamily="34" charset="0"/>
            </a:endParaRPr>
          </a:p>
        </p:txBody>
      </p:sp>
      <p:sp>
        <p:nvSpPr>
          <p:cNvPr id="24" name="Rectangle 7">
            <a:extLst>
              <a:ext uri="{FF2B5EF4-FFF2-40B4-BE49-F238E27FC236}">
                <a16:creationId xmlns:a16="http://schemas.microsoft.com/office/drawing/2014/main" id="{3FBC4ED8-7CDA-40F5-88B4-C3793C72F0A2}"/>
              </a:ext>
            </a:extLst>
          </p:cNvPr>
          <p:cNvSpPr/>
          <p:nvPr/>
        </p:nvSpPr>
        <p:spPr>
          <a:xfrm>
            <a:off x="673359" y="5485238"/>
            <a:ext cx="4962332" cy="3048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8232"/>
            <a:r>
              <a:rPr lang="zh-CN" altLang="en-US" sz="1400" dirty="0">
                <a:solidFill>
                  <a:srgbClr val="FFFFFF">
                    <a:lumMod val="95000"/>
                  </a:srgbClr>
                </a:solidFill>
                <a:latin typeface="Calibri"/>
              </a:rPr>
              <a:t>面对转型和挑战，大数据对保险业是一个千载难逢的好机会。</a:t>
            </a:r>
            <a:endParaRPr lang="en-US" sz="1050" dirty="0">
              <a:solidFill>
                <a:schemeClr val="bg1"/>
              </a:solidFill>
              <a:latin typeface="Open Sans" pitchFamily="34" charset="0"/>
              <a:ea typeface="Open Sans" pitchFamily="34" charset="0"/>
              <a:cs typeface="Open Sans" pitchFamily="34" charset="0"/>
            </a:endParaRPr>
          </a:p>
        </p:txBody>
      </p:sp>
      <p:pic>
        <p:nvPicPr>
          <p:cNvPr id="27" name="图片 26">
            <a:extLst>
              <a:ext uri="{FF2B5EF4-FFF2-40B4-BE49-F238E27FC236}">
                <a16:creationId xmlns:a16="http://schemas.microsoft.com/office/drawing/2014/main" id="{D087D50E-BA0D-4943-B4D9-8FF9ACEEB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
            <a:ext cx="12192000" cy="3810000"/>
          </a:xfrm>
          <a:prstGeom prst="rect">
            <a:avLst/>
          </a:prstGeom>
        </p:spPr>
      </p:pic>
      <p:pic>
        <p:nvPicPr>
          <p:cNvPr id="20" name="图片 19">
            <a:extLst>
              <a:ext uri="{FF2B5EF4-FFF2-40B4-BE49-F238E27FC236}">
                <a16:creationId xmlns:a16="http://schemas.microsoft.com/office/drawing/2014/main" id="{40628169-D635-4C5C-AE43-40017F4402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587" y="464589"/>
            <a:ext cx="4168356" cy="3193011"/>
          </a:xfrm>
          <a:prstGeom prst="rect">
            <a:avLst/>
          </a:prstGeom>
          <a:ln>
            <a:noFill/>
          </a:ln>
          <a:effectLst>
            <a:softEdge rad="112500"/>
          </a:effectLst>
        </p:spPr>
      </p:pic>
    </p:spTree>
    <p:extLst>
      <p:ext uri="{BB962C8B-B14F-4D97-AF65-F5344CB8AC3E}">
        <p14:creationId xmlns:p14="http://schemas.microsoft.com/office/powerpoint/2010/main" val="188628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6"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290">
                                          <p:stCondLst>
                                            <p:cond delay="0"/>
                                          </p:stCondLst>
                                        </p:cTn>
                                        <p:tgtEl>
                                          <p:spTgt spid="23"/>
                                        </p:tgtEl>
                                      </p:cBhvr>
                                    </p:animEffect>
                                    <p:anim calcmode="lin" valueType="num">
                                      <p:cBhvr>
                                        <p:cTn id="12" dur="911"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23"/>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23"/>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23"/>
                                        </p:tgtEl>
                                        <p:attrNameLst>
                                          <p:attrName>ppt_y</p:attrName>
                                        </p:attrNameLst>
                                      </p:cBhvr>
                                      <p:tavLst>
                                        <p:tav tm="0" fmla="#ppt_y-sin(pi*$)/81">
                                          <p:val>
                                            <p:fltVal val="0"/>
                                          </p:val>
                                        </p:tav>
                                        <p:tav tm="100000">
                                          <p:val>
                                            <p:fltVal val="1"/>
                                          </p:val>
                                        </p:tav>
                                      </p:tavLst>
                                    </p:anim>
                                    <p:animScale>
                                      <p:cBhvr>
                                        <p:cTn id="17" dur="13">
                                          <p:stCondLst>
                                            <p:cond delay="325"/>
                                          </p:stCondLst>
                                        </p:cTn>
                                        <p:tgtEl>
                                          <p:spTgt spid="23"/>
                                        </p:tgtEl>
                                      </p:cBhvr>
                                      <p:to x="100000" y="60000"/>
                                    </p:animScale>
                                    <p:animScale>
                                      <p:cBhvr>
                                        <p:cTn id="18" dur="83" decel="50000">
                                          <p:stCondLst>
                                            <p:cond delay="338"/>
                                          </p:stCondLst>
                                        </p:cTn>
                                        <p:tgtEl>
                                          <p:spTgt spid="23"/>
                                        </p:tgtEl>
                                      </p:cBhvr>
                                      <p:to x="100000" y="100000"/>
                                    </p:animScale>
                                    <p:animScale>
                                      <p:cBhvr>
                                        <p:cTn id="19" dur="13">
                                          <p:stCondLst>
                                            <p:cond delay="656"/>
                                          </p:stCondLst>
                                        </p:cTn>
                                        <p:tgtEl>
                                          <p:spTgt spid="23"/>
                                        </p:tgtEl>
                                      </p:cBhvr>
                                      <p:to x="100000" y="80000"/>
                                    </p:animScale>
                                    <p:animScale>
                                      <p:cBhvr>
                                        <p:cTn id="20" dur="83" decel="50000">
                                          <p:stCondLst>
                                            <p:cond delay="669"/>
                                          </p:stCondLst>
                                        </p:cTn>
                                        <p:tgtEl>
                                          <p:spTgt spid="23"/>
                                        </p:tgtEl>
                                      </p:cBhvr>
                                      <p:to x="100000" y="100000"/>
                                    </p:animScale>
                                    <p:animScale>
                                      <p:cBhvr>
                                        <p:cTn id="21" dur="13">
                                          <p:stCondLst>
                                            <p:cond delay="821"/>
                                          </p:stCondLst>
                                        </p:cTn>
                                        <p:tgtEl>
                                          <p:spTgt spid="23"/>
                                        </p:tgtEl>
                                      </p:cBhvr>
                                      <p:to x="100000" y="90000"/>
                                    </p:animScale>
                                    <p:animScale>
                                      <p:cBhvr>
                                        <p:cTn id="22" dur="83" decel="50000">
                                          <p:stCondLst>
                                            <p:cond delay="834"/>
                                          </p:stCondLst>
                                        </p:cTn>
                                        <p:tgtEl>
                                          <p:spTgt spid="23"/>
                                        </p:tgtEl>
                                      </p:cBhvr>
                                      <p:to x="100000" y="100000"/>
                                    </p:animScale>
                                    <p:animScale>
                                      <p:cBhvr>
                                        <p:cTn id="23" dur="13">
                                          <p:stCondLst>
                                            <p:cond delay="904"/>
                                          </p:stCondLst>
                                        </p:cTn>
                                        <p:tgtEl>
                                          <p:spTgt spid="23"/>
                                        </p:tgtEl>
                                      </p:cBhvr>
                                      <p:to x="100000" y="95000"/>
                                    </p:animScale>
                                    <p:animScale>
                                      <p:cBhvr>
                                        <p:cTn id="24" dur="83" decel="50000">
                                          <p:stCondLst>
                                            <p:cond delay="917"/>
                                          </p:stCondLst>
                                        </p:cTn>
                                        <p:tgtEl>
                                          <p:spTgt spid="23"/>
                                        </p:tgtEl>
                                      </p:cBhvr>
                                      <p:to x="100000" y="100000"/>
                                    </p:animScale>
                                  </p:childTnLst>
                                </p:cTn>
                              </p:par>
                            </p:childTnLst>
                          </p:cTn>
                        </p:par>
                        <p:par>
                          <p:cTn id="25" fill="hold">
                            <p:stCondLst>
                              <p:cond delay="1500"/>
                            </p:stCondLst>
                            <p:childTnLst>
                              <p:par>
                                <p:cTn id="26" presetID="26"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290">
                                          <p:stCondLst>
                                            <p:cond delay="0"/>
                                          </p:stCondLst>
                                        </p:cTn>
                                        <p:tgtEl>
                                          <p:spTgt spid="21"/>
                                        </p:tgtEl>
                                      </p:cBhvr>
                                    </p:animEffect>
                                    <p:anim calcmode="lin" valueType="num">
                                      <p:cBhvr>
                                        <p:cTn id="29" dur="911"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30" dur="332"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31" dur="332" tmFilter="0, 0; 0.125,0.2665; 0.25,0.4; 0.375,0.465; 0.5,0.5;  0.625,0.535; 0.75,0.6; 0.875,0.7335; 1,1">
                                          <p:stCondLst>
                                            <p:cond delay="332"/>
                                          </p:stCondLst>
                                        </p:cTn>
                                        <p:tgtEl>
                                          <p:spTgt spid="21"/>
                                        </p:tgtEl>
                                        <p:attrNameLst>
                                          <p:attrName>ppt_y</p:attrName>
                                        </p:attrNameLst>
                                      </p:cBhvr>
                                      <p:tavLst>
                                        <p:tav tm="0" fmla="#ppt_y-sin(pi*$)/9">
                                          <p:val>
                                            <p:fltVal val="0"/>
                                          </p:val>
                                        </p:tav>
                                        <p:tav tm="100000">
                                          <p:val>
                                            <p:fltVal val="1"/>
                                          </p:val>
                                        </p:tav>
                                      </p:tavLst>
                                    </p:anim>
                                    <p:anim calcmode="lin" valueType="num">
                                      <p:cBhvr>
                                        <p:cTn id="32" dur="166" tmFilter="0, 0; 0.125,0.2665; 0.25,0.4; 0.375,0.465; 0.5,0.5;  0.625,0.535; 0.75,0.6; 0.875,0.7335; 1,1">
                                          <p:stCondLst>
                                            <p:cond delay="662"/>
                                          </p:stCondLst>
                                        </p:cTn>
                                        <p:tgtEl>
                                          <p:spTgt spid="21"/>
                                        </p:tgtEl>
                                        <p:attrNameLst>
                                          <p:attrName>ppt_y</p:attrName>
                                        </p:attrNameLst>
                                      </p:cBhvr>
                                      <p:tavLst>
                                        <p:tav tm="0" fmla="#ppt_y-sin(pi*$)/27">
                                          <p:val>
                                            <p:fltVal val="0"/>
                                          </p:val>
                                        </p:tav>
                                        <p:tav tm="100000">
                                          <p:val>
                                            <p:fltVal val="1"/>
                                          </p:val>
                                        </p:tav>
                                      </p:tavLst>
                                    </p:anim>
                                    <p:anim calcmode="lin" valueType="num">
                                      <p:cBhvr>
                                        <p:cTn id="33" dur="82" tmFilter="0, 0; 0.125,0.2665; 0.25,0.4; 0.375,0.465; 0.5,0.5;  0.625,0.535; 0.75,0.6; 0.875,0.7335; 1,1">
                                          <p:stCondLst>
                                            <p:cond delay="828"/>
                                          </p:stCondLst>
                                        </p:cTn>
                                        <p:tgtEl>
                                          <p:spTgt spid="21"/>
                                        </p:tgtEl>
                                        <p:attrNameLst>
                                          <p:attrName>ppt_y</p:attrName>
                                        </p:attrNameLst>
                                      </p:cBhvr>
                                      <p:tavLst>
                                        <p:tav tm="0" fmla="#ppt_y-sin(pi*$)/81">
                                          <p:val>
                                            <p:fltVal val="0"/>
                                          </p:val>
                                        </p:tav>
                                        <p:tav tm="100000">
                                          <p:val>
                                            <p:fltVal val="1"/>
                                          </p:val>
                                        </p:tav>
                                      </p:tavLst>
                                    </p:anim>
                                    <p:animScale>
                                      <p:cBhvr>
                                        <p:cTn id="34" dur="13">
                                          <p:stCondLst>
                                            <p:cond delay="325"/>
                                          </p:stCondLst>
                                        </p:cTn>
                                        <p:tgtEl>
                                          <p:spTgt spid="21"/>
                                        </p:tgtEl>
                                      </p:cBhvr>
                                      <p:to x="100000" y="60000"/>
                                    </p:animScale>
                                    <p:animScale>
                                      <p:cBhvr>
                                        <p:cTn id="35" dur="83" decel="50000">
                                          <p:stCondLst>
                                            <p:cond delay="338"/>
                                          </p:stCondLst>
                                        </p:cTn>
                                        <p:tgtEl>
                                          <p:spTgt spid="21"/>
                                        </p:tgtEl>
                                      </p:cBhvr>
                                      <p:to x="100000" y="100000"/>
                                    </p:animScale>
                                    <p:animScale>
                                      <p:cBhvr>
                                        <p:cTn id="36" dur="13">
                                          <p:stCondLst>
                                            <p:cond delay="656"/>
                                          </p:stCondLst>
                                        </p:cTn>
                                        <p:tgtEl>
                                          <p:spTgt spid="21"/>
                                        </p:tgtEl>
                                      </p:cBhvr>
                                      <p:to x="100000" y="80000"/>
                                    </p:animScale>
                                    <p:animScale>
                                      <p:cBhvr>
                                        <p:cTn id="37" dur="83" decel="50000">
                                          <p:stCondLst>
                                            <p:cond delay="669"/>
                                          </p:stCondLst>
                                        </p:cTn>
                                        <p:tgtEl>
                                          <p:spTgt spid="21"/>
                                        </p:tgtEl>
                                      </p:cBhvr>
                                      <p:to x="100000" y="100000"/>
                                    </p:animScale>
                                    <p:animScale>
                                      <p:cBhvr>
                                        <p:cTn id="38" dur="13">
                                          <p:stCondLst>
                                            <p:cond delay="821"/>
                                          </p:stCondLst>
                                        </p:cTn>
                                        <p:tgtEl>
                                          <p:spTgt spid="21"/>
                                        </p:tgtEl>
                                      </p:cBhvr>
                                      <p:to x="100000" y="90000"/>
                                    </p:animScale>
                                    <p:animScale>
                                      <p:cBhvr>
                                        <p:cTn id="39" dur="83" decel="50000">
                                          <p:stCondLst>
                                            <p:cond delay="834"/>
                                          </p:stCondLst>
                                        </p:cTn>
                                        <p:tgtEl>
                                          <p:spTgt spid="21"/>
                                        </p:tgtEl>
                                      </p:cBhvr>
                                      <p:to x="100000" y="100000"/>
                                    </p:animScale>
                                    <p:animScale>
                                      <p:cBhvr>
                                        <p:cTn id="40" dur="13">
                                          <p:stCondLst>
                                            <p:cond delay="904"/>
                                          </p:stCondLst>
                                        </p:cTn>
                                        <p:tgtEl>
                                          <p:spTgt spid="21"/>
                                        </p:tgtEl>
                                      </p:cBhvr>
                                      <p:to x="100000" y="95000"/>
                                    </p:animScale>
                                    <p:animScale>
                                      <p:cBhvr>
                                        <p:cTn id="41" dur="83" decel="50000">
                                          <p:stCondLst>
                                            <p:cond delay="917"/>
                                          </p:stCondLst>
                                        </p:cTn>
                                        <p:tgtEl>
                                          <p:spTgt spid="21"/>
                                        </p:tgtEl>
                                      </p:cBhvr>
                                      <p:to x="100000" y="100000"/>
                                    </p:animScale>
                                  </p:childTnLst>
                                </p:cTn>
                              </p:par>
                            </p:childTnLst>
                          </p:cTn>
                        </p:par>
                        <p:par>
                          <p:cTn id="42" fill="hold">
                            <p:stCondLst>
                              <p:cond delay="2500"/>
                            </p:stCondLst>
                            <p:childTnLst>
                              <p:par>
                                <p:cTn id="43" presetID="26"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290">
                                          <p:stCondLst>
                                            <p:cond delay="0"/>
                                          </p:stCondLst>
                                        </p:cTn>
                                        <p:tgtEl>
                                          <p:spTgt spid="22"/>
                                        </p:tgtEl>
                                      </p:cBhvr>
                                    </p:animEffect>
                                    <p:anim calcmode="lin" valueType="num">
                                      <p:cBhvr>
                                        <p:cTn id="46" dur="911"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47" dur="332"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48" dur="332" tmFilter="0, 0; 0.125,0.2665; 0.25,0.4; 0.375,0.465; 0.5,0.5;  0.625,0.535; 0.75,0.6; 0.875,0.7335; 1,1">
                                          <p:stCondLst>
                                            <p:cond delay="332"/>
                                          </p:stCondLst>
                                        </p:cTn>
                                        <p:tgtEl>
                                          <p:spTgt spid="22"/>
                                        </p:tgtEl>
                                        <p:attrNameLst>
                                          <p:attrName>ppt_y</p:attrName>
                                        </p:attrNameLst>
                                      </p:cBhvr>
                                      <p:tavLst>
                                        <p:tav tm="0" fmla="#ppt_y-sin(pi*$)/9">
                                          <p:val>
                                            <p:fltVal val="0"/>
                                          </p:val>
                                        </p:tav>
                                        <p:tav tm="100000">
                                          <p:val>
                                            <p:fltVal val="1"/>
                                          </p:val>
                                        </p:tav>
                                      </p:tavLst>
                                    </p:anim>
                                    <p:anim calcmode="lin" valueType="num">
                                      <p:cBhvr>
                                        <p:cTn id="49" dur="166" tmFilter="0, 0; 0.125,0.2665; 0.25,0.4; 0.375,0.465; 0.5,0.5;  0.625,0.535; 0.75,0.6; 0.875,0.7335; 1,1">
                                          <p:stCondLst>
                                            <p:cond delay="662"/>
                                          </p:stCondLst>
                                        </p:cTn>
                                        <p:tgtEl>
                                          <p:spTgt spid="22"/>
                                        </p:tgtEl>
                                        <p:attrNameLst>
                                          <p:attrName>ppt_y</p:attrName>
                                        </p:attrNameLst>
                                      </p:cBhvr>
                                      <p:tavLst>
                                        <p:tav tm="0" fmla="#ppt_y-sin(pi*$)/27">
                                          <p:val>
                                            <p:fltVal val="0"/>
                                          </p:val>
                                        </p:tav>
                                        <p:tav tm="100000">
                                          <p:val>
                                            <p:fltVal val="1"/>
                                          </p:val>
                                        </p:tav>
                                      </p:tavLst>
                                    </p:anim>
                                    <p:anim calcmode="lin" valueType="num">
                                      <p:cBhvr>
                                        <p:cTn id="50" dur="82" tmFilter="0, 0; 0.125,0.2665; 0.25,0.4; 0.375,0.465; 0.5,0.5;  0.625,0.535; 0.75,0.6; 0.875,0.7335; 1,1">
                                          <p:stCondLst>
                                            <p:cond delay="828"/>
                                          </p:stCondLst>
                                        </p:cTn>
                                        <p:tgtEl>
                                          <p:spTgt spid="22"/>
                                        </p:tgtEl>
                                        <p:attrNameLst>
                                          <p:attrName>ppt_y</p:attrName>
                                        </p:attrNameLst>
                                      </p:cBhvr>
                                      <p:tavLst>
                                        <p:tav tm="0" fmla="#ppt_y-sin(pi*$)/81">
                                          <p:val>
                                            <p:fltVal val="0"/>
                                          </p:val>
                                        </p:tav>
                                        <p:tav tm="100000">
                                          <p:val>
                                            <p:fltVal val="1"/>
                                          </p:val>
                                        </p:tav>
                                      </p:tavLst>
                                    </p:anim>
                                    <p:animScale>
                                      <p:cBhvr>
                                        <p:cTn id="51" dur="13">
                                          <p:stCondLst>
                                            <p:cond delay="325"/>
                                          </p:stCondLst>
                                        </p:cTn>
                                        <p:tgtEl>
                                          <p:spTgt spid="22"/>
                                        </p:tgtEl>
                                      </p:cBhvr>
                                      <p:to x="100000" y="60000"/>
                                    </p:animScale>
                                    <p:animScale>
                                      <p:cBhvr>
                                        <p:cTn id="52" dur="83" decel="50000">
                                          <p:stCondLst>
                                            <p:cond delay="338"/>
                                          </p:stCondLst>
                                        </p:cTn>
                                        <p:tgtEl>
                                          <p:spTgt spid="22"/>
                                        </p:tgtEl>
                                      </p:cBhvr>
                                      <p:to x="100000" y="100000"/>
                                    </p:animScale>
                                    <p:animScale>
                                      <p:cBhvr>
                                        <p:cTn id="53" dur="13">
                                          <p:stCondLst>
                                            <p:cond delay="656"/>
                                          </p:stCondLst>
                                        </p:cTn>
                                        <p:tgtEl>
                                          <p:spTgt spid="22"/>
                                        </p:tgtEl>
                                      </p:cBhvr>
                                      <p:to x="100000" y="80000"/>
                                    </p:animScale>
                                    <p:animScale>
                                      <p:cBhvr>
                                        <p:cTn id="54" dur="83" decel="50000">
                                          <p:stCondLst>
                                            <p:cond delay="669"/>
                                          </p:stCondLst>
                                        </p:cTn>
                                        <p:tgtEl>
                                          <p:spTgt spid="22"/>
                                        </p:tgtEl>
                                      </p:cBhvr>
                                      <p:to x="100000" y="100000"/>
                                    </p:animScale>
                                    <p:animScale>
                                      <p:cBhvr>
                                        <p:cTn id="55" dur="13">
                                          <p:stCondLst>
                                            <p:cond delay="821"/>
                                          </p:stCondLst>
                                        </p:cTn>
                                        <p:tgtEl>
                                          <p:spTgt spid="22"/>
                                        </p:tgtEl>
                                      </p:cBhvr>
                                      <p:to x="100000" y="90000"/>
                                    </p:animScale>
                                    <p:animScale>
                                      <p:cBhvr>
                                        <p:cTn id="56" dur="83" decel="50000">
                                          <p:stCondLst>
                                            <p:cond delay="834"/>
                                          </p:stCondLst>
                                        </p:cTn>
                                        <p:tgtEl>
                                          <p:spTgt spid="22"/>
                                        </p:tgtEl>
                                      </p:cBhvr>
                                      <p:to x="100000" y="100000"/>
                                    </p:animScale>
                                    <p:animScale>
                                      <p:cBhvr>
                                        <p:cTn id="57" dur="13">
                                          <p:stCondLst>
                                            <p:cond delay="904"/>
                                          </p:stCondLst>
                                        </p:cTn>
                                        <p:tgtEl>
                                          <p:spTgt spid="22"/>
                                        </p:tgtEl>
                                      </p:cBhvr>
                                      <p:to x="100000" y="95000"/>
                                    </p:animScale>
                                    <p:animScale>
                                      <p:cBhvr>
                                        <p:cTn id="58" dur="83" decel="50000">
                                          <p:stCondLst>
                                            <p:cond delay="917"/>
                                          </p:stCondLst>
                                        </p:cTn>
                                        <p:tgtEl>
                                          <p:spTgt spid="22"/>
                                        </p:tgtEl>
                                      </p:cBhvr>
                                      <p:to x="100000" y="100000"/>
                                    </p:animScale>
                                  </p:childTnLst>
                                </p:cTn>
                              </p:par>
                            </p:childTnLst>
                          </p:cTn>
                        </p:par>
                        <p:par>
                          <p:cTn id="59" fill="hold">
                            <p:stCondLst>
                              <p:cond delay="3500"/>
                            </p:stCondLst>
                            <p:childTnLst>
                              <p:par>
                                <p:cTn id="60" presetID="26" presetClass="entr" presetSubtype="0"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down)">
                                      <p:cBhvr>
                                        <p:cTn id="62" dur="290">
                                          <p:stCondLst>
                                            <p:cond delay="0"/>
                                          </p:stCondLst>
                                        </p:cTn>
                                        <p:tgtEl>
                                          <p:spTgt spid="24"/>
                                        </p:tgtEl>
                                      </p:cBhvr>
                                    </p:animEffect>
                                    <p:anim calcmode="lin" valueType="num">
                                      <p:cBhvr>
                                        <p:cTn id="63" dur="911"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64" dur="332"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65" dur="332" tmFilter="0, 0; 0.125,0.2665; 0.25,0.4; 0.375,0.465; 0.5,0.5;  0.625,0.535; 0.75,0.6; 0.875,0.7335; 1,1">
                                          <p:stCondLst>
                                            <p:cond delay="332"/>
                                          </p:stCondLst>
                                        </p:cTn>
                                        <p:tgtEl>
                                          <p:spTgt spid="24"/>
                                        </p:tgtEl>
                                        <p:attrNameLst>
                                          <p:attrName>ppt_y</p:attrName>
                                        </p:attrNameLst>
                                      </p:cBhvr>
                                      <p:tavLst>
                                        <p:tav tm="0" fmla="#ppt_y-sin(pi*$)/9">
                                          <p:val>
                                            <p:fltVal val="0"/>
                                          </p:val>
                                        </p:tav>
                                        <p:tav tm="100000">
                                          <p:val>
                                            <p:fltVal val="1"/>
                                          </p:val>
                                        </p:tav>
                                      </p:tavLst>
                                    </p:anim>
                                    <p:anim calcmode="lin" valueType="num">
                                      <p:cBhvr>
                                        <p:cTn id="66" dur="166" tmFilter="0, 0; 0.125,0.2665; 0.25,0.4; 0.375,0.465; 0.5,0.5;  0.625,0.535; 0.75,0.6; 0.875,0.7335; 1,1">
                                          <p:stCondLst>
                                            <p:cond delay="662"/>
                                          </p:stCondLst>
                                        </p:cTn>
                                        <p:tgtEl>
                                          <p:spTgt spid="24"/>
                                        </p:tgtEl>
                                        <p:attrNameLst>
                                          <p:attrName>ppt_y</p:attrName>
                                        </p:attrNameLst>
                                      </p:cBhvr>
                                      <p:tavLst>
                                        <p:tav tm="0" fmla="#ppt_y-sin(pi*$)/27">
                                          <p:val>
                                            <p:fltVal val="0"/>
                                          </p:val>
                                        </p:tav>
                                        <p:tav tm="100000">
                                          <p:val>
                                            <p:fltVal val="1"/>
                                          </p:val>
                                        </p:tav>
                                      </p:tavLst>
                                    </p:anim>
                                    <p:anim calcmode="lin" valueType="num">
                                      <p:cBhvr>
                                        <p:cTn id="67" dur="82" tmFilter="0, 0; 0.125,0.2665; 0.25,0.4; 0.375,0.465; 0.5,0.5;  0.625,0.535; 0.75,0.6; 0.875,0.7335; 1,1">
                                          <p:stCondLst>
                                            <p:cond delay="828"/>
                                          </p:stCondLst>
                                        </p:cTn>
                                        <p:tgtEl>
                                          <p:spTgt spid="24"/>
                                        </p:tgtEl>
                                        <p:attrNameLst>
                                          <p:attrName>ppt_y</p:attrName>
                                        </p:attrNameLst>
                                      </p:cBhvr>
                                      <p:tavLst>
                                        <p:tav tm="0" fmla="#ppt_y-sin(pi*$)/81">
                                          <p:val>
                                            <p:fltVal val="0"/>
                                          </p:val>
                                        </p:tav>
                                        <p:tav tm="100000">
                                          <p:val>
                                            <p:fltVal val="1"/>
                                          </p:val>
                                        </p:tav>
                                      </p:tavLst>
                                    </p:anim>
                                    <p:animScale>
                                      <p:cBhvr>
                                        <p:cTn id="68" dur="13">
                                          <p:stCondLst>
                                            <p:cond delay="325"/>
                                          </p:stCondLst>
                                        </p:cTn>
                                        <p:tgtEl>
                                          <p:spTgt spid="24"/>
                                        </p:tgtEl>
                                      </p:cBhvr>
                                      <p:to x="100000" y="60000"/>
                                    </p:animScale>
                                    <p:animScale>
                                      <p:cBhvr>
                                        <p:cTn id="69" dur="83" decel="50000">
                                          <p:stCondLst>
                                            <p:cond delay="338"/>
                                          </p:stCondLst>
                                        </p:cTn>
                                        <p:tgtEl>
                                          <p:spTgt spid="24"/>
                                        </p:tgtEl>
                                      </p:cBhvr>
                                      <p:to x="100000" y="100000"/>
                                    </p:animScale>
                                    <p:animScale>
                                      <p:cBhvr>
                                        <p:cTn id="70" dur="13">
                                          <p:stCondLst>
                                            <p:cond delay="656"/>
                                          </p:stCondLst>
                                        </p:cTn>
                                        <p:tgtEl>
                                          <p:spTgt spid="24"/>
                                        </p:tgtEl>
                                      </p:cBhvr>
                                      <p:to x="100000" y="80000"/>
                                    </p:animScale>
                                    <p:animScale>
                                      <p:cBhvr>
                                        <p:cTn id="71" dur="83" decel="50000">
                                          <p:stCondLst>
                                            <p:cond delay="669"/>
                                          </p:stCondLst>
                                        </p:cTn>
                                        <p:tgtEl>
                                          <p:spTgt spid="24"/>
                                        </p:tgtEl>
                                      </p:cBhvr>
                                      <p:to x="100000" y="100000"/>
                                    </p:animScale>
                                    <p:animScale>
                                      <p:cBhvr>
                                        <p:cTn id="72" dur="13">
                                          <p:stCondLst>
                                            <p:cond delay="821"/>
                                          </p:stCondLst>
                                        </p:cTn>
                                        <p:tgtEl>
                                          <p:spTgt spid="24"/>
                                        </p:tgtEl>
                                      </p:cBhvr>
                                      <p:to x="100000" y="90000"/>
                                    </p:animScale>
                                    <p:animScale>
                                      <p:cBhvr>
                                        <p:cTn id="73" dur="83" decel="50000">
                                          <p:stCondLst>
                                            <p:cond delay="834"/>
                                          </p:stCondLst>
                                        </p:cTn>
                                        <p:tgtEl>
                                          <p:spTgt spid="24"/>
                                        </p:tgtEl>
                                      </p:cBhvr>
                                      <p:to x="100000" y="100000"/>
                                    </p:animScale>
                                    <p:animScale>
                                      <p:cBhvr>
                                        <p:cTn id="74" dur="13">
                                          <p:stCondLst>
                                            <p:cond delay="904"/>
                                          </p:stCondLst>
                                        </p:cTn>
                                        <p:tgtEl>
                                          <p:spTgt spid="24"/>
                                        </p:tgtEl>
                                      </p:cBhvr>
                                      <p:to x="100000" y="95000"/>
                                    </p:animScale>
                                    <p:animScale>
                                      <p:cBhvr>
                                        <p:cTn id="75" dur="83" decel="50000">
                                          <p:stCondLst>
                                            <p:cond delay="917"/>
                                          </p:stCondLst>
                                        </p:cTn>
                                        <p:tgtEl>
                                          <p:spTgt spid="2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animBg="1"/>
      <p:bldP spid="22" grpId="0" animBg="1"/>
      <p:bldP spid="23" grpId="0" animBg="1"/>
      <p:bldP spid="2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组合 111"/>
          <p:cNvGrpSpPr/>
          <p:nvPr/>
        </p:nvGrpSpPr>
        <p:grpSpPr>
          <a:xfrm>
            <a:off x="545122" y="1827152"/>
            <a:ext cx="10355728" cy="4277209"/>
            <a:chOff x="908" y="3923"/>
            <a:chExt cx="24485" cy="10113"/>
          </a:xfrm>
        </p:grpSpPr>
        <p:grpSp>
          <p:nvGrpSpPr>
            <p:cNvPr id="8" name="组合 7"/>
            <p:cNvGrpSpPr/>
            <p:nvPr/>
          </p:nvGrpSpPr>
          <p:grpSpPr>
            <a:xfrm>
              <a:off x="20943" y="7205"/>
              <a:ext cx="1294" cy="1296"/>
              <a:chOff x="20832" y="6985"/>
              <a:chExt cx="1294" cy="1296"/>
            </a:xfrm>
          </p:grpSpPr>
          <p:sp>
            <p:nvSpPr>
              <p:cNvPr id="34" name="椭圆 33"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20832" y="6985"/>
                <a:ext cx="1295" cy="1296"/>
              </a:xfrm>
              <a:prstGeom prst="ellipse">
                <a:avLst/>
              </a:prstGeom>
              <a:solidFill>
                <a:srgbClr val="45C1A4"/>
              </a:solidFill>
            </p:spPr>
            <p:txBody>
              <a:bodyPr wrap="none" lIns="91380" tIns="45690" rIns="91380" bIns="45690" rtlCol="0" anchor="ctr">
                <a:noAutofit/>
              </a:bodyPr>
              <a:lstStyle/>
              <a:p>
                <a:pPr algn="ctr" defTabSz="913130"/>
                <a:endParaRPr lang="zh-CN" altLang="en-US" sz="2795">
                  <a:solidFill>
                    <a:schemeClr val="bg1"/>
                  </a:solidFill>
                  <a:latin typeface="思源黑体 CN ExtraLight"/>
                  <a:ea typeface="思源黑体 CN ExtraLight"/>
                  <a:cs typeface="思源黑体 CN ExtraLight"/>
                  <a:sym typeface="+mn-lt"/>
                </a:endParaRPr>
              </a:p>
            </p:txBody>
          </p:sp>
          <p:pic>
            <p:nvPicPr>
              <p:cNvPr id="58" name="图片 57" descr="链接"/>
              <p:cNvPicPr>
                <a:picLocks noChangeAspect="1"/>
              </p:cNvPicPr>
              <p:nvPr/>
            </p:nvPicPr>
            <p:blipFill>
              <a:blip r:embed="rId3"/>
              <a:stretch>
                <a:fillRect/>
              </a:stretch>
            </p:blipFill>
            <p:spPr>
              <a:xfrm>
                <a:off x="20969" y="7124"/>
                <a:ext cx="1020" cy="1020"/>
              </a:xfrm>
              <a:prstGeom prst="rect">
                <a:avLst/>
              </a:prstGeom>
            </p:spPr>
          </p:pic>
        </p:grpSp>
        <p:sp>
          <p:nvSpPr>
            <p:cNvPr id="41" name="椭圆 40"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6137" y="6205"/>
              <a:ext cx="1295" cy="1296"/>
            </a:xfrm>
            <a:prstGeom prst="ellipse">
              <a:avLst/>
            </a:prstGeom>
            <a:solidFill>
              <a:srgbClr val="45C1A4"/>
            </a:solidFill>
          </p:spPr>
          <p:txBody>
            <a:bodyPr wrap="none" lIns="91380" tIns="45690" rIns="91380" bIns="45690" rtlCol="0" anchor="ctr">
              <a:noAutofit/>
            </a:bodyPr>
            <a:lstStyle/>
            <a:p>
              <a:pPr algn="ctr" defTabSz="913130"/>
              <a:endParaRPr lang="zh-CN" altLang="en-US" sz="2795">
                <a:solidFill>
                  <a:schemeClr val="bg1"/>
                </a:solidFill>
                <a:latin typeface="思源黑体 CN ExtraLight"/>
                <a:ea typeface="思源黑体 CN ExtraLight"/>
                <a:cs typeface="思源黑体 CN ExtraLight"/>
                <a:sym typeface="+mn-lt"/>
              </a:endParaRPr>
            </a:p>
          </p:txBody>
        </p:sp>
        <p:pic>
          <p:nvPicPr>
            <p:cNvPr id="66" name="图片 65" descr="盈亏平衡分析"/>
            <p:cNvPicPr>
              <a:picLocks noChangeAspect="1"/>
            </p:cNvPicPr>
            <p:nvPr/>
          </p:nvPicPr>
          <p:blipFill>
            <a:blip r:embed="rId4"/>
            <a:stretch>
              <a:fillRect/>
            </a:stretch>
          </p:blipFill>
          <p:spPr>
            <a:xfrm>
              <a:off x="6251" y="6502"/>
              <a:ext cx="1067" cy="703"/>
            </a:xfrm>
            <a:prstGeom prst="rect">
              <a:avLst/>
            </a:prstGeom>
          </p:spPr>
        </p:pic>
        <p:cxnSp>
          <p:nvCxnSpPr>
            <p:cNvPr id="3" name="直接连接符 2"/>
            <p:cNvCxnSpPr/>
            <p:nvPr/>
          </p:nvCxnSpPr>
          <p:spPr>
            <a:xfrm>
              <a:off x="4251" y="4689"/>
              <a:ext cx="0" cy="6927"/>
            </a:xfrm>
            <a:prstGeom prst="line">
              <a:avLst/>
            </a:prstGeom>
            <a:ln w="6350">
              <a:solidFill>
                <a:srgbClr val="45C1A4"/>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4251" y="11616"/>
              <a:ext cx="20644" cy="0"/>
            </a:xfrm>
            <a:prstGeom prst="line">
              <a:avLst/>
            </a:prstGeom>
            <a:ln w="6350">
              <a:solidFill>
                <a:srgbClr val="45C1A4"/>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8570" y="13333"/>
              <a:ext cx="12005" cy="703"/>
            </a:xfrm>
            <a:prstGeom prst="rect">
              <a:avLst/>
            </a:prstGeom>
          </p:spPr>
          <p:txBody>
            <a:bodyPr wrap="square">
              <a:spAutoFit/>
            </a:bodyPr>
            <a:lstStyle/>
            <a:p>
              <a:r>
                <a:rPr lang="en-US" altLang="zh-CN" sz="1330" dirty="0">
                  <a:solidFill>
                    <a:schemeClr val="bg1"/>
                  </a:solidFill>
                  <a:latin typeface="微软雅黑" panose="020B0503020204020204" pitchFamily="34" charset="-122"/>
                  <a:ea typeface="微软雅黑" panose="020B0503020204020204" pitchFamily="34" charset="-122"/>
                </a:rPr>
                <a:t>DATA</a:t>
              </a:r>
              <a:r>
                <a:rPr lang="zh-CN" altLang="en-US" sz="1330" dirty="0">
                  <a:solidFill>
                    <a:schemeClr val="bg1"/>
                  </a:solidFill>
                  <a:latin typeface="微软雅黑" panose="020B0503020204020204" pitchFamily="34" charset="-122"/>
                  <a:ea typeface="微软雅黑" panose="020B0503020204020204" pitchFamily="34" charset="-122"/>
                </a:rPr>
                <a:t> </a:t>
              </a:r>
              <a:r>
                <a:rPr lang="en-US" altLang="zh-CN" sz="1330" dirty="0">
                  <a:solidFill>
                    <a:schemeClr val="bg1"/>
                  </a:solidFill>
                  <a:latin typeface="微软雅黑" panose="020B0503020204020204" pitchFamily="34" charset="-122"/>
                  <a:ea typeface="微软雅黑" panose="020B0503020204020204" pitchFamily="34" charset="-122"/>
                </a:rPr>
                <a:t>RESOURCE</a:t>
              </a:r>
              <a:r>
                <a:rPr lang="zh-CN" altLang="en-US" sz="1330" dirty="0">
                  <a:solidFill>
                    <a:schemeClr val="bg1"/>
                  </a:solidFill>
                  <a:latin typeface="微软雅黑" panose="020B0503020204020204" pitchFamily="34" charset="-122"/>
                  <a:ea typeface="微软雅黑" panose="020B0503020204020204" pitchFamily="34" charset="-122"/>
                </a:rPr>
                <a:t>：</a:t>
              </a:r>
              <a:r>
                <a:rPr lang="en-US" altLang="zh-CN" sz="1330" dirty="0">
                  <a:solidFill>
                    <a:schemeClr val="bg1"/>
                  </a:solidFill>
                  <a:latin typeface="微软雅黑" panose="020B0503020204020204" pitchFamily="34" charset="-122"/>
                  <a:ea typeface="微软雅黑" panose="020B0503020204020204" pitchFamily="34" charset="-122"/>
                </a:rPr>
                <a:t>Deloitte Reporting Data</a:t>
              </a:r>
              <a:r>
                <a:rPr lang="zh-CN" altLang="en-US" sz="1330" dirty="0">
                  <a:solidFill>
                    <a:schemeClr val="bg1"/>
                  </a:solidFill>
                  <a:latin typeface="微软雅黑" panose="020B0503020204020204" pitchFamily="34" charset="-122"/>
                  <a:ea typeface="微软雅黑" panose="020B0503020204020204" pitchFamily="34" charset="-122"/>
                </a:rPr>
                <a:t>；行业数据分析</a:t>
              </a:r>
            </a:p>
          </p:txBody>
        </p:sp>
        <p:sp>
          <p:nvSpPr>
            <p:cNvPr id="37" name="文本框 36"/>
            <p:cNvSpPr txBox="1"/>
            <p:nvPr/>
          </p:nvSpPr>
          <p:spPr>
            <a:xfrm>
              <a:off x="1113" y="10965"/>
              <a:ext cx="3020" cy="800"/>
            </a:xfrm>
            <a:prstGeom prst="rect">
              <a:avLst/>
            </a:prstGeom>
            <a:noFill/>
          </p:spPr>
          <p:txBody>
            <a:bodyPr vert="horz" wrap="square" rtlCol="0">
              <a:spAutoFit/>
            </a:bodyPr>
            <a:lstStyle/>
            <a:p>
              <a:pPr algn="r"/>
              <a:r>
                <a:rPr lang="zh-CN" altLang="en-US" sz="1600" dirty="0">
                  <a:solidFill>
                    <a:schemeClr val="bg1"/>
                  </a:solidFill>
                  <a:latin typeface="微软雅黑" panose="020B0503020204020204" pitchFamily="34" charset="-122"/>
                  <a:ea typeface="微软雅黑" panose="020B0503020204020204" pitchFamily="34" charset="-122"/>
                </a:rPr>
                <a:t>低影响度</a:t>
              </a:r>
            </a:p>
          </p:txBody>
        </p:sp>
        <p:sp>
          <p:nvSpPr>
            <p:cNvPr id="38" name="文本框 37"/>
            <p:cNvSpPr txBox="1"/>
            <p:nvPr/>
          </p:nvSpPr>
          <p:spPr>
            <a:xfrm>
              <a:off x="908" y="4652"/>
              <a:ext cx="3225" cy="800"/>
            </a:xfrm>
            <a:prstGeom prst="rect">
              <a:avLst/>
            </a:prstGeom>
            <a:noFill/>
          </p:spPr>
          <p:txBody>
            <a:bodyPr vert="horz" wrap="square" rtlCol="0">
              <a:spAutoFit/>
            </a:bodyPr>
            <a:lstStyle/>
            <a:p>
              <a:pPr algn="r"/>
              <a:r>
                <a:rPr lang="zh-CN" altLang="en-US" sz="1600" dirty="0">
                  <a:solidFill>
                    <a:schemeClr val="bg1"/>
                  </a:solidFill>
                  <a:latin typeface="微软雅黑" panose="020B0503020204020204" pitchFamily="34" charset="-122"/>
                  <a:ea typeface="微软雅黑" panose="020B0503020204020204" pitchFamily="34" charset="-122"/>
                </a:rPr>
                <a:t>高影响度</a:t>
              </a:r>
            </a:p>
          </p:txBody>
        </p:sp>
        <p:sp>
          <p:nvSpPr>
            <p:cNvPr id="39" name="文本框 38"/>
            <p:cNvSpPr txBox="1"/>
            <p:nvPr/>
          </p:nvSpPr>
          <p:spPr>
            <a:xfrm>
              <a:off x="4144" y="11900"/>
              <a:ext cx="2562" cy="800"/>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近期</a:t>
              </a:r>
            </a:p>
          </p:txBody>
        </p:sp>
        <p:sp>
          <p:nvSpPr>
            <p:cNvPr id="40" name="文本框 39"/>
            <p:cNvSpPr txBox="1"/>
            <p:nvPr/>
          </p:nvSpPr>
          <p:spPr>
            <a:xfrm>
              <a:off x="23244" y="11900"/>
              <a:ext cx="1831" cy="800"/>
            </a:xfrm>
            <a:prstGeom prst="rect">
              <a:avLst/>
            </a:prstGeom>
            <a:noFill/>
          </p:spPr>
          <p:txBody>
            <a:bodyPr wrap="square" rtlCol="0">
              <a:spAutoFit/>
            </a:bodyPr>
            <a:lstStyle/>
            <a:p>
              <a:pPr algn="r"/>
              <a:r>
                <a:rPr lang="zh-CN" altLang="en-US" sz="1600" dirty="0">
                  <a:solidFill>
                    <a:schemeClr val="bg1"/>
                  </a:solidFill>
                  <a:latin typeface="微软雅黑" panose="020B0503020204020204" pitchFamily="34" charset="-122"/>
                  <a:ea typeface="微软雅黑" panose="020B0503020204020204" pitchFamily="34" charset="-122"/>
                </a:rPr>
                <a:t>远期</a:t>
              </a:r>
            </a:p>
          </p:txBody>
        </p:sp>
        <p:grpSp>
          <p:nvGrpSpPr>
            <p:cNvPr id="24" name="组合 23"/>
            <p:cNvGrpSpPr/>
            <p:nvPr/>
          </p:nvGrpSpPr>
          <p:grpSpPr>
            <a:xfrm>
              <a:off x="11099" y="3923"/>
              <a:ext cx="3859" cy="2187"/>
              <a:chOff x="12269" y="4345"/>
              <a:chExt cx="3859" cy="2187"/>
            </a:xfrm>
          </p:grpSpPr>
          <p:grpSp>
            <p:nvGrpSpPr>
              <p:cNvPr id="6" name="组合 5"/>
              <p:cNvGrpSpPr/>
              <p:nvPr/>
            </p:nvGrpSpPr>
            <p:grpSpPr>
              <a:xfrm>
                <a:off x="13551" y="4345"/>
                <a:ext cx="1294" cy="1296"/>
                <a:chOff x="12936" y="4541"/>
                <a:chExt cx="1294" cy="1296"/>
              </a:xfrm>
            </p:grpSpPr>
            <p:sp>
              <p:nvSpPr>
                <p:cNvPr id="46" name="椭圆 45"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12936" y="4541"/>
                  <a:ext cx="1295" cy="1296"/>
                </a:xfrm>
                <a:prstGeom prst="ellipse">
                  <a:avLst/>
                </a:prstGeom>
                <a:solidFill>
                  <a:srgbClr val="45C1A4"/>
                </a:solidFill>
              </p:spPr>
              <p:txBody>
                <a:bodyPr wrap="none" lIns="91380" tIns="45690" rIns="91380" bIns="45690" rtlCol="0" anchor="ctr">
                  <a:noAutofit/>
                </a:bodyPr>
                <a:lstStyle/>
                <a:p>
                  <a:pPr algn="ctr" defTabSz="913130"/>
                  <a:endParaRPr lang="zh-CN" altLang="en-US" sz="2795">
                    <a:solidFill>
                      <a:schemeClr val="bg1"/>
                    </a:solidFill>
                    <a:latin typeface="思源黑体 CN ExtraLight"/>
                    <a:ea typeface="思源黑体 CN ExtraLight"/>
                    <a:cs typeface="思源黑体 CN ExtraLight"/>
                    <a:sym typeface="+mn-lt"/>
                  </a:endParaRPr>
                </a:p>
              </p:txBody>
            </p:sp>
            <p:pic>
              <p:nvPicPr>
                <p:cNvPr id="62" name="图片 61" descr="网络"/>
                <p:cNvPicPr>
                  <a:picLocks noChangeAspect="1"/>
                </p:cNvPicPr>
                <p:nvPr/>
              </p:nvPicPr>
              <p:blipFill>
                <a:blip r:embed="rId5"/>
                <a:stretch>
                  <a:fillRect/>
                </a:stretch>
              </p:blipFill>
              <p:spPr>
                <a:xfrm>
                  <a:off x="13076" y="4682"/>
                  <a:ext cx="1014" cy="1014"/>
                </a:xfrm>
                <a:prstGeom prst="rect">
                  <a:avLst/>
                </a:prstGeom>
              </p:spPr>
            </p:pic>
          </p:grpSp>
          <p:sp>
            <p:nvSpPr>
              <p:cNvPr id="43" name="文本框 42"/>
              <p:cNvSpPr txBox="1"/>
              <p:nvPr/>
            </p:nvSpPr>
            <p:spPr>
              <a:xfrm>
                <a:off x="12269" y="5829"/>
                <a:ext cx="3859" cy="703"/>
              </a:xfrm>
              <a:prstGeom prst="rect">
                <a:avLst/>
              </a:prstGeom>
              <a:noFill/>
            </p:spPr>
            <p:txBody>
              <a:bodyPr wrap="square" rtlCol="0">
                <a:spAutoFit/>
              </a:bodyPr>
              <a:lstStyle/>
              <a:p>
                <a:pPr algn="ctr"/>
                <a:r>
                  <a:rPr lang="zh-CN" altLang="en-US" sz="1330" dirty="0">
                    <a:solidFill>
                      <a:schemeClr val="bg1"/>
                    </a:solidFill>
                    <a:latin typeface="微软雅黑" panose="020B0503020204020204" pitchFamily="34" charset="-122"/>
                    <a:ea typeface="微软雅黑" panose="020B0503020204020204" pitchFamily="34" charset="-122"/>
                  </a:rPr>
                  <a:t>社交网络智能营销</a:t>
                </a:r>
              </a:p>
            </p:txBody>
          </p:sp>
        </p:grpSp>
        <p:sp>
          <p:nvSpPr>
            <p:cNvPr id="44" name="文本框 43"/>
            <p:cNvSpPr txBox="1"/>
            <p:nvPr/>
          </p:nvSpPr>
          <p:spPr>
            <a:xfrm>
              <a:off x="4053" y="7694"/>
              <a:ext cx="5441" cy="703"/>
            </a:xfrm>
            <a:prstGeom prst="rect">
              <a:avLst/>
            </a:prstGeom>
            <a:noFill/>
          </p:spPr>
          <p:txBody>
            <a:bodyPr wrap="square" rtlCol="0">
              <a:spAutoFit/>
            </a:bodyPr>
            <a:lstStyle/>
            <a:p>
              <a:pPr algn="ctr"/>
              <a:r>
                <a:rPr lang="zh-CN" altLang="en-US" sz="1330" dirty="0">
                  <a:solidFill>
                    <a:schemeClr val="bg1"/>
                  </a:solidFill>
                  <a:latin typeface="微软雅黑" panose="020B0503020204020204" pitchFamily="34" charset="-122"/>
                  <a:ea typeface="微软雅黑" panose="020B0503020204020204" pitchFamily="34" charset="-122"/>
                </a:rPr>
                <a:t>基于险种</a:t>
              </a:r>
              <a:r>
                <a:rPr lang="en-US" altLang="zh-CN" sz="1330" dirty="0">
                  <a:solidFill>
                    <a:schemeClr val="bg1"/>
                  </a:solidFill>
                  <a:latin typeface="微软雅黑" panose="020B0503020204020204" pitchFamily="34" charset="-122"/>
                  <a:ea typeface="微软雅黑" panose="020B0503020204020204" pitchFamily="34" charset="-122"/>
                </a:rPr>
                <a:t>/</a:t>
              </a:r>
              <a:r>
                <a:rPr lang="zh-CN" altLang="en-US" sz="1330" dirty="0">
                  <a:solidFill>
                    <a:schemeClr val="bg1"/>
                  </a:solidFill>
                  <a:latin typeface="微软雅黑" panose="020B0503020204020204" pitchFamily="34" charset="-122"/>
                  <a:ea typeface="微软雅黑" panose="020B0503020204020204" pitchFamily="34" charset="-122"/>
                </a:rPr>
                <a:t>客群灵活定价</a:t>
              </a:r>
            </a:p>
          </p:txBody>
        </p:sp>
        <p:grpSp>
          <p:nvGrpSpPr>
            <p:cNvPr id="25" name="组合 24"/>
            <p:cNvGrpSpPr/>
            <p:nvPr/>
          </p:nvGrpSpPr>
          <p:grpSpPr>
            <a:xfrm>
              <a:off x="7985" y="5071"/>
              <a:ext cx="4048" cy="2278"/>
              <a:chOff x="9155" y="5131"/>
              <a:chExt cx="4048" cy="2278"/>
            </a:xfrm>
          </p:grpSpPr>
          <p:grpSp>
            <p:nvGrpSpPr>
              <p:cNvPr id="5" name="组合 4"/>
              <p:cNvGrpSpPr/>
              <p:nvPr/>
            </p:nvGrpSpPr>
            <p:grpSpPr>
              <a:xfrm>
                <a:off x="10510" y="5131"/>
                <a:ext cx="1294" cy="1296"/>
                <a:chOff x="9797" y="5245"/>
                <a:chExt cx="1294" cy="1296"/>
              </a:xfrm>
            </p:grpSpPr>
            <p:sp>
              <p:nvSpPr>
                <p:cNvPr id="13" name="椭圆 12"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9797" y="5245"/>
                  <a:ext cx="1295" cy="1296"/>
                </a:xfrm>
                <a:prstGeom prst="ellipse">
                  <a:avLst/>
                </a:prstGeom>
                <a:solidFill>
                  <a:srgbClr val="45C1A4"/>
                </a:solidFill>
              </p:spPr>
              <p:txBody>
                <a:bodyPr wrap="none" lIns="91380" tIns="45690" rIns="91380" bIns="45690" rtlCol="0" anchor="ctr">
                  <a:noAutofit/>
                </a:bodyPr>
                <a:lstStyle/>
                <a:p>
                  <a:pPr algn="ctr" defTabSz="913130"/>
                  <a:endParaRPr lang="zh-CN" altLang="en-US" sz="2795">
                    <a:solidFill>
                      <a:schemeClr val="bg1"/>
                    </a:solidFill>
                    <a:latin typeface="思源黑体 CN ExtraLight"/>
                    <a:ea typeface="思源黑体 CN ExtraLight"/>
                    <a:cs typeface="思源黑体 CN ExtraLight"/>
                    <a:sym typeface="+mn-lt"/>
                  </a:endParaRPr>
                </a:p>
              </p:txBody>
            </p:sp>
            <p:pic>
              <p:nvPicPr>
                <p:cNvPr id="70" name="图片 69" descr="手机"/>
                <p:cNvPicPr>
                  <a:picLocks noChangeAspect="1"/>
                </p:cNvPicPr>
                <p:nvPr/>
              </p:nvPicPr>
              <p:blipFill>
                <a:blip r:embed="rId6"/>
                <a:stretch>
                  <a:fillRect/>
                </a:stretch>
              </p:blipFill>
              <p:spPr>
                <a:xfrm>
                  <a:off x="9959" y="5408"/>
                  <a:ext cx="970" cy="970"/>
                </a:xfrm>
                <a:prstGeom prst="rect">
                  <a:avLst/>
                </a:prstGeom>
              </p:spPr>
            </p:pic>
          </p:grpSp>
          <p:sp>
            <p:nvSpPr>
              <p:cNvPr id="45" name="文本框 44"/>
              <p:cNvSpPr txBox="1"/>
              <p:nvPr/>
            </p:nvSpPr>
            <p:spPr>
              <a:xfrm>
                <a:off x="9155" y="6706"/>
                <a:ext cx="4048" cy="703"/>
              </a:xfrm>
              <a:prstGeom prst="rect">
                <a:avLst/>
              </a:prstGeom>
              <a:noFill/>
            </p:spPr>
            <p:txBody>
              <a:bodyPr wrap="square" rtlCol="0">
                <a:spAutoFit/>
              </a:bodyPr>
              <a:lstStyle/>
              <a:p>
                <a:pPr algn="ctr"/>
                <a:r>
                  <a:rPr lang="zh-CN" altLang="en-US" sz="1330" dirty="0">
                    <a:solidFill>
                      <a:schemeClr val="bg1"/>
                    </a:solidFill>
                    <a:latin typeface="微软雅黑" panose="020B0503020204020204" pitchFamily="34" charset="-122"/>
                    <a:ea typeface="微软雅黑" panose="020B0503020204020204" pitchFamily="34" charset="-122"/>
                  </a:rPr>
                  <a:t>移动化保险服务体验</a:t>
                </a:r>
              </a:p>
            </p:txBody>
          </p:sp>
        </p:grpSp>
        <p:sp>
          <p:nvSpPr>
            <p:cNvPr id="48" name="文本框 47"/>
            <p:cNvSpPr txBox="1"/>
            <p:nvPr/>
          </p:nvSpPr>
          <p:spPr>
            <a:xfrm>
              <a:off x="19870" y="5949"/>
              <a:ext cx="5523" cy="703"/>
            </a:xfrm>
            <a:prstGeom prst="rect">
              <a:avLst/>
            </a:prstGeom>
            <a:noFill/>
          </p:spPr>
          <p:txBody>
            <a:bodyPr wrap="square" rtlCol="0">
              <a:spAutoFit/>
            </a:bodyPr>
            <a:lstStyle/>
            <a:p>
              <a:pPr algn="ctr"/>
              <a:r>
                <a:rPr lang="zh-CN" altLang="en-US" sz="1330" dirty="0">
                  <a:solidFill>
                    <a:schemeClr val="bg1"/>
                  </a:solidFill>
                  <a:latin typeface="微软雅黑" panose="020B0503020204020204" pitchFamily="34" charset="-122"/>
                  <a:ea typeface="微软雅黑" panose="020B0503020204020204" pitchFamily="34" charset="-122"/>
                </a:rPr>
                <a:t>无人驾驶与数字化定制保险</a:t>
              </a:r>
            </a:p>
          </p:txBody>
        </p:sp>
        <p:grpSp>
          <p:nvGrpSpPr>
            <p:cNvPr id="23" name="组合 22"/>
            <p:cNvGrpSpPr/>
            <p:nvPr/>
          </p:nvGrpSpPr>
          <p:grpSpPr>
            <a:xfrm>
              <a:off x="6501" y="8531"/>
              <a:ext cx="4629" cy="2153"/>
              <a:chOff x="8468" y="8549"/>
              <a:chExt cx="4629" cy="2153"/>
            </a:xfrm>
          </p:grpSpPr>
          <p:grpSp>
            <p:nvGrpSpPr>
              <p:cNvPr id="21" name="组合 20"/>
              <p:cNvGrpSpPr/>
              <p:nvPr/>
            </p:nvGrpSpPr>
            <p:grpSpPr>
              <a:xfrm>
                <a:off x="10135" y="8549"/>
                <a:ext cx="1294" cy="1296"/>
                <a:chOff x="10135" y="8549"/>
                <a:chExt cx="1294" cy="1296"/>
              </a:xfrm>
            </p:grpSpPr>
            <p:sp>
              <p:nvSpPr>
                <p:cNvPr id="33" name="椭圆 32"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10135" y="8549"/>
                  <a:ext cx="1295" cy="1296"/>
                </a:xfrm>
                <a:prstGeom prst="ellipse">
                  <a:avLst/>
                </a:prstGeom>
                <a:solidFill>
                  <a:srgbClr val="45C1A4"/>
                </a:solidFill>
              </p:spPr>
              <p:txBody>
                <a:bodyPr wrap="none" lIns="91380" tIns="45690" rIns="91380" bIns="45690" rtlCol="0" anchor="ctr">
                  <a:noAutofit/>
                </a:bodyPr>
                <a:lstStyle/>
                <a:p>
                  <a:pPr algn="ctr" defTabSz="913130"/>
                  <a:endParaRPr lang="zh-CN" altLang="en-US" sz="2795">
                    <a:solidFill>
                      <a:schemeClr val="bg1"/>
                    </a:solidFill>
                    <a:latin typeface="思源黑体 CN ExtraLight"/>
                    <a:ea typeface="思源黑体 CN ExtraLight"/>
                    <a:cs typeface="思源黑体 CN ExtraLight"/>
                    <a:sym typeface="+mn-lt"/>
                  </a:endParaRPr>
                </a:p>
              </p:txBody>
            </p:sp>
            <p:pic>
              <p:nvPicPr>
                <p:cNvPr id="55" name="图片 54" descr="保险"/>
                <p:cNvPicPr>
                  <a:picLocks noChangeAspect="1"/>
                </p:cNvPicPr>
                <p:nvPr/>
              </p:nvPicPr>
              <p:blipFill>
                <a:blip r:embed="rId7"/>
                <a:stretch>
                  <a:fillRect/>
                </a:stretch>
              </p:blipFill>
              <p:spPr>
                <a:xfrm>
                  <a:off x="10283" y="8714"/>
                  <a:ext cx="1046" cy="1046"/>
                </a:xfrm>
                <a:prstGeom prst="rect">
                  <a:avLst/>
                </a:prstGeom>
              </p:spPr>
            </p:pic>
          </p:grpSp>
          <p:sp>
            <p:nvSpPr>
              <p:cNvPr id="49" name="文本框 48"/>
              <p:cNvSpPr txBox="1"/>
              <p:nvPr/>
            </p:nvSpPr>
            <p:spPr>
              <a:xfrm>
                <a:off x="8468" y="9999"/>
                <a:ext cx="4629" cy="703"/>
              </a:xfrm>
              <a:prstGeom prst="rect">
                <a:avLst/>
              </a:prstGeom>
              <a:noFill/>
            </p:spPr>
            <p:txBody>
              <a:bodyPr wrap="square" rtlCol="0">
                <a:spAutoFit/>
              </a:bodyPr>
              <a:lstStyle/>
              <a:p>
                <a:pPr algn="ctr"/>
                <a:r>
                  <a:rPr lang="zh-CN" altLang="en-US" sz="1330" dirty="0">
                    <a:solidFill>
                      <a:schemeClr val="bg1"/>
                    </a:solidFill>
                    <a:latin typeface="微软雅黑" panose="020B0503020204020204" pitchFamily="34" charset="-122"/>
                    <a:ea typeface="微软雅黑" panose="020B0503020204020204" pitchFamily="34" charset="-122"/>
                  </a:rPr>
                  <a:t>保险全周期数字风控</a:t>
                </a:r>
              </a:p>
            </p:txBody>
          </p:sp>
        </p:grpSp>
        <p:sp>
          <p:nvSpPr>
            <p:cNvPr id="53" name="文本框 52"/>
            <p:cNvSpPr txBox="1"/>
            <p:nvPr/>
          </p:nvSpPr>
          <p:spPr>
            <a:xfrm>
              <a:off x="19359" y="8669"/>
              <a:ext cx="4462" cy="703"/>
            </a:xfrm>
            <a:prstGeom prst="rect">
              <a:avLst/>
            </a:prstGeom>
            <a:noFill/>
          </p:spPr>
          <p:txBody>
            <a:bodyPr wrap="square" rtlCol="0">
              <a:spAutoFit/>
            </a:bodyPr>
            <a:lstStyle/>
            <a:p>
              <a:pPr algn="ctr"/>
              <a:r>
                <a:rPr lang="zh-CN" altLang="en-US" sz="1330" dirty="0">
                  <a:solidFill>
                    <a:schemeClr val="bg1"/>
                  </a:solidFill>
                  <a:latin typeface="微软雅黑" panose="020B0503020204020204" pitchFamily="34" charset="-122"/>
                  <a:ea typeface="微软雅黑" panose="020B0503020204020204" pitchFamily="34" charset="-122"/>
                </a:rPr>
                <a:t>保险区块链全生态覆盖</a:t>
              </a:r>
            </a:p>
          </p:txBody>
        </p:sp>
        <p:grpSp>
          <p:nvGrpSpPr>
            <p:cNvPr id="16" name="组合 15"/>
            <p:cNvGrpSpPr/>
            <p:nvPr/>
          </p:nvGrpSpPr>
          <p:grpSpPr>
            <a:xfrm>
              <a:off x="14797" y="5547"/>
              <a:ext cx="4958" cy="2093"/>
              <a:chOff x="15889" y="5833"/>
              <a:chExt cx="4958" cy="2093"/>
            </a:xfrm>
          </p:grpSpPr>
          <p:sp>
            <p:nvSpPr>
              <p:cNvPr id="47" name="文本框 46"/>
              <p:cNvSpPr txBox="1"/>
              <p:nvPr/>
            </p:nvSpPr>
            <p:spPr>
              <a:xfrm>
                <a:off x="15889" y="7224"/>
                <a:ext cx="4958" cy="702"/>
              </a:xfrm>
              <a:prstGeom prst="rect">
                <a:avLst/>
              </a:prstGeom>
              <a:noFill/>
            </p:spPr>
            <p:txBody>
              <a:bodyPr wrap="square" rtlCol="0">
                <a:spAutoFit/>
              </a:bodyPr>
              <a:lstStyle/>
              <a:p>
                <a:pPr algn="ctr"/>
                <a:r>
                  <a:rPr lang="zh-CN" altLang="en-US" sz="1330" dirty="0">
                    <a:solidFill>
                      <a:schemeClr val="bg1"/>
                    </a:solidFill>
                    <a:latin typeface="微软雅黑" panose="020B0503020204020204" pitchFamily="34" charset="-122"/>
                    <a:ea typeface="微软雅黑" panose="020B0503020204020204" pitchFamily="34" charset="-122"/>
                  </a:rPr>
                  <a:t>聚焦客群的保险智能推荐</a:t>
                </a:r>
              </a:p>
            </p:txBody>
          </p:sp>
          <p:grpSp>
            <p:nvGrpSpPr>
              <p:cNvPr id="7" name="组合 6"/>
              <p:cNvGrpSpPr/>
              <p:nvPr/>
            </p:nvGrpSpPr>
            <p:grpSpPr>
              <a:xfrm>
                <a:off x="17828" y="5833"/>
                <a:ext cx="1294" cy="1296"/>
                <a:chOff x="17833" y="5852"/>
                <a:chExt cx="1294" cy="1296"/>
              </a:xfrm>
            </p:grpSpPr>
            <p:sp>
              <p:nvSpPr>
                <p:cNvPr id="10" name="椭圆 9"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17833" y="5852"/>
                  <a:ext cx="1295" cy="1296"/>
                </a:xfrm>
                <a:prstGeom prst="ellipse">
                  <a:avLst/>
                </a:prstGeom>
                <a:solidFill>
                  <a:srgbClr val="45C1A4"/>
                </a:solidFill>
              </p:spPr>
              <p:txBody>
                <a:bodyPr wrap="none" lIns="91380" tIns="45690" rIns="91380" bIns="45690" rtlCol="0" anchor="ctr">
                  <a:noAutofit/>
                </a:bodyPr>
                <a:lstStyle/>
                <a:p>
                  <a:pPr algn="ctr" defTabSz="913130"/>
                  <a:endParaRPr lang="zh-CN" altLang="en-US" sz="2795">
                    <a:solidFill>
                      <a:schemeClr val="bg1"/>
                    </a:solidFill>
                    <a:latin typeface="思源黑体 CN ExtraLight"/>
                    <a:ea typeface="思源黑体 CN ExtraLight"/>
                    <a:cs typeface="思源黑体 CN ExtraLight"/>
                    <a:sym typeface="+mn-lt"/>
                  </a:endParaRPr>
                </a:p>
              </p:txBody>
            </p:sp>
            <p:pic>
              <p:nvPicPr>
                <p:cNvPr id="11" name="图片 10" descr="聚焦"/>
                <p:cNvPicPr>
                  <a:picLocks noChangeAspect="1"/>
                </p:cNvPicPr>
                <p:nvPr/>
              </p:nvPicPr>
              <p:blipFill>
                <a:blip r:embed="rId8"/>
                <a:stretch>
                  <a:fillRect/>
                </a:stretch>
              </p:blipFill>
              <p:spPr>
                <a:xfrm>
                  <a:off x="17978" y="5997"/>
                  <a:ext cx="1006" cy="1006"/>
                </a:xfrm>
                <a:prstGeom prst="rect">
                  <a:avLst/>
                </a:prstGeom>
              </p:spPr>
            </p:pic>
          </p:grpSp>
        </p:grpSp>
        <p:grpSp>
          <p:nvGrpSpPr>
            <p:cNvPr id="20" name="组合 19"/>
            <p:cNvGrpSpPr/>
            <p:nvPr/>
          </p:nvGrpSpPr>
          <p:grpSpPr>
            <a:xfrm>
              <a:off x="14070" y="8081"/>
              <a:ext cx="5133" cy="2155"/>
              <a:chOff x="14986" y="8000"/>
              <a:chExt cx="5133" cy="2155"/>
            </a:xfrm>
          </p:grpSpPr>
          <p:sp>
            <p:nvSpPr>
              <p:cNvPr id="51" name="文本框 50"/>
              <p:cNvSpPr txBox="1"/>
              <p:nvPr/>
            </p:nvSpPr>
            <p:spPr>
              <a:xfrm>
                <a:off x="14986" y="9452"/>
                <a:ext cx="5133" cy="703"/>
              </a:xfrm>
              <a:prstGeom prst="rect">
                <a:avLst/>
              </a:prstGeom>
              <a:noFill/>
            </p:spPr>
            <p:txBody>
              <a:bodyPr wrap="square" rtlCol="0">
                <a:spAutoFit/>
              </a:bodyPr>
              <a:lstStyle/>
              <a:p>
                <a:pPr algn="ctr"/>
                <a:r>
                  <a:rPr lang="zh-CN" altLang="en-US" sz="1330" dirty="0">
                    <a:solidFill>
                      <a:schemeClr val="bg1"/>
                    </a:solidFill>
                    <a:latin typeface="微软雅黑" panose="020B0503020204020204" pitchFamily="34" charset="-122"/>
                    <a:ea typeface="微软雅黑" panose="020B0503020204020204" pitchFamily="34" charset="-122"/>
                  </a:rPr>
                  <a:t>特定范围的互助保险模式</a:t>
                </a:r>
              </a:p>
            </p:txBody>
          </p:sp>
          <p:grpSp>
            <p:nvGrpSpPr>
              <p:cNvPr id="19" name="组合 18"/>
              <p:cNvGrpSpPr/>
              <p:nvPr/>
            </p:nvGrpSpPr>
            <p:grpSpPr>
              <a:xfrm>
                <a:off x="16905" y="8000"/>
                <a:ext cx="1294" cy="1296"/>
                <a:chOff x="16925" y="8066"/>
                <a:chExt cx="1294" cy="1296"/>
              </a:xfrm>
            </p:grpSpPr>
            <p:sp>
              <p:nvSpPr>
                <p:cNvPr id="35" name="椭圆 34"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16925" y="8066"/>
                  <a:ext cx="1295" cy="1296"/>
                </a:xfrm>
                <a:prstGeom prst="ellipse">
                  <a:avLst/>
                </a:prstGeom>
                <a:solidFill>
                  <a:srgbClr val="45C1A4"/>
                </a:solidFill>
              </p:spPr>
              <p:txBody>
                <a:bodyPr wrap="none" lIns="91380" tIns="45690" rIns="91380" bIns="45690" rtlCol="0" anchor="ctr">
                  <a:noAutofit/>
                </a:bodyPr>
                <a:lstStyle/>
                <a:p>
                  <a:pPr algn="ctr" defTabSz="913130"/>
                  <a:endParaRPr lang="zh-CN" altLang="en-US" sz="2795">
                    <a:solidFill>
                      <a:schemeClr val="bg1"/>
                    </a:solidFill>
                    <a:latin typeface="思源黑体 CN ExtraLight"/>
                    <a:ea typeface="思源黑体 CN ExtraLight"/>
                    <a:cs typeface="思源黑体 CN ExtraLight"/>
                    <a:sym typeface="+mn-lt"/>
                  </a:endParaRPr>
                </a:p>
              </p:txBody>
            </p:sp>
            <p:pic>
              <p:nvPicPr>
                <p:cNvPr id="60" name="图片 59" descr="人群"/>
                <p:cNvPicPr>
                  <a:picLocks noChangeAspect="1"/>
                </p:cNvPicPr>
                <p:nvPr/>
              </p:nvPicPr>
              <p:blipFill>
                <a:blip r:embed="rId9"/>
                <a:stretch>
                  <a:fillRect/>
                </a:stretch>
              </p:blipFill>
              <p:spPr>
                <a:xfrm>
                  <a:off x="17136" y="8278"/>
                  <a:ext cx="872" cy="872"/>
                </a:xfrm>
                <a:prstGeom prst="rect">
                  <a:avLst/>
                </a:prstGeom>
              </p:spPr>
            </p:pic>
          </p:grpSp>
        </p:grpSp>
        <p:grpSp>
          <p:nvGrpSpPr>
            <p:cNvPr id="9" name="组合 8"/>
            <p:cNvGrpSpPr/>
            <p:nvPr/>
          </p:nvGrpSpPr>
          <p:grpSpPr>
            <a:xfrm>
              <a:off x="21949" y="4516"/>
              <a:ext cx="1294" cy="1296"/>
              <a:chOff x="22904" y="4330"/>
              <a:chExt cx="1294" cy="1296"/>
            </a:xfrm>
          </p:grpSpPr>
          <p:sp>
            <p:nvSpPr>
              <p:cNvPr id="52" name="椭圆 51"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22904" y="4330"/>
                <a:ext cx="1295" cy="1296"/>
              </a:xfrm>
              <a:prstGeom prst="ellipse">
                <a:avLst/>
              </a:prstGeom>
              <a:solidFill>
                <a:srgbClr val="45C1A4"/>
              </a:solidFill>
            </p:spPr>
            <p:txBody>
              <a:bodyPr wrap="none" lIns="91380" tIns="45690" rIns="91380" bIns="45690" rtlCol="0" anchor="ctr">
                <a:noAutofit/>
              </a:bodyPr>
              <a:lstStyle/>
              <a:p>
                <a:pPr algn="ctr" defTabSz="913130"/>
                <a:endParaRPr lang="zh-CN" altLang="en-US" sz="2795">
                  <a:solidFill>
                    <a:schemeClr val="bg1"/>
                  </a:solidFill>
                  <a:latin typeface="思源黑体 CN ExtraLight"/>
                  <a:ea typeface="思源黑体 CN ExtraLight"/>
                  <a:cs typeface="思源黑体 CN ExtraLight"/>
                  <a:sym typeface="+mn-lt"/>
                </a:endParaRPr>
              </a:p>
            </p:txBody>
          </p:sp>
          <p:pic>
            <p:nvPicPr>
              <p:cNvPr id="64" name="图片 63" descr="无人驾驶"/>
              <p:cNvPicPr>
                <a:picLocks noChangeAspect="1"/>
              </p:cNvPicPr>
              <p:nvPr/>
            </p:nvPicPr>
            <p:blipFill>
              <a:blip r:embed="rId10"/>
              <a:stretch>
                <a:fillRect/>
              </a:stretch>
            </p:blipFill>
            <p:spPr>
              <a:xfrm>
                <a:off x="23054" y="4481"/>
                <a:ext cx="996" cy="996"/>
              </a:xfrm>
              <a:prstGeom prst="rect">
                <a:avLst/>
              </a:prstGeom>
            </p:spPr>
          </p:pic>
        </p:grpSp>
        <p:grpSp>
          <p:nvGrpSpPr>
            <p:cNvPr id="27" name="组合 26"/>
            <p:cNvGrpSpPr/>
            <p:nvPr/>
          </p:nvGrpSpPr>
          <p:grpSpPr>
            <a:xfrm>
              <a:off x="10842" y="9117"/>
              <a:ext cx="4503" cy="2284"/>
              <a:chOff x="12042" y="8907"/>
              <a:chExt cx="4503" cy="2284"/>
            </a:xfrm>
          </p:grpSpPr>
          <p:sp>
            <p:nvSpPr>
              <p:cNvPr id="50" name="文本框 49"/>
              <p:cNvSpPr txBox="1"/>
              <p:nvPr/>
            </p:nvSpPr>
            <p:spPr>
              <a:xfrm>
                <a:off x="12042" y="10489"/>
                <a:ext cx="4503" cy="702"/>
              </a:xfrm>
              <a:prstGeom prst="rect">
                <a:avLst/>
              </a:prstGeom>
              <a:noFill/>
            </p:spPr>
            <p:txBody>
              <a:bodyPr wrap="square" rtlCol="0">
                <a:spAutoFit/>
              </a:bodyPr>
              <a:lstStyle/>
              <a:p>
                <a:pPr algn="ctr"/>
                <a:r>
                  <a:rPr lang="zh-CN" altLang="en-US" sz="1330" dirty="0">
                    <a:solidFill>
                      <a:schemeClr val="bg1"/>
                    </a:solidFill>
                    <a:latin typeface="微软雅黑" panose="020B0503020204020204" pitchFamily="34" charset="-122"/>
                    <a:ea typeface="微软雅黑" panose="020B0503020204020204" pitchFamily="34" charset="-122"/>
                  </a:rPr>
                  <a:t>保险品种多方比价服务</a:t>
                </a:r>
              </a:p>
            </p:txBody>
          </p:sp>
          <p:grpSp>
            <p:nvGrpSpPr>
              <p:cNvPr id="26" name="组合 25"/>
              <p:cNvGrpSpPr/>
              <p:nvPr/>
            </p:nvGrpSpPr>
            <p:grpSpPr>
              <a:xfrm>
                <a:off x="13752" y="8907"/>
                <a:ext cx="1294" cy="1296"/>
                <a:chOff x="13692" y="9045"/>
                <a:chExt cx="1294" cy="1296"/>
              </a:xfrm>
            </p:grpSpPr>
            <p:sp>
              <p:nvSpPr>
                <p:cNvPr id="42" name="椭圆 41"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13692" y="9045"/>
                  <a:ext cx="1295" cy="1296"/>
                </a:xfrm>
                <a:prstGeom prst="ellipse">
                  <a:avLst/>
                </a:prstGeom>
                <a:solidFill>
                  <a:srgbClr val="45C1A4"/>
                </a:solidFill>
              </p:spPr>
              <p:txBody>
                <a:bodyPr wrap="none" lIns="91380" tIns="45690" rIns="91380" bIns="45690" rtlCol="0" anchor="ctr">
                  <a:noAutofit/>
                </a:bodyPr>
                <a:lstStyle/>
                <a:p>
                  <a:pPr algn="ctr" defTabSz="913130"/>
                  <a:endParaRPr lang="zh-CN" altLang="en-US" sz="2795">
                    <a:solidFill>
                      <a:schemeClr val="bg1"/>
                    </a:solidFill>
                    <a:latin typeface="思源黑体 CN ExtraLight"/>
                    <a:ea typeface="思源黑体 CN ExtraLight"/>
                    <a:cs typeface="思源黑体 CN ExtraLight"/>
                    <a:sym typeface="+mn-lt"/>
                  </a:endParaRPr>
                </a:p>
              </p:txBody>
            </p:sp>
            <p:pic>
              <p:nvPicPr>
                <p:cNvPr id="68" name="图片 67" descr="钻石"/>
                <p:cNvPicPr>
                  <a:picLocks noChangeAspect="1"/>
                </p:cNvPicPr>
                <p:nvPr/>
              </p:nvPicPr>
              <p:blipFill>
                <a:blip r:embed="rId11"/>
                <a:stretch>
                  <a:fillRect/>
                </a:stretch>
              </p:blipFill>
              <p:spPr>
                <a:xfrm>
                  <a:off x="13876" y="9307"/>
                  <a:ext cx="927" cy="773"/>
                </a:xfrm>
                <a:prstGeom prst="rect">
                  <a:avLst/>
                </a:prstGeom>
              </p:spPr>
            </p:pic>
          </p:grpSp>
        </p:grpSp>
        <p:sp>
          <p:nvSpPr>
            <p:cNvPr id="12" name="等腰三角形 11"/>
            <p:cNvSpPr/>
            <p:nvPr/>
          </p:nvSpPr>
          <p:spPr>
            <a:xfrm>
              <a:off x="4200" y="4568"/>
              <a:ext cx="105" cy="126"/>
            </a:xfrm>
            <a:prstGeom prst="triangle">
              <a:avLst/>
            </a:prstGeom>
            <a:solidFill>
              <a:srgbClr val="45C1A4"/>
            </a:solidFill>
            <a:ln>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14" name="等腰三角形 13"/>
            <p:cNvSpPr/>
            <p:nvPr/>
          </p:nvSpPr>
          <p:spPr>
            <a:xfrm rot="5400000">
              <a:off x="24886" y="11574"/>
              <a:ext cx="105" cy="126"/>
            </a:xfrm>
            <a:prstGeom prst="triangle">
              <a:avLst/>
            </a:prstGeom>
            <a:solidFill>
              <a:srgbClr val="45C1A4"/>
            </a:solidFill>
            <a:ln>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grpSp>
      <p:sp>
        <p:nvSpPr>
          <p:cNvPr id="59" name="Text Box 7">
            <a:extLst>
              <a:ext uri="{FF2B5EF4-FFF2-40B4-BE49-F238E27FC236}">
                <a16:creationId xmlns:a16="http://schemas.microsoft.com/office/drawing/2014/main" id="{644B067A-17AE-49E6-963B-9C460CB5957F}"/>
              </a:ext>
            </a:extLst>
          </p:cNvPr>
          <p:cNvSpPr txBox="1">
            <a:spLocks noChangeArrowheads="1"/>
          </p:cNvSpPr>
          <p:nvPr/>
        </p:nvSpPr>
        <p:spPr bwMode="auto">
          <a:xfrm>
            <a:off x="-17389" y="388198"/>
            <a:ext cx="12226779" cy="718210"/>
          </a:xfrm>
          <a:prstGeom prst="rect">
            <a:avLst/>
          </a:prstGeom>
          <a:noFill/>
          <a:ln w="9525">
            <a:noFill/>
            <a:miter lim="800000"/>
            <a:headEnd/>
            <a:tailEnd/>
          </a:ln>
        </p:spPr>
        <p:txBody>
          <a:bodyPr wrap="square" lIns="60960" tIns="30480" rIns="60960" bIns="30480">
            <a:spAutoFit/>
          </a:bodyPr>
          <a:lstStyle/>
          <a:p>
            <a:pPr algn="ctr" defTabSz="1450940"/>
            <a:r>
              <a:rPr lang="zh-CN" altLang="en-US" sz="4267" b="1" spc="-200" dirty="0">
                <a:solidFill>
                  <a:schemeClr val="bg1"/>
                </a:solidFill>
                <a:latin typeface="Open Sans" pitchFamily="34" charset="0"/>
                <a:ea typeface="Open Sans" pitchFamily="34" charset="0"/>
                <a:cs typeface="Open Sans" pitchFamily="34" charset="0"/>
              </a:rPr>
              <a:t>大数据对传统保险行业的影响</a:t>
            </a:r>
            <a:endParaRPr lang="en-CA" sz="4267" b="1" spc="-200" dirty="0">
              <a:solidFill>
                <a:schemeClr val="bg1"/>
              </a:solidFill>
              <a:latin typeface="Open Sans" pitchFamily="34" charset="0"/>
              <a:ea typeface="Open Sans" pitchFamily="34" charset="0"/>
              <a:cs typeface="Open Sans" pitchFamily="34" charset="0"/>
            </a:endParaRPr>
          </a:p>
        </p:txBody>
      </p:sp>
    </p:spTree>
    <p:extLst>
      <p:ext uri="{BB962C8B-B14F-4D97-AF65-F5344CB8AC3E}">
        <p14:creationId xmlns:p14="http://schemas.microsoft.com/office/powerpoint/2010/main" val="249409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250" fill="hold"/>
                                        <p:tgtEl>
                                          <p:spTgt spid="59"/>
                                        </p:tgtEl>
                                        <p:attrNameLst>
                                          <p:attrName>ppt_x</p:attrName>
                                        </p:attrNameLst>
                                      </p:cBhvr>
                                      <p:tavLst>
                                        <p:tav tm="0">
                                          <p:val>
                                            <p:strVal val="#ppt_x"/>
                                          </p:val>
                                        </p:tav>
                                        <p:tav tm="100000">
                                          <p:val>
                                            <p:strVal val="#ppt_x"/>
                                          </p:val>
                                        </p:tav>
                                      </p:tavLst>
                                    </p:anim>
                                    <p:anim calcmode="lin" valueType="num">
                                      <p:cBhvr additive="base">
                                        <p:cTn id="8" dur="25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0" y="1825625"/>
            <a:ext cx="10515600" cy="4351338"/>
          </a:xfrm>
        </p:spPr>
        <p:txBody>
          <a:bodyPr/>
          <a:lstStyle/>
          <a:p>
            <a:r>
              <a:rPr lang="zh-CN" altLang="en-US" dirty="0">
                <a:solidFill>
                  <a:schemeClr val="bg1"/>
                </a:solidFill>
              </a:rPr>
              <a:t>在计算机科学中，数据是指所有能输入到计算机并被计算机程序处理的符号的介质的总称，是用于输入电子计算机进行处理，具有一定意义的数字、字母、符号和模拟量等的通称。</a:t>
            </a:r>
            <a:endParaRPr lang="en-US" altLang="zh-CN" dirty="0">
              <a:solidFill>
                <a:schemeClr val="bg1"/>
              </a:solidFill>
            </a:endParaRPr>
          </a:p>
          <a:p>
            <a:r>
              <a:rPr lang="zh-CN" altLang="en-US" dirty="0">
                <a:solidFill>
                  <a:schemeClr val="bg1"/>
                </a:solidFill>
              </a:rPr>
              <a:t>在计算机系统中，数据以二进制信息单元</a:t>
            </a:r>
            <a:r>
              <a:rPr lang="en-US" altLang="zh-CN" dirty="0">
                <a:solidFill>
                  <a:schemeClr val="bg1"/>
                </a:solidFill>
              </a:rPr>
              <a:t>0,1</a:t>
            </a:r>
            <a:r>
              <a:rPr lang="zh-CN" altLang="en-US" dirty="0">
                <a:solidFill>
                  <a:schemeClr val="bg1"/>
                </a:solidFill>
              </a:rPr>
              <a:t>的形式表示。</a:t>
            </a:r>
          </a:p>
          <a:p>
            <a:endParaRPr lang="zh-CN" altLang="en-US" b="1" dirty="0">
              <a:solidFill>
                <a:schemeClr val="bg1"/>
              </a:solidFill>
            </a:endParaRPr>
          </a:p>
        </p:txBody>
      </p:sp>
      <p:sp>
        <p:nvSpPr>
          <p:cNvPr id="4" name="Text Box 7">
            <a:extLst>
              <a:ext uri="{FF2B5EF4-FFF2-40B4-BE49-F238E27FC236}">
                <a16:creationId xmlns:a16="http://schemas.microsoft.com/office/drawing/2014/main" id="{C5D856FE-FB32-440D-828E-358E6059E184}"/>
              </a:ext>
            </a:extLst>
          </p:cNvPr>
          <p:cNvSpPr txBox="1">
            <a:spLocks noChangeArrowheads="1"/>
          </p:cNvSpPr>
          <p:nvPr/>
        </p:nvSpPr>
        <p:spPr bwMode="auto">
          <a:xfrm>
            <a:off x="-12196" y="388198"/>
            <a:ext cx="12226779" cy="718210"/>
          </a:xfrm>
          <a:prstGeom prst="rect">
            <a:avLst/>
          </a:prstGeom>
          <a:noFill/>
          <a:ln w="9525">
            <a:noFill/>
            <a:miter lim="800000"/>
          </a:ln>
        </p:spPr>
        <p:txBody>
          <a:bodyPr wrap="square" lIns="60960" tIns="30480" rIns="60960" bIns="30480">
            <a:spAutoFit/>
          </a:bodyPr>
          <a:lstStyle/>
          <a:p>
            <a:pPr algn="ctr" defTabSz="1450340"/>
            <a:r>
              <a:rPr lang="zh-CN" altLang="en-US" sz="4265" b="1" spc="-200" dirty="0">
                <a:solidFill>
                  <a:schemeClr val="bg1"/>
                </a:solidFill>
                <a:latin typeface="Open Sans" pitchFamily="34" charset="0"/>
                <a:ea typeface="Open Sans" pitchFamily="34" charset="0"/>
                <a:cs typeface="Open Sans" pitchFamily="34" charset="0"/>
              </a:rPr>
              <a:t>计算机科学中的数据 </a:t>
            </a:r>
            <a:endParaRPr lang="en-CA" sz="4265" b="1" spc="-200" dirty="0">
              <a:solidFill>
                <a:schemeClr val="bg1"/>
              </a:solidFill>
              <a:latin typeface="Open Sans" pitchFamily="34" charset="0"/>
              <a:ea typeface="Open Sans" pitchFamily="34" charset="0"/>
              <a:cs typeface="Open Sans"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5b0988e595225.cdn.sohucs.com/images/20171202/3c2f8b3ca4a94eb0992c58e9d66ed79d.jpe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032000" y="1998028"/>
            <a:ext cx="8128000" cy="3378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7">
            <a:extLst>
              <a:ext uri="{FF2B5EF4-FFF2-40B4-BE49-F238E27FC236}">
                <a16:creationId xmlns:a16="http://schemas.microsoft.com/office/drawing/2014/main" id="{AC87CDA0-6F7E-443E-9D9A-8E48A4986268}"/>
              </a:ext>
            </a:extLst>
          </p:cNvPr>
          <p:cNvSpPr txBox="1">
            <a:spLocks noChangeArrowheads="1"/>
          </p:cNvSpPr>
          <p:nvPr/>
        </p:nvSpPr>
        <p:spPr bwMode="auto">
          <a:xfrm>
            <a:off x="-12196" y="388198"/>
            <a:ext cx="12226779" cy="717889"/>
          </a:xfrm>
          <a:prstGeom prst="rect">
            <a:avLst/>
          </a:prstGeom>
          <a:noFill/>
          <a:ln w="9525">
            <a:noFill/>
            <a:miter lim="800000"/>
          </a:ln>
        </p:spPr>
        <p:txBody>
          <a:bodyPr wrap="square" lIns="60960" tIns="30480" rIns="60960" bIns="30480">
            <a:spAutoFit/>
          </a:bodyPr>
          <a:lstStyle/>
          <a:p>
            <a:pPr algn="ctr" defTabSz="1450340"/>
            <a:r>
              <a:rPr lang="zh-CN" altLang="en-US" sz="4265" b="1" spc="-200" dirty="0">
                <a:solidFill>
                  <a:schemeClr val="bg1"/>
                </a:solidFill>
                <a:latin typeface="Open Sans" pitchFamily="34" charset="0"/>
                <a:ea typeface="Open Sans" pitchFamily="34" charset="0"/>
                <a:cs typeface="Open Sans" pitchFamily="34" charset="0"/>
              </a:rPr>
              <a:t>大数据对传统保险行业的影响</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7">
            <a:extLst>
              <a:ext uri="{FF2B5EF4-FFF2-40B4-BE49-F238E27FC236}">
                <a16:creationId xmlns:a16="http://schemas.microsoft.com/office/drawing/2014/main" id="{30BA1699-E6D1-4CF4-A0A9-E99E13D989DD}"/>
              </a:ext>
            </a:extLst>
          </p:cNvPr>
          <p:cNvSpPr txBox="1"/>
          <p:nvPr/>
        </p:nvSpPr>
        <p:spPr>
          <a:xfrm>
            <a:off x="3640383" y="7566"/>
            <a:ext cx="5218511" cy="82471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3600" dirty="0">
                <a:solidFill>
                  <a:schemeClr val="bg2">
                    <a:lumMod val="50000"/>
                  </a:schemeClr>
                </a:solidFill>
              </a:rPr>
              <a:t>大数据</a:t>
            </a:r>
            <a:r>
              <a:rPr lang="en-US" altLang="zh-CN" sz="3600" dirty="0">
                <a:solidFill>
                  <a:schemeClr val="bg2">
                    <a:lumMod val="50000"/>
                  </a:schemeClr>
                </a:solidFill>
              </a:rPr>
              <a:t>+</a:t>
            </a:r>
            <a:r>
              <a:rPr lang="zh-CN" altLang="en-US" sz="3600" dirty="0">
                <a:solidFill>
                  <a:schemeClr val="bg2">
                    <a:lumMod val="50000"/>
                  </a:schemeClr>
                </a:solidFill>
              </a:rPr>
              <a:t>车险</a:t>
            </a:r>
            <a:endParaRPr lang="en-US" sz="3600" dirty="0">
              <a:solidFill>
                <a:schemeClr val="bg2">
                  <a:lumMod val="50000"/>
                </a:schemeClr>
              </a:solidFill>
            </a:endParaRPr>
          </a:p>
        </p:txBody>
      </p:sp>
      <p:sp>
        <p:nvSpPr>
          <p:cNvPr id="23" name="Title 1">
            <a:extLst>
              <a:ext uri="{FF2B5EF4-FFF2-40B4-BE49-F238E27FC236}">
                <a16:creationId xmlns:a16="http://schemas.microsoft.com/office/drawing/2014/main" id="{9979BC25-85F7-44F5-B5B7-D7B11CD68592}"/>
              </a:ext>
            </a:extLst>
          </p:cNvPr>
          <p:cNvSpPr txBox="1"/>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altLang="zh-CN" sz="1200" dirty="0">
                <a:solidFill>
                  <a:schemeClr val="bg2">
                    <a:lumMod val="75000"/>
                  </a:schemeClr>
                </a:solidFill>
                <a:latin typeface="+mn-lt"/>
                <a:ea typeface="Roboto" panose="02000000000000000000" pitchFamily="2" charset="0"/>
              </a:rPr>
              <a:t>UBI</a:t>
            </a:r>
            <a:r>
              <a:rPr lang="zh-CN" altLang="en-US" sz="1200" dirty="0">
                <a:solidFill>
                  <a:schemeClr val="bg2">
                    <a:lumMod val="75000"/>
                  </a:schemeClr>
                </a:solidFill>
                <a:latin typeface="+mn-lt"/>
                <a:ea typeface="Roboto" panose="02000000000000000000" pitchFamily="2" charset="0"/>
              </a:rPr>
              <a:t>车险系统</a:t>
            </a:r>
            <a:endParaRPr lang="en-US" sz="1200" dirty="0">
              <a:solidFill>
                <a:schemeClr val="bg2">
                  <a:lumMod val="75000"/>
                </a:schemeClr>
              </a:solidFill>
              <a:latin typeface="+mn-lt"/>
              <a:ea typeface="Roboto" panose="02000000000000000000" pitchFamily="2" charset="0"/>
            </a:endParaRPr>
          </a:p>
        </p:txBody>
      </p:sp>
      <p:grpSp>
        <p:nvGrpSpPr>
          <p:cNvPr id="24" name="Group 20">
            <a:extLst>
              <a:ext uri="{FF2B5EF4-FFF2-40B4-BE49-F238E27FC236}">
                <a16:creationId xmlns:a16="http://schemas.microsoft.com/office/drawing/2014/main" id="{862FFA42-C589-4A98-B9BF-61DE8C445B90}"/>
              </a:ext>
            </a:extLst>
          </p:cNvPr>
          <p:cNvGrpSpPr/>
          <p:nvPr/>
        </p:nvGrpSpPr>
        <p:grpSpPr>
          <a:xfrm>
            <a:off x="5556768" y="844754"/>
            <a:ext cx="1440000" cy="58058"/>
            <a:chOff x="4616262" y="2307771"/>
            <a:chExt cx="2349876" cy="58058"/>
          </a:xfrm>
        </p:grpSpPr>
        <p:sp>
          <p:nvSpPr>
            <p:cNvPr id="25" name="Rectangle 21">
              <a:extLst>
                <a:ext uri="{FF2B5EF4-FFF2-40B4-BE49-F238E27FC236}">
                  <a16:creationId xmlns:a16="http://schemas.microsoft.com/office/drawing/2014/main" id="{E956C419-771A-4885-A134-66674A0DD756}"/>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Rectangle 22">
              <a:extLst>
                <a:ext uri="{FF2B5EF4-FFF2-40B4-BE49-F238E27FC236}">
                  <a16:creationId xmlns:a16="http://schemas.microsoft.com/office/drawing/2014/main" id="{ED8EBFFA-CD91-4791-8912-649253944FAA}"/>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27" name="Picture 2" descr="http://5b0988e595225.cdn.sohucs.com/images/20171202/fde13799f64f4ccbbe599488b872a561.jpeg">
            <a:extLst>
              <a:ext uri="{FF2B5EF4-FFF2-40B4-BE49-F238E27FC236}">
                <a16:creationId xmlns:a16="http://schemas.microsoft.com/office/drawing/2014/main" id="{8A26C475-D867-48EA-AA8F-AACDFB04C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220" y="1965166"/>
            <a:ext cx="8128000" cy="408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711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03307" y="1559809"/>
            <a:ext cx="10667436" cy="4454422"/>
            <a:chOff x="1886" y="4494"/>
            <a:chExt cx="25222" cy="10532"/>
          </a:xfrm>
        </p:grpSpPr>
        <p:sp>
          <p:nvSpPr>
            <p:cNvPr id="4" name="文本框 3"/>
            <p:cNvSpPr txBox="1"/>
            <p:nvPr/>
          </p:nvSpPr>
          <p:spPr>
            <a:xfrm>
              <a:off x="1886" y="4494"/>
              <a:ext cx="4075" cy="873"/>
            </a:xfrm>
            <a:prstGeom prst="rect">
              <a:avLst/>
            </a:prstGeom>
            <a:noFill/>
          </p:spPr>
          <p:txBody>
            <a:bodyPr wrap="none" rtlCol="0" anchor="t">
              <a:spAutoFit/>
            </a:bodyPr>
            <a:lstStyle/>
            <a:p>
              <a:pPr defTabSz="913130">
                <a:lnSpc>
                  <a:spcPct val="90000"/>
                </a:lnSpc>
                <a:spcBef>
                  <a:spcPct val="0"/>
                </a:spcBef>
                <a:defRPr/>
              </a:pPr>
              <a:r>
                <a:rPr kumimoji="1" lang="zh-CN" altLang="en-US" sz="2000" b="1" dirty="0">
                  <a:solidFill>
                    <a:srgbClr val="4BACC6"/>
                  </a:solidFill>
                  <a:latin typeface="微软雅黑" panose="020B0503020204020204" pitchFamily="34" charset="-122"/>
                  <a:ea typeface="微软雅黑" panose="020B0503020204020204" pitchFamily="34" charset="-122"/>
                  <a:sym typeface="Helvetica" panose="020B0504020202030204"/>
                </a:rPr>
                <a:t>车险智能定损</a:t>
              </a:r>
              <a:endParaRPr kumimoji="1" lang="zh-CN" altLang="en-US" sz="2000" b="1" kern="0" dirty="0">
                <a:solidFill>
                  <a:srgbClr val="4BACC6"/>
                </a:solidFill>
                <a:latin typeface="微软雅黑" panose="020B0503020204020204" pitchFamily="34" charset="-122"/>
                <a:ea typeface="微软雅黑" panose="020B0503020204020204" pitchFamily="34" charset="-122"/>
                <a:cs typeface="微软雅黑" panose="020B0503020204020204" pitchFamily="34" charset="-122"/>
                <a:sym typeface="Helvetica" panose="020B0504020202030204"/>
              </a:endParaRPr>
            </a:p>
          </p:txBody>
        </p:sp>
        <p:sp>
          <p:nvSpPr>
            <p:cNvPr id="24" name="标题 1"/>
            <p:cNvSpPr txBox="1"/>
            <p:nvPr/>
          </p:nvSpPr>
          <p:spPr>
            <a:xfrm>
              <a:off x="1886" y="5795"/>
              <a:ext cx="5864" cy="1132"/>
            </a:xfrm>
            <a:prstGeom prst="rect">
              <a:avLst/>
            </a:prstGeom>
          </p:spPr>
          <p:txBody>
            <a:bodyPr vert="horz" lIns="60904" tIns="30452" rIns="60904" bIns="3045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buFont typeface="Wingdings" panose="05000000000000000000" charset="0"/>
                <a:buChar char="l"/>
              </a:pPr>
              <a:r>
                <a:rPr kumimoji="1" lang="zh-CN" altLang="en-US" sz="1600" b="1" dirty="0">
                  <a:solidFill>
                    <a:srgbClr val="45C1A4"/>
                  </a:solidFill>
                  <a:latin typeface="微软雅黑" panose="020B0503020204020204" pitchFamily="34" charset="-122"/>
                  <a:ea typeface="微软雅黑" panose="020B0503020204020204" pitchFamily="34" charset="-122"/>
                  <a:sym typeface="Helvetica" panose="020B0504020202030204"/>
                </a:rPr>
                <a:t>受损部件定位</a:t>
              </a:r>
            </a:p>
          </p:txBody>
        </p:sp>
        <p:sp>
          <p:nvSpPr>
            <p:cNvPr id="26" name="内容占位符 5"/>
            <p:cNvSpPr txBox="1"/>
            <p:nvPr/>
          </p:nvSpPr>
          <p:spPr>
            <a:xfrm>
              <a:off x="1886" y="7015"/>
              <a:ext cx="12727" cy="8011"/>
            </a:xfrm>
            <a:prstGeom prst="rect">
              <a:avLst/>
            </a:prstGeom>
          </p:spPr>
          <p:txBody>
            <a:bodyPr vert="horz" lIns="60904" tIns="30452" rIns="60904" bIns="30452" rtlCol="0">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228600" indent="-228600" defTabSz="913130">
                <a:spcBef>
                  <a:spcPts val="1000"/>
                </a:spcBef>
                <a:defRPr/>
              </a:pPr>
              <a:r>
                <a:rPr lang="zh-CN" altLang="en-US" sz="1330" b="1" dirty="0">
                  <a:solidFill>
                    <a:schemeClr val="bg1"/>
                  </a:solidFill>
                  <a:latin typeface="微软雅黑" panose="020B0503020204020204" pitchFamily="34" charset="-122"/>
                  <a:ea typeface="微软雅黑" panose="020B0503020204020204" pitchFamily="34" charset="-122"/>
                </a:rPr>
                <a:t>识别要求：</a:t>
              </a:r>
            </a:p>
            <a:p>
              <a:pPr marL="304800" indent="-304800" defTabSz="913130">
                <a:lnSpc>
                  <a:spcPct val="100000"/>
                </a:lnSpc>
                <a:spcBef>
                  <a:spcPts val="1000"/>
                </a:spcBef>
                <a:buFont typeface="Arial" panose="020B0604020202020204" pitchFamily="34" charset="0"/>
                <a:buAutoNum type="arabicPeriod"/>
                <a:defRPr/>
              </a:pPr>
              <a:r>
                <a:rPr lang="zh-CN" altLang="en-US" sz="1330" dirty="0">
                  <a:solidFill>
                    <a:schemeClr val="bg1"/>
                  </a:solidFill>
                  <a:latin typeface="微软雅黑" panose="020B0503020204020204" pitchFamily="34" charset="-122"/>
                  <a:ea typeface="微软雅黑" panose="020B0503020204020204" pitchFamily="34" charset="-122"/>
                  <a:sym typeface="+mn-ea"/>
                </a:rPr>
                <a:t>自动定位损伤所在区域</a:t>
              </a:r>
            </a:p>
            <a:p>
              <a:pPr marL="304800" indent="-304800" defTabSz="913130">
                <a:lnSpc>
                  <a:spcPct val="100000"/>
                </a:lnSpc>
                <a:spcBef>
                  <a:spcPts val="1000"/>
                </a:spcBef>
                <a:buFont typeface="Arial" panose="020B0604020202020204" pitchFamily="34" charset="0"/>
                <a:buAutoNum type="arabicPeriod"/>
                <a:defRPr/>
              </a:pPr>
              <a:r>
                <a:rPr lang="zh-CN" altLang="en-US" sz="1330" dirty="0">
                  <a:solidFill>
                    <a:schemeClr val="bg1"/>
                  </a:solidFill>
                  <a:latin typeface="微软雅黑" panose="020B0503020204020204" pitchFamily="34" charset="-122"/>
                  <a:ea typeface="微软雅黑" panose="020B0503020204020204" pitchFamily="34" charset="-122"/>
                  <a:sym typeface="+mn-ea"/>
                </a:rPr>
                <a:t>判断损伤所属部位与部件</a:t>
              </a:r>
              <a:endParaRPr lang="en-US" altLang="zh-CN" sz="1330" dirty="0">
                <a:solidFill>
                  <a:schemeClr val="bg1"/>
                </a:solidFill>
                <a:latin typeface="微软雅黑" panose="020B0503020204020204" pitchFamily="34" charset="-122"/>
                <a:ea typeface="微软雅黑" panose="020B0503020204020204" pitchFamily="34" charset="-122"/>
              </a:endParaRPr>
            </a:p>
            <a:p>
              <a:pPr marL="228600" indent="-228600" defTabSz="913130">
                <a:lnSpc>
                  <a:spcPct val="100000"/>
                </a:lnSpc>
                <a:spcBef>
                  <a:spcPts val="1000"/>
                </a:spcBef>
                <a:defRPr/>
              </a:pPr>
              <a:endParaRPr lang="zh-CN" altLang="en-US" sz="1330" b="1" dirty="0">
                <a:solidFill>
                  <a:schemeClr val="bg1"/>
                </a:solidFill>
                <a:latin typeface="微软雅黑" panose="020B0503020204020204" pitchFamily="34" charset="-122"/>
                <a:ea typeface="微软雅黑" panose="020B0503020204020204" pitchFamily="34" charset="-122"/>
              </a:endParaRPr>
            </a:p>
            <a:p>
              <a:pPr marL="228600" indent="-228600" defTabSz="913130">
                <a:lnSpc>
                  <a:spcPct val="150000"/>
                </a:lnSpc>
                <a:spcBef>
                  <a:spcPts val="1000"/>
                </a:spcBef>
                <a:defRPr/>
              </a:pPr>
              <a:r>
                <a:rPr lang="zh-CN" altLang="en-US" sz="1330" b="1" dirty="0">
                  <a:solidFill>
                    <a:schemeClr val="bg1"/>
                  </a:solidFill>
                  <a:latin typeface="微软雅黑" panose="020B0503020204020204" pitchFamily="34" charset="-122"/>
                  <a:ea typeface="微软雅黑" panose="020B0503020204020204" pitchFamily="34" charset="-122"/>
                </a:rPr>
                <a:t>现有</a:t>
              </a:r>
              <a:r>
                <a:rPr lang="zh-CN" altLang="zh-CN" sz="1330" b="1" dirty="0">
                  <a:solidFill>
                    <a:schemeClr val="bg1"/>
                  </a:solidFill>
                  <a:latin typeface="微软雅黑" panose="020B0503020204020204" pitchFamily="34" charset="-122"/>
                  <a:ea typeface="微软雅黑" panose="020B0503020204020204" pitchFamily="34" charset="-122"/>
                </a:rPr>
                <a:t>能力：</a:t>
              </a:r>
            </a:p>
            <a:p>
              <a:pPr marL="304800" lvl="1" indent="-304800" defTabSz="913130">
                <a:lnSpc>
                  <a:spcPct val="150000"/>
                </a:lnSpc>
                <a:spcBef>
                  <a:spcPts val="1000"/>
                </a:spcBef>
                <a:buFont typeface="Arial" panose="020B0604020202020204" pitchFamily="34" charset="0"/>
                <a:buAutoNum type="arabicPeriod"/>
                <a:defRPr/>
              </a:pPr>
              <a:r>
                <a:rPr lang="zh-CN" altLang="en-US" sz="1330" dirty="0">
                  <a:solidFill>
                    <a:schemeClr val="bg1"/>
                  </a:solidFill>
                  <a:latin typeface="微软雅黑" panose="020B0503020204020204" pitchFamily="34" charset="-122"/>
                  <a:ea typeface="微软雅黑" panose="020B0503020204020204" pitchFamily="34" charset="-122"/>
                  <a:sym typeface="+mn-ea"/>
                </a:rPr>
                <a:t>模型：</a:t>
              </a:r>
              <a:r>
                <a:rPr lang="zh-CN" altLang="zh-CN" sz="1330" dirty="0">
                  <a:solidFill>
                    <a:schemeClr val="bg1"/>
                  </a:solidFill>
                  <a:latin typeface="微软雅黑" panose="020B0503020204020204" pitchFamily="34" charset="-122"/>
                  <a:ea typeface="微软雅黑" panose="020B0503020204020204" pitchFamily="34" charset="-122"/>
                  <a:sym typeface="+mn-ea"/>
                </a:rPr>
                <a:t>利用大规模机器学习、图片预分类、目标识别等技术，有效对车损图片进行损伤检测及定位；</a:t>
              </a:r>
            </a:p>
            <a:p>
              <a:pPr marL="0" lvl="1" indent="-304800" defTabSz="913130">
                <a:lnSpc>
                  <a:spcPct val="100000"/>
                </a:lnSpc>
                <a:spcBef>
                  <a:spcPts val="1000"/>
                </a:spcBef>
                <a:buFont typeface="Arial" panose="020B0604020202020204" pitchFamily="34" charset="0"/>
                <a:buAutoNum type="arabicPeriod"/>
                <a:defRPr/>
              </a:pPr>
              <a:r>
                <a:rPr lang="zh-CN" altLang="en-US" sz="1330" dirty="0">
                  <a:solidFill>
                    <a:schemeClr val="bg1"/>
                  </a:solidFill>
                  <a:latin typeface="微软雅黑" panose="020B0503020204020204" pitchFamily="34" charset="-122"/>
                  <a:ea typeface="微软雅黑" panose="020B0503020204020204" pitchFamily="34" charset="-122"/>
                  <a:sym typeface="+mn-ea"/>
                </a:rPr>
                <a:t>效果：</a:t>
              </a:r>
              <a:r>
                <a:rPr lang="zh-CN" altLang="zh-CN" sz="1330" dirty="0">
                  <a:solidFill>
                    <a:schemeClr val="bg1"/>
                  </a:solidFill>
                  <a:latin typeface="微软雅黑" panose="020B0503020204020204" pitchFamily="34" charset="-122"/>
                  <a:ea typeface="微软雅黑" panose="020B0503020204020204" pitchFamily="34" charset="-122"/>
                  <a:sym typeface="+mn-ea"/>
                </a:rPr>
                <a:t>有损伤的图片测试集上，损伤</a:t>
              </a:r>
              <a:r>
                <a:rPr lang="en-US" altLang="zh-CN" sz="1330" dirty="0">
                  <a:solidFill>
                    <a:schemeClr val="bg1"/>
                  </a:solidFill>
                  <a:latin typeface="微软雅黑" panose="020B0503020204020204" pitchFamily="34" charset="-122"/>
                  <a:ea typeface="微软雅黑" panose="020B0503020204020204" pitchFamily="34" charset="-122"/>
                  <a:sym typeface="+mn-ea"/>
                </a:rPr>
                <a:t>+</a:t>
              </a:r>
              <a:r>
                <a:rPr lang="zh-CN" altLang="zh-CN" sz="1330" dirty="0">
                  <a:solidFill>
                    <a:schemeClr val="bg1"/>
                  </a:solidFill>
                  <a:latin typeface="微软雅黑" panose="020B0503020204020204" pitchFamily="34" charset="-122"/>
                  <a:ea typeface="微软雅黑" panose="020B0503020204020204" pitchFamily="34" charset="-122"/>
                  <a:sym typeface="+mn-ea"/>
                </a:rPr>
                <a:t>部件的识别准确率达到</a:t>
              </a:r>
            </a:p>
            <a:p>
              <a:pPr marL="0" lvl="1" indent="0" defTabSz="913130">
                <a:lnSpc>
                  <a:spcPct val="100000"/>
                </a:lnSpc>
                <a:spcBef>
                  <a:spcPts val="1000"/>
                </a:spcBef>
                <a:buNone/>
                <a:defRPr/>
              </a:pPr>
              <a:r>
                <a:rPr lang="zh-CN" altLang="zh-CN" sz="1330" dirty="0">
                  <a:solidFill>
                    <a:schemeClr val="bg1"/>
                  </a:solidFill>
                  <a:latin typeface="微软雅黑" panose="020B0503020204020204" pitchFamily="34" charset="-122"/>
                  <a:ea typeface="微软雅黑" panose="020B0503020204020204" pitchFamily="34" charset="-122"/>
                  <a:sym typeface="+mn-ea"/>
                </a:rPr>
                <a:t>      </a:t>
              </a:r>
              <a:r>
                <a:rPr lang="en-US" altLang="zh-CN" sz="1330" dirty="0">
                  <a:solidFill>
                    <a:schemeClr val="bg1"/>
                  </a:solidFill>
                  <a:latin typeface="微软雅黑" panose="020B0503020204020204" pitchFamily="34" charset="-122"/>
                  <a:ea typeface="微软雅黑" panose="020B0503020204020204" pitchFamily="34" charset="-122"/>
                  <a:sym typeface="+mn-ea"/>
                </a:rPr>
                <a:t>89.8%</a:t>
              </a:r>
              <a:r>
                <a:rPr lang="zh-CN" altLang="zh-CN" sz="1330" dirty="0">
                  <a:solidFill>
                    <a:schemeClr val="bg1"/>
                  </a:solidFill>
                  <a:latin typeface="微软雅黑" panose="020B0503020204020204" pitchFamily="34" charset="-122"/>
                  <a:ea typeface="微软雅黑" panose="020B0503020204020204" pitchFamily="34" charset="-122"/>
                  <a:sym typeface="+mn-ea"/>
                </a:rPr>
                <a:t>，</a:t>
              </a:r>
              <a:r>
                <a:rPr lang="en-US" altLang="zh-CN" sz="1330" dirty="0">
                  <a:solidFill>
                    <a:schemeClr val="bg1"/>
                  </a:solidFill>
                  <a:latin typeface="微软雅黑" panose="020B0503020204020204" pitchFamily="34" charset="-122"/>
                  <a:ea typeface="微软雅黑" panose="020B0503020204020204" pitchFamily="34" charset="-122"/>
                  <a:sym typeface="+mn-ea"/>
                </a:rPr>
                <a:t>F-score</a:t>
              </a:r>
              <a:r>
                <a:rPr lang="zh-CN" altLang="zh-CN" sz="1330" dirty="0">
                  <a:solidFill>
                    <a:schemeClr val="bg1"/>
                  </a:solidFill>
                  <a:latin typeface="微软雅黑" panose="020B0503020204020204" pitchFamily="34" charset="-122"/>
                  <a:ea typeface="微软雅黑" panose="020B0503020204020204" pitchFamily="34" charset="-122"/>
                  <a:sym typeface="+mn-ea"/>
                </a:rPr>
                <a:t>值</a:t>
              </a:r>
              <a:r>
                <a:rPr lang="en-US" altLang="zh-CN" sz="1330" dirty="0">
                  <a:solidFill>
                    <a:schemeClr val="bg1"/>
                  </a:solidFill>
                  <a:latin typeface="微软雅黑" panose="020B0503020204020204" pitchFamily="34" charset="-122"/>
                  <a:ea typeface="微软雅黑" panose="020B0503020204020204" pitchFamily="34" charset="-122"/>
                  <a:sym typeface="+mn-ea"/>
                </a:rPr>
                <a:t>94.5%</a:t>
              </a:r>
              <a:r>
                <a:rPr lang="zh-CN" altLang="zh-CN" sz="1330" dirty="0">
                  <a:solidFill>
                    <a:schemeClr val="bg1"/>
                  </a:solidFill>
                  <a:latin typeface="微软雅黑" panose="020B0503020204020204" pitchFamily="34" charset="-122"/>
                  <a:ea typeface="微软雅黑" panose="020B0503020204020204" pitchFamily="34" charset="-122"/>
                  <a:sym typeface="+mn-ea"/>
                </a:rPr>
                <a:t>，并可有效过滤掉非定损相关图片。</a:t>
              </a:r>
              <a:endParaRPr lang="en-US" altLang="zh-CN" sz="1330" dirty="0">
                <a:solidFill>
                  <a:schemeClr val="bg1"/>
                </a:solidFill>
                <a:latin typeface="微软雅黑" panose="020B0503020204020204" pitchFamily="34" charset="-122"/>
                <a:ea typeface="微软雅黑" panose="020B0503020204020204" pitchFamily="34" charset="-122"/>
              </a:endParaRPr>
            </a:p>
            <a:p>
              <a:pPr marL="0" indent="0" defTabSz="913130">
                <a:lnSpc>
                  <a:spcPct val="100000"/>
                </a:lnSpc>
                <a:spcBef>
                  <a:spcPts val="1000"/>
                </a:spcBef>
                <a:buNone/>
                <a:defRPr/>
              </a:pPr>
              <a:endParaRPr lang="en-US" altLang="zh-CN" sz="133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7117" y="6365"/>
              <a:ext cx="9991" cy="7675"/>
            </a:xfrm>
            <a:prstGeom prst="rect">
              <a:avLst/>
            </a:prstGeom>
            <a:noFill/>
            <a:ln w="6350">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pic>
          <p:nvPicPr>
            <p:cNvPr id="27" name="图片 26"/>
            <p:cNvPicPr>
              <a:picLocks noChangeAspect="1"/>
            </p:cNvPicPr>
            <p:nvPr/>
          </p:nvPicPr>
          <p:blipFill>
            <a:blip r:embed="rId2"/>
            <a:stretch>
              <a:fillRect/>
            </a:stretch>
          </p:blipFill>
          <p:spPr>
            <a:xfrm>
              <a:off x="17217" y="6927"/>
              <a:ext cx="9792" cy="6551"/>
            </a:xfrm>
            <a:prstGeom prst="rect">
              <a:avLst/>
            </a:prstGeom>
          </p:spPr>
        </p:pic>
      </p:grpSp>
      <p:sp>
        <p:nvSpPr>
          <p:cNvPr id="13" name="Content Placeholder 7">
            <a:extLst>
              <a:ext uri="{FF2B5EF4-FFF2-40B4-BE49-F238E27FC236}">
                <a16:creationId xmlns:a16="http://schemas.microsoft.com/office/drawing/2014/main" id="{1FBE3612-D32B-48F0-8B29-8C0CF8FB4FF3}"/>
              </a:ext>
            </a:extLst>
          </p:cNvPr>
          <p:cNvSpPr txBox="1"/>
          <p:nvPr/>
        </p:nvSpPr>
        <p:spPr>
          <a:xfrm>
            <a:off x="3640383" y="7566"/>
            <a:ext cx="5218511" cy="82471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3600" dirty="0">
                <a:solidFill>
                  <a:schemeClr val="bg2">
                    <a:lumMod val="50000"/>
                  </a:schemeClr>
                </a:solidFill>
              </a:rPr>
              <a:t>大数据</a:t>
            </a:r>
            <a:r>
              <a:rPr lang="en-US" altLang="zh-CN" sz="3600" dirty="0">
                <a:solidFill>
                  <a:schemeClr val="bg2">
                    <a:lumMod val="50000"/>
                  </a:schemeClr>
                </a:solidFill>
              </a:rPr>
              <a:t>+</a:t>
            </a:r>
            <a:r>
              <a:rPr lang="zh-CN" altLang="en-US" sz="3600" dirty="0">
                <a:solidFill>
                  <a:schemeClr val="bg2">
                    <a:lumMod val="50000"/>
                  </a:schemeClr>
                </a:solidFill>
              </a:rPr>
              <a:t>车险</a:t>
            </a:r>
            <a:endParaRPr lang="en-US" sz="3600" dirty="0">
              <a:solidFill>
                <a:schemeClr val="bg2">
                  <a:lumMod val="50000"/>
                </a:schemeClr>
              </a:solidFill>
            </a:endParaRPr>
          </a:p>
        </p:txBody>
      </p:sp>
      <p:sp>
        <p:nvSpPr>
          <p:cNvPr id="14" name="Title 1">
            <a:extLst>
              <a:ext uri="{FF2B5EF4-FFF2-40B4-BE49-F238E27FC236}">
                <a16:creationId xmlns:a16="http://schemas.microsoft.com/office/drawing/2014/main" id="{B85FB7D1-316A-4FF2-9499-5F5E5A696CF0}"/>
              </a:ext>
            </a:extLst>
          </p:cNvPr>
          <p:cNvSpPr txBox="1"/>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200" dirty="0">
                <a:solidFill>
                  <a:schemeClr val="bg2">
                    <a:lumMod val="75000"/>
                  </a:schemeClr>
                </a:solidFill>
                <a:latin typeface="+mn-lt"/>
                <a:ea typeface="Roboto" panose="02000000000000000000" pitchFamily="2" charset="0"/>
              </a:rPr>
              <a:t>车险图片定损</a:t>
            </a:r>
            <a:endParaRPr lang="en-US" sz="1200" dirty="0">
              <a:solidFill>
                <a:schemeClr val="bg2">
                  <a:lumMod val="75000"/>
                </a:schemeClr>
              </a:solidFill>
              <a:latin typeface="+mn-lt"/>
              <a:ea typeface="Roboto" panose="02000000000000000000" pitchFamily="2" charset="0"/>
            </a:endParaRPr>
          </a:p>
        </p:txBody>
      </p:sp>
      <p:grpSp>
        <p:nvGrpSpPr>
          <p:cNvPr id="15" name="Group 20">
            <a:extLst>
              <a:ext uri="{FF2B5EF4-FFF2-40B4-BE49-F238E27FC236}">
                <a16:creationId xmlns:a16="http://schemas.microsoft.com/office/drawing/2014/main" id="{27AFA05F-3736-4800-8E91-FB9FC52A4196}"/>
              </a:ext>
            </a:extLst>
          </p:cNvPr>
          <p:cNvGrpSpPr/>
          <p:nvPr/>
        </p:nvGrpSpPr>
        <p:grpSpPr>
          <a:xfrm>
            <a:off x="5556768" y="844754"/>
            <a:ext cx="1440000" cy="58058"/>
            <a:chOff x="4616262" y="2307771"/>
            <a:chExt cx="2349876" cy="58058"/>
          </a:xfrm>
        </p:grpSpPr>
        <p:sp>
          <p:nvSpPr>
            <p:cNvPr id="16" name="Rectangle 21">
              <a:extLst>
                <a:ext uri="{FF2B5EF4-FFF2-40B4-BE49-F238E27FC236}">
                  <a16:creationId xmlns:a16="http://schemas.microsoft.com/office/drawing/2014/main" id="{AA0256C5-8880-4479-9679-E8FD4D0FEA8F}"/>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Rectangle 22">
              <a:extLst>
                <a:ext uri="{FF2B5EF4-FFF2-40B4-BE49-F238E27FC236}">
                  <a16:creationId xmlns:a16="http://schemas.microsoft.com/office/drawing/2014/main" id="{8CC4D410-D480-4C81-AF72-CF5E95396577}"/>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3837650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98758" y="1721796"/>
            <a:ext cx="9794061" cy="4481068"/>
            <a:chOff x="2147" y="4071"/>
            <a:chExt cx="23157" cy="10595"/>
          </a:xfrm>
        </p:grpSpPr>
        <p:sp>
          <p:nvSpPr>
            <p:cNvPr id="19" name="内容占位符 5"/>
            <p:cNvSpPr txBox="1"/>
            <p:nvPr/>
          </p:nvSpPr>
          <p:spPr>
            <a:xfrm>
              <a:off x="2147" y="6747"/>
              <a:ext cx="11547" cy="7919"/>
            </a:xfrm>
            <a:prstGeom prst="rect">
              <a:avLst/>
            </a:prstGeom>
          </p:spPr>
          <p:txBody>
            <a:bodyPr vert="horz" lIns="60904" tIns="30452" rIns="60904" bIns="30452"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sz="1330" b="1" dirty="0">
                  <a:solidFill>
                    <a:schemeClr val="bg1"/>
                  </a:solidFill>
                  <a:latin typeface="微软雅黑" panose="020B0503020204020204" pitchFamily="34" charset="-122"/>
                  <a:ea typeface="微软雅黑" panose="020B0503020204020204" pitchFamily="34" charset="-122"/>
                  <a:sym typeface="Helvetica" panose="020B0504020202030204"/>
                </a:rPr>
                <a:t>识别要求：</a:t>
              </a:r>
              <a:endParaRPr lang="zh-CN" altLang="en-US" sz="1600" b="1" dirty="0">
                <a:solidFill>
                  <a:schemeClr val="bg1"/>
                </a:solidFill>
                <a:latin typeface="微软雅黑" panose="020B0503020204020204" pitchFamily="34" charset="-122"/>
                <a:ea typeface="微软雅黑" panose="020B0503020204020204" pitchFamily="34" charset="-122"/>
                <a:sym typeface="Helvetica" panose="020B0504020202030204"/>
              </a:endParaRPr>
            </a:p>
            <a:p>
              <a:pPr marL="304800" indent="-304800">
                <a:buAutoNum type="arabicPeriod"/>
              </a:pPr>
              <a:r>
                <a:rPr lang="zh-CN" altLang="en-US" sz="1330" dirty="0">
                  <a:solidFill>
                    <a:schemeClr val="bg1"/>
                  </a:solidFill>
                  <a:latin typeface="微软雅黑" panose="020B0503020204020204" pitchFamily="34" charset="-122"/>
                  <a:ea typeface="微软雅黑" panose="020B0503020204020204" pitchFamily="34" charset="-122"/>
                  <a:sym typeface="Helvetica" panose="020B0504020202030204"/>
                </a:rPr>
                <a:t>识别损伤程度（无损伤、轻、重、严重）</a:t>
              </a:r>
            </a:p>
            <a:p>
              <a:pPr marL="0" lvl="1" indent="-304800">
                <a:buAutoNum type="arabicPeriod"/>
              </a:pPr>
              <a:r>
                <a:rPr lang="zh-CN" altLang="en-US" sz="1600" dirty="0">
                  <a:solidFill>
                    <a:schemeClr val="bg1"/>
                  </a:solidFill>
                  <a:latin typeface="微软雅黑" panose="020B0503020204020204" pitchFamily="34" charset="-122"/>
                  <a:ea typeface="微软雅黑" panose="020B0503020204020204" pitchFamily="34" charset="-122"/>
                  <a:sym typeface="Helvetica" panose="020B0504020202030204"/>
                </a:rPr>
                <a:t>识别维修方案（修、换、外修）</a:t>
              </a:r>
              <a:endParaRPr lang="en-US" altLang="zh-CN" sz="1330" dirty="0">
                <a:solidFill>
                  <a:schemeClr val="bg1"/>
                </a:solidFill>
                <a:latin typeface="微软雅黑" panose="020B0503020204020204" pitchFamily="34" charset="-122"/>
                <a:ea typeface="微软雅黑" panose="020B0503020204020204" pitchFamily="34" charset="-122"/>
                <a:sym typeface="Helvetica" panose="020B0504020202030204"/>
              </a:endParaRPr>
            </a:p>
            <a:p>
              <a:endParaRPr lang="en-US" altLang="zh-CN" sz="1330" b="1" dirty="0">
                <a:solidFill>
                  <a:schemeClr val="bg1"/>
                </a:solidFill>
                <a:latin typeface="微软雅黑" panose="020B0503020204020204" pitchFamily="34" charset="-122"/>
                <a:ea typeface="微软雅黑" panose="020B0503020204020204" pitchFamily="34" charset="-122"/>
                <a:sym typeface="Helvetica" panose="020B0504020202030204"/>
              </a:endParaRPr>
            </a:p>
            <a:p>
              <a:r>
                <a:rPr lang="zh-CN" altLang="en-US" sz="1330" b="1" dirty="0">
                  <a:solidFill>
                    <a:schemeClr val="bg1"/>
                  </a:solidFill>
                  <a:latin typeface="微软雅黑" panose="020B0503020204020204" pitchFamily="34" charset="-122"/>
                  <a:ea typeface="微软雅黑" panose="020B0503020204020204" pitchFamily="34" charset="-122"/>
                  <a:sym typeface="Helvetica" panose="020B0504020202030204"/>
                </a:rPr>
                <a:t>现有</a:t>
              </a:r>
              <a:r>
                <a:rPr lang="zh-CN" altLang="zh-CN" sz="1330" b="1" dirty="0">
                  <a:solidFill>
                    <a:schemeClr val="bg1"/>
                  </a:solidFill>
                  <a:latin typeface="微软雅黑" panose="020B0503020204020204" pitchFamily="34" charset="-122"/>
                  <a:ea typeface="微软雅黑" panose="020B0503020204020204" pitchFamily="34" charset="-122"/>
                  <a:sym typeface="Helvetica" panose="020B0504020202030204"/>
                </a:rPr>
                <a:t>能力：</a:t>
              </a:r>
            </a:p>
            <a:p>
              <a:pPr marL="304800" indent="-304800">
                <a:buAutoNum type="arabicPeriod"/>
              </a:pPr>
              <a:r>
                <a:rPr lang="zh-CN" altLang="en-US" sz="1330" dirty="0">
                  <a:solidFill>
                    <a:schemeClr val="bg1"/>
                  </a:solidFill>
                  <a:latin typeface="微软雅黑" panose="020B0503020204020204" pitchFamily="34" charset="-122"/>
                  <a:ea typeface="微软雅黑" panose="020B0503020204020204" pitchFamily="34" charset="-122"/>
                  <a:sym typeface="Helvetica" panose="020B0504020202030204"/>
                </a:rPr>
                <a:t>模型：支持多种程度识别模型</a:t>
              </a:r>
              <a:r>
                <a:rPr lang="zh-CN" altLang="zh-CN" sz="1330" dirty="0">
                  <a:solidFill>
                    <a:schemeClr val="bg1"/>
                  </a:solidFill>
                  <a:latin typeface="微软雅黑" panose="020B0503020204020204" pitchFamily="34" charset="-122"/>
                  <a:ea typeface="微软雅黑" panose="020B0503020204020204" pitchFamily="34" charset="-122"/>
                  <a:sym typeface="Helvetica" panose="020B0504020202030204"/>
                </a:rPr>
                <a:t>；</a:t>
              </a:r>
              <a:r>
                <a:rPr lang="zh-CN" altLang="en-US" sz="1330" dirty="0">
                  <a:solidFill>
                    <a:schemeClr val="bg1"/>
                  </a:solidFill>
                  <a:latin typeface="微软雅黑" panose="020B0503020204020204" pitchFamily="34" charset="-122"/>
                  <a:ea typeface="微软雅黑" panose="020B0503020204020204" pitchFamily="34" charset="-122"/>
                  <a:sym typeface="Helvetica" panose="020B0504020202030204"/>
                </a:rPr>
                <a:t>支持对维修方案的判断；</a:t>
              </a:r>
            </a:p>
            <a:p>
              <a:pPr marL="0" lvl="2" indent="0">
                <a:buNone/>
              </a:pPr>
              <a:r>
                <a:rPr lang="zh-CN" altLang="en-US" sz="1330" dirty="0">
                  <a:solidFill>
                    <a:schemeClr val="bg1"/>
                  </a:solidFill>
                  <a:latin typeface="微软雅黑" panose="020B0503020204020204" pitchFamily="34" charset="-122"/>
                  <a:ea typeface="微软雅黑" panose="020B0503020204020204" pitchFamily="34" charset="-122"/>
                  <a:sym typeface="Helvetica" panose="020B0504020202030204"/>
                </a:rPr>
                <a:t>                添加各种规则来整合各个模型的输出；对于模型检测</a:t>
              </a:r>
            </a:p>
            <a:p>
              <a:pPr marL="0" lvl="2" indent="0">
                <a:buNone/>
              </a:pPr>
              <a:r>
                <a:rPr lang="zh-CN" altLang="en-US" sz="1330" dirty="0">
                  <a:solidFill>
                    <a:schemeClr val="bg1"/>
                  </a:solidFill>
                  <a:latin typeface="微软雅黑" panose="020B0503020204020204" pitchFamily="34" charset="-122"/>
                  <a:ea typeface="微软雅黑" panose="020B0503020204020204" pitchFamily="34" charset="-122"/>
                  <a:sym typeface="Helvetica" panose="020B0504020202030204"/>
                </a:rPr>
                <a:t>                不足的场景，利用规则进行一定程度的弥补</a:t>
              </a:r>
            </a:p>
            <a:p>
              <a:pPr marL="0" lvl="2" indent="0">
                <a:buNone/>
              </a:pPr>
              <a:endParaRPr lang="en-US" altLang="zh-CN" sz="1330" dirty="0">
                <a:solidFill>
                  <a:schemeClr val="bg1"/>
                </a:solidFill>
                <a:latin typeface="微软雅黑" panose="020B0503020204020204" pitchFamily="34" charset="-122"/>
                <a:ea typeface="微软雅黑" panose="020B0503020204020204" pitchFamily="34" charset="-122"/>
                <a:sym typeface="Helvetica" panose="020B0504020202030204"/>
              </a:endParaRPr>
            </a:p>
            <a:p>
              <a:pPr marL="0" lvl="2" indent="0">
                <a:buNone/>
              </a:pPr>
              <a:r>
                <a:rPr lang="en-US" altLang="zh-CN" sz="1330" dirty="0">
                  <a:solidFill>
                    <a:schemeClr val="bg1"/>
                  </a:solidFill>
                  <a:latin typeface="微软雅黑" panose="020B0503020204020204" pitchFamily="34" charset="-122"/>
                  <a:ea typeface="微软雅黑" panose="020B0503020204020204" pitchFamily="34" charset="-122"/>
                  <a:sym typeface="Helvetica" panose="020B0504020202030204"/>
                </a:rPr>
                <a:t>2.  </a:t>
              </a:r>
              <a:r>
                <a:rPr lang="zh-CN" altLang="en-US" sz="1330" dirty="0">
                  <a:solidFill>
                    <a:schemeClr val="bg1"/>
                  </a:solidFill>
                  <a:latin typeface="微软雅黑" panose="020B0503020204020204" pitchFamily="34" charset="-122"/>
                  <a:ea typeface="微软雅黑" panose="020B0503020204020204" pitchFamily="34" charset="-122"/>
                  <a:sym typeface="Helvetica" panose="020B0504020202030204"/>
                </a:rPr>
                <a:t>效果：平均</a:t>
              </a:r>
              <a:r>
                <a:rPr lang="en-US" altLang="zh-CN" sz="1330" dirty="0">
                  <a:solidFill>
                    <a:schemeClr val="bg1"/>
                  </a:solidFill>
                  <a:latin typeface="微软雅黑" panose="020B0503020204020204" pitchFamily="34" charset="-122"/>
                  <a:ea typeface="微软雅黑" panose="020B0503020204020204" pitchFamily="34" charset="-122"/>
                  <a:sym typeface="Helvetica" panose="020B0504020202030204"/>
                </a:rPr>
                <a:t>F1</a:t>
              </a:r>
              <a:r>
                <a:rPr lang="zh-CN" altLang="en-US" sz="1330" dirty="0">
                  <a:solidFill>
                    <a:schemeClr val="bg1"/>
                  </a:solidFill>
                  <a:latin typeface="微软雅黑" panose="020B0503020204020204" pitchFamily="34" charset="-122"/>
                  <a:ea typeface="微软雅黑" panose="020B0503020204020204" pitchFamily="34" charset="-122"/>
                  <a:sym typeface="Helvetica" panose="020B0504020202030204"/>
                </a:rPr>
                <a:t>达到</a:t>
              </a:r>
              <a:r>
                <a:rPr lang="en-US" altLang="zh-CN" sz="1330" dirty="0">
                  <a:solidFill>
                    <a:schemeClr val="bg1"/>
                  </a:solidFill>
                  <a:latin typeface="微软雅黑" panose="020B0503020204020204" pitchFamily="34" charset="-122"/>
                  <a:ea typeface="微软雅黑" panose="020B0503020204020204" pitchFamily="34" charset="-122"/>
                  <a:sym typeface="Helvetica" panose="020B0504020202030204"/>
                </a:rPr>
                <a:t>0.84</a:t>
              </a:r>
            </a:p>
            <a:p>
              <a:pPr marL="304800" indent="-304800">
                <a:buAutoNum type="arabicPeriod"/>
              </a:pPr>
              <a:endParaRPr lang="zh-CN" altLang="en-US" sz="1330" b="1" dirty="0">
                <a:solidFill>
                  <a:schemeClr val="bg1"/>
                </a:solidFill>
                <a:latin typeface="微软雅黑" panose="020B0503020204020204" pitchFamily="34" charset="-122"/>
                <a:ea typeface="微软雅黑" panose="020B0503020204020204" pitchFamily="34" charset="-122"/>
                <a:sym typeface="Helvetica" panose="020B0504020202030204"/>
              </a:endParaRPr>
            </a:p>
            <a:p>
              <a:pPr marL="304800" indent="-304800">
                <a:buAutoNum type="arabicPeriod"/>
              </a:pPr>
              <a:endParaRPr lang="zh-CN" altLang="en-US" sz="1330" b="1" dirty="0">
                <a:solidFill>
                  <a:schemeClr val="bg1"/>
                </a:solidFill>
                <a:latin typeface="微软雅黑" panose="020B0503020204020204" pitchFamily="34" charset="-122"/>
                <a:ea typeface="微软雅黑" panose="020B0503020204020204" pitchFamily="34" charset="-122"/>
                <a:sym typeface="Helvetica" panose="020B0504020202030204"/>
              </a:endParaRPr>
            </a:p>
          </p:txBody>
        </p:sp>
        <p:grpSp>
          <p:nvGrpSpPr>
            <p:cNvPr id="3" name="组合 2"/>
            <p:cNvGrpSpPr/>
            <p:nvPr/>
          </p:nvGrpSpPr>
          <p:grpSpPr>
            <a:xfrm>
              <a:off x="2147" y="4071"/>
              <a:ext cx="23157" cy="9130"/>
              <a:chOff x="2147" y="4071"/>
              <a:chExt cx="23157" cy="9130"/>
            </a:xfrm>
          </p:grpSpPr>
          <p:sp>
            <p:nvSpPr>
              <p:cNvPr id="17" name="标题 1"/>
              <p:cNvSpPr txBox="1"/>
              <p:nvPr/>
            </p:nvSpPr>
            <p:spPr>
              <a:xfrm>
                <a:off x="2147" y="5216"/>
                <a:ext cx="6516" cy="879"/>
              </a:xfrm>
              <a:prstGeom prst="rect">
                <a:avLst/>
              </a:prstGeom>
            </p:spPr>
            <p:txBody>
              <a:bodyPr vert="horz" lIns="60904" tIns="30452" rIns="60904" bIns="3045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buFont typeface="Wingdings" panose="05000000000000000000" charset="0"/>
                  <a:buChar char="l"/>
                </a:pPr>
                <a:r>
                  <a:rPr kumimoji="1" lang="zh-CN" altLang="en-US" sz="1330" b="1" dirty="0">
                    <a:solidFill>
                      <a:srgbClr val="45C1A4"/>
                    </a:solidFill>
                    <a:latin typeface="微软雅黑" panose="020B0503020204020204" pitchFamily="34" charset="-122"/>
                    <a:ea typeface="微软雅黑" panose="020B0503020204020204" pitchFamily="34" charset="-122"/>
                    <a:sym typeface="Helvetica" panose="020B0504020202030204"/>
                  </a:rPr>
                  <a:t>受损程度识别</a:t>
                </a:r>
              </a:p>
            </p:txBody>
          </p:sp>
          <p:sp>
            <p:nvSpPr>
              <p:cNvPr id="18" name="标题 1"/>
              <p:cNvSpPr txBox="1"/>
              <p:nvPr/>
            </p:nvSpPr>
            <p:spPr>
              <a:xfrm>
                <a:off x="2147" y="4071"/>
                <a:ext cx="5442" cy="879"/>
              </a:xfrm>
              <a:prstGeom prst="rect">
                <a:avLst/>
              </a:prstGeom>
            </p:spPr>
            <p:txBody>
              <a:bodyPr vert="horz" lIns="60904" tIns="30452" rIns="60904" bIns="3045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000" b="1" dirty="0">
                    <a:solidFill>
                      <a:srgbClr val="4BACC6"/>
                    </a:solidFill>
                    <a:latin typeface="微软雅黑" panose="020B0503020204020204" pitchFamily="34" charset="-122"/>
                    <a:ea typeface="微软雅黑" panose="020B0503020204020204" pitchFamily="34" charset="-122"/>
                    <a:sym typeface="Helvetica" panose="020B0504020202030204"/>
                  </a:rPr>
                  <a:t>车险智能定损</a:t>
                </a:r>
              </a:p>
            </p:txBody>
          </p:sp>
          <p:grpSp>
            <p:nvGrpSpPr>
              <p:cNvPr id="2" name="组合 1"/>
              <p:cNvGrpSpPr/>
              <p:nvPr/>
            </p:nvGrpSpPr>
            <p:grpSpPr>
              <a:xfrm>
                <a:off x="17120" y="4213"/>
                <a:ext cx="8184" cy="8988"/>
                <a:chOff x="17196" y="4213"/>
                <a:chExt cx="8663" cy="9512"/>
              </a:xfrm>
            </p:grpSpPr>
            <p:pic>
              <p:nvPicPr>
                <p:cNvPr id="20" name="图片 19" descr="╫▄╩¤╛▌_╡┌╢■┼·_09╘┬_03_╘┴L59K70╣у╓▌╬░╝╙_╢и╦Ё012"/>
                <p:cNvPicPr>
                  <a:picLocks noChangeAspect="1"/>
                </p:cNvPicPr>
                <p:nvPr/>
              </p:nvPicPr>
              <p:blipFill>
                <a:blip r:embed="rId2"/>
                <a:stretch>
                  <a:fillRect/>
                </a:stretch>
              </p:blipFill>
              <p:spPr>
                <a:xfrm>
                  <a:off x="17196" y="4213"/>
                  <a:ext cx="7430" cy="4328"/>
                </a:xfrm>
                <a:prstGeom prst="rect">
                  <a:avLst/>
                </a:prstGeom>
              </p:spPr>
            </p:pic>
            <p:pic>
              <p:nvPicPr>
                <p:cNvPr id="21" name="图片 20" descr="╫▄╩¤╛▌_╡┌╢■┼·_09╘┬_03_╥╤═ъ│╔_╘┴RHF648╣у╓▌░▓цш_╢и╦Ё014"/>
                <p:cNvPicPr>
                  <a:picLocks noChangeAspect="1"/>
                </p:cNvPicPr>
                <p:nvPr/>
              </p:nvPicPr>
              <p:blipFill>
                <a:blip r:embed="rId3"/>
                <a:stretch>
                  <a:fillRect/>
                </a:stretch>
              </p:blipFill>
              <p:spPr>
                <a:xfrm>
                  <a:off x="17196" y="8825"/>
                  <a:ext cx="7405" cy="4900"/>
                </a:xfrm>
                <a:prstGeom prst="rect">
                  <a:avLst/>
                </a:prstGeom>
              </p:spPr>
            </p:pic>
            <p:sp>
              <p:nvSpPr>
                <p:cNvPr id="22" name="矩形 21"/>
                <p:cNvSpPr/>
                <p:nvPr/>
              </p:nvSpPr>
              <p:spPr>
                <a:xfrm>
                  <a:off x="24971" y="10960"/>
                  <a:ext cx="888" cy="923"/>
                </a:xfrm>
                <a:prstGeom prst="rect">
                  <a:avLst/>
                </a:prstGeom>
                <a:noFill/>
              </p:spPr>
              <p:txBody>
                <a:bodyPr wrap="square" lIns="60904" tIns="30452" rIns="60904" bIns="30452">
                  <a:spAutoFit/>
                </a:bodyPr>
                <a:lstStyle/>
                <a:p>
                  <a:pPr algn="ctr" defTabSz="456565" hangingPunct="0"/>
                  <a:r>
                    <a:rPr lang="zh-CN" altLang="en-US" sz="2000" kern="0" dirty="0">
                      <a:ln w="0"/>
                      <a:solidFill>
                        <a:srgbClr val="4BACC6"/>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sym typeface="Helvetica" panose="020B0504020202030204"/>
                    </a:rPr>
                    <a:t>修</a:t>
                  </a:r>
                </a:p>
              </p:txBody>
            </p:sp>
            <p:sp>
              <p:nvSpPr>
                <p:cNvPr id="23" name="矩形 22"/>
                <p:cNvSpPr/>
                <p:nvPr/>
              </p:nvSpPr>
              <p:spPr>
                <a:xfrm>
                  <a:off x="24971" y="5941"/>
                  <a:ext cx="888" cy="923"/>
                </a:xfrm>
                <a:prstGeom prst="rect">
                  <a:avLst/>
                </a:prstGeom>
                <a:noFill/>
              </p:spPr>
              <p:txBody>
                <a:bodyPr wrap="square" lIns="60904" tIns="30452" rIns="60904" bIns="30452">
                  <a:spAutoFit/>
                </a:bodyPr>
                <a:lstStyle/>
                <a:p>
                  <a:pPr algn="ctr" defTabSz="456565" hangingPunct="0"/>
                  <a:r>
                    <a:rPr lang="zh-CN" altLang="en-US" sz="2000" kern="0" dirty="0">
                      <a:ln w="0"/>
                      <a:solidFill>
                        <a:srgbClr val="4BACC6"/>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sym typeface="Helvetica" panose="020B0504020202030204"/>
                    </a:rPr>
                    <a:t>换</a:t>
                  </a:r>
                </a:p>
              </p:txBody>
            </p:sp>
          </p:grpSp>
        </p:grpSp>
      </p:grpSp>
      <p:sp>
        <p:nvSpPr>
          <p:cNvPr id="16" name="Content Placeholder 7">
            <a:extLst>
              <a:ext uri="{FF2B5EF4-FFF2-40B4-BE49-F238E27FC236}">
                <a16:creationId xmlns:a16="http://schemas.microsoft.com/office/drawing/2014/main" id="{F7B3BF2C-754E-4104-9E0E-332158E36122}"/>
              </a:ext>
            </a:extLst>
          </p:cNvPr>
          <p:cNvSpPr txBox="1"/>
          <p:nvPr/>
        </p:nvSpPr>
        <p:spPr>
          <a:xfrm>
            <a:off x="3640383" y="7566"/>
            <a:ext cx="5218511" cy="82471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3600" dirty="0">
                <a:solidFill>
                  <a:schemeClr val="bg2">
                    <a:lumMod val="50000"/>
                  </a:schemeClr>
                </a:solidFill>
              </a:rPr>
              <a:t>大数据</a:t>
            </a:r>
            <a:r>
              <a:rPr lang="en-US" altLang="zh-CN" sz="3600" dirty="0">
                <a:solidFill>
                  <a:schemeClr val="bg2">
                    <a:lumMod val="50000"/>
                  </a:schemeClr>
                </a:solidFill>
              </a:rPr>
              <a:t>+</a:t>
            </a:r>
            <a:r>
              <a:rPr lang="zh-CN" altLang="en-US" sz="3600" dirty="0">
                <a:solidFill>
                  <a:schemeClr val="bg2">
                    <a:lumMod val="50000"/>
                  </a:schemeClr>
                </a:solidFill>
              </a:rPr>
              <a:t>车险</a:t>
            </a:r>
            <a:endParaRPr lang="en-US" sz="3600" dirty="0">
              <a:solidFill>
                <a:schemeClr val="bg2">
                  <a:lumMod val="50000"/>
                </a:schemeClr>
              </a:solidFill>
            </a:endParaRPr>
          </a:p>
        </p:txBody>
      </p:sp>
      <p:sp>
        <p:nvSpPr>
          <p:cNvPr id="24" name="Title 1">
            <a:extLst>
              <a:ext uri="{FF2B5EF4-FFF2-40B4-BE49-F238E27FC236}">
                <a16:creationId xmlns:a16="http://schemas.microsoft.com/office/drawing/2014/main" id="{FC15F76B-A226-421D-9E48-FFA89D504960}"/>
              </a:ext>
            </a:extLst>
          </p:cNvPr>
          <p:cNvSpPr txBox="1"/>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200" dirty="0">
                <a:solidFill>
                  <a:schemeClr val="bg2">
                    <a:lumMod val="75000"/>
                  </a:schemeClr>
                </a:solidFill>
                <a:latin typeface="+mn-lt"/>
                <a:ea typeface="Roboto" panose="02000000000000000000" pitchFamily="2" charset="0"/>
              </a:rPr>
              <a:t>车险图片定损</a:t>
            </a:r>
            <a:endParaRPr lang="en-US" sz="1200" dirty="0">
              <a:solidFill>
                <a:schemeClr val="bg2">
                  <a:lumMod val="75000"/>
                </a:schemeClr>
              </a:solidFill>
              <a:latin typeface="+mn-lt"/>
              <a:ea typeface="Roboto" panose="02000000000000000000" pitchFamily="2" charset="0"/>
            </a:endParaRPr>
          </a:p>
        </p:txBody>
      </p:sp>
      <p:grpSp>
        <p:nvGrpSpPr>
          <p:cNvPr id="25" name="Group 20">
            <a:extLst>
              <a:ext uri="{FF2B5EF4-FFF2-40B4-BE49-F238E27FC236}">
                <a16:creationId xmlns:a16="http://schemas.microsoft.com/office/drawing/2014/main" id="{23991792-AB4A-4579-AC45-C4AEE84EF59E}"/>
              </a:ext>
            </a:extLst>
          </p:cNvPr>
          <p:cNvGrpSpPr/>
          <p:nvPr/>
        </p:nvGrpSpPr>
        <p:grpSpPr>
          <a:xfrm>
            <a:off x="5556768" y="844754"/>
            <a:ext cx="1440000" cy="58058"/>
            <a:chOff x="4616262" y="2307771"/>
            <a:chExt cx="2349876" cy="58058"/>
          </a:xfrm>
        </p:grpSpPr>
        <p:sp>
          <p:nvSpPr>
            <p:cNvPr id="26" name="Rectangle 21">
              <a:extLst>
                <a:ext uri="{FF2B5EF4-FFF2-40B4-BE49-F238E27FC236}">
                  <a16:creationId xmlns:a16="http://schemas.microsoft.com/office/drawing/2014/main" id="{A372E7CA-D80C-49FA-9ED5-67485E3236D3}"/>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Rectangle 22">
              <a:extLst>
                <a:ext uri="{FF2B5EF4-FFF2-40B4-BE49-F238E27FC236}">
                  <a16:creationId xmlns:a16="http://schemas.microsoft.com/office/drawing/2014/main" id="{540FBE3E-6CD8-4D1F-BBC5-E0201DF54C5B}"/>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1991101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0" y="1825625"/>
            <a:ext cx="10515600" cy="4351338"/>
          </a:xfrm>
        </p:spPr>
        <p:txBody>
          <a:bodyPr/>
          <a:lstStyle/>
          <a:p>
            <a:r>
              <a:rPr lang="zh-CN" altLang="en-US" dirty="0">
                <a:solidFill>
                  <a:schemeClr val="bg1"/>
                </a:solidFill>
              </a:rPr>
              <a:t>车险理赔热力图</a:t>
            </a:r>
            <a:r>
              <a:rPr lang="en-US" altLang="zh-CN" dirty="0">
                <a:solidFill>
                  <a:schemeClr val="bg1"/>
                </a:solidFill>
              </a:rPr>
              <a:t>——</a:t>
            </a:r>
            <a:r>
              <a:rPr lang="zh-CN" altLang="en-US" dirty="0">
                <a:solidFill>
                  <a:schemeClr val="bg1"/>
                </a:solidFill>
              </a:rPr>
              <a:t>中保信那个，还有大货车那个</a:t>
            </a:r>
          </a:p>
        </p:txBody>
      </p:sp>
      <p:sp>
        <p:nvSpPr>
          <p:cNvPr id="4" name="Content Placeholder 7">
            <a:extLst>
              <a:ext uri="{FF2B5EF4-FFF2-40B4-BE49-F238E27FC236}">
                <a16:creationId xmlns:a16="http://schemas.microsoft.com/office/drawing/2014/main" id="{902D41B0-CB8D-463A-ABDC-2B7DC0ED5D13}"/>
              </a:ext>
            </a:extLst>
          </p:cNvPr>
          <p:cNvSpPr txBox="1"/>
          <p:nvPr/>
        </p:nvSpPr>
        <p:spPr>
          <a:xfrm>
            <a:off x="3640383" y="7566"/>
            <a:ext cx="5218511" cy="82471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3600" dirty="0">
                <a:solidFill>
                  <a:schemeClr val="bg2">
                    <a:lumMod val="50000"/>
                  </a:schemeClr>
                </a:solidFill>
              </a:rPr>
              <a:t>大数据</a:t>
            </a:r>
            <a:r>
              <a:rPr lang="en-US" altLang="zh-CN" sz="3600" dirty="0">
                <a:solidFill>
                  <a:schemeClr val="bg2">
                    <a:lumMod val="50000"/>
                  </a:schemeClr>
                </a:solidFill>
              </a:rPr>
              <a:t>+</a:t>
            </a:r>
            <a:r>
              <a:rPr lang="zh-CN" altLang="en-US" sz="3600" dirty="0">
                <a:solidFill>
                  <a:schemeClr val="bg2">
                    <a:lumMod val="50000"/>
                  </a:schemeClr>
                </a:solidFill>
              </a:rPr>
              <a:t>车险</a:t>
            </a:r>
            <a:endParaRPr lang="en-US" sz="3600" dirty="0">
              <a:solidFill>
                <a:schemeClr val="bg2">
                  <a:lumMod val="50000"/>
                </a:schemeClr>
              </a:solidFill>
            </a:endParaRPr>
          </a:p>
        </p:txBody>
      </p:sp>
      <p:sp>
        <p:nvSpPr>
          <p:cNvPr id="5" name="Title 1">
            <a:extLst>
              <a:ext uri="{FF2B5EF4-FFF2-40B4-BE49-F238E27FC236}">
                <a16:creationId xmlns:a16="http://schemas.microsoft.com/office/drawing/2014/main" id="{DC47871B-256F-487A-8C98-53B11652217E}"/>
              </a:ext>
            </a:extLst>
          </p:cNvPr>
          <p:cNvSpPr txBox="1"/>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200" dirty="0">
                <a:solidFill>
                  <a:schemeClr val="bg2">
                    <a:lumMod val="75000"/>
                  </a:schemeClr>
                </a:solidFill>
                <a:latin typeface="+mn-lt"/>
                <a:ea typeface="Roboto" panose="02000000000000000000" pitchFamily="2" charset="0"/>
              </a:rPr>
              <a:t>车险理赔热力图</a:t>
            </a:r>
            <a:endParaRPr lang="en-US" sz="1200" dirty="0">
              <a:solidFill>
                <a:schemeClr val="bg2">
                  <a:lumMod val="75000"/>
                </a:schemeClr>
              </a:solidFill>
              <a:latin typeface="+mn-lt"/>
              <a:ea typeface="Roboto" panose="02000000000000000000" pitchFamily="2" charset="0"/>
            </a:endParaRPr>
          </a:p>
        </p:txBody>
      </p:sp>
      <p:grpSp>
        <p:nvGrpSpPr>
          <p:cNvPr id="6" name="Group 20">
            <a:extLst>
              <a:ext uri="{FF2B5EF4-FFF2-40B4-BE49-F238E27FC236}">
                <a16:creationId xmlns:a16="http://schemas.microsoft.com/office/drawing/2014/main" id="{17A1C571-DF95-4FDA-BAD5-F2969CBC8C3D}"/>
              </a:ext>
            </a:extLst>
          </p:cNvPr>
          <p:cNvGrpSpPr/>
          <p:nvPr/>
        </p:nvGrpSpPr>
        <p:grpSpPr>
          <a:xfrm>
            <a:off x="5556768" y="844754"/>
            <a:ext cx="1440000" cy="58058"/>
            <a:chOff x="4616262" y="2307771"/>
            <a:chExt cx="2349876" cy="58058"/>
          </a:xfrm>
        </p:grpSpPr>
        <p:sp>
          <p:nvSpPr>
            <p:cNvPr id="7" name="Rectangle 21">
              <a:extLst>
                <a:ext uri="{FF2B5EF4-FFF2-40B4-BE49-F238E27FC236}">
                  <a16:creationId xmlns:a16="http://schemas.microsoft.com/office/drawing/2014/main" id="{48D6CB45-B590-4945-8A38-896F318997E6}"/>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22">
              <a:extLst>
                <a:ext uri="{FF2B5EF4-FFF2-40B4-BE49-F238E27FC236}">
                  <a16:creationId xmlns:a16="http://schemas.microsoft.com/office/drawing/2014/main" id="{EFDA93BD-FC31-45F4-A5A1-8E300982E9D3}"/>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826303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B784A7B-3C74-4225-9CFF-F7920193F0C7}"/>
              </a:ext>
            </a:extLst>
          </p:cNvPr>
          <p:cNvGrpSpPr/>
          <p:nvPr/>
        </p:nvGrpSpPr>
        <p:grpSpPr>
          <a:xfrm>
            <a:off x="8288107" y="1849313"/>
            <a:ext cx="3071402" cy="1597240"/>
            <a:chOff x="19582" y="4284"/>
            <a:chExt cx="8123" cy="3777"/>
          </a:xfrm>
        </p:grpSpPr>
        <p:pic>
          <p:nvPicPr>
            <p:cNvPr id="4" name="图片 3">
              <a:extLst>
                <a:ext uri="{FF2B5EF4-FFF2-40B4-BE49-F238E27FC236}">
                  <a16:creationId xmlns:a16="http://schemas.microsoft.com/office/drawing/2014/main" id="{0F5790D3-3C41-4A02-8F5A-08487F13BFB6}"/>
                </a:ext>
              </a:extLst>
            </p:cNvPr>
            <p:cNvPicPr>
              <a:picLocks noChangeAspect="1"/>
            </p:cNvPicPr>
            <p:nvPr/>
          </p:nvPicPr>
          <p:blipFill>
            <a:blip r:embed="rId2"/>
            <a:stretch>
              <a:fillRect/>
            </a:stretch>
          </p:blipFill>
          <p:spPr>
            <a:xfrm>
              <a:off x="19824" y="5460"/>
              <a:ext cx="5111" cy="2601"/>
            </a:xfrm>
            <a:prstGeom prst="rect">
              <a:avLst/>
            </a:prstGeom>
          </p:spPr>
        </p:pic>
        <p:sp>
          <p:nvSpPr>
            <p:cNvPr id="5" name="文本框 4">
              <a:extLst>
                <a:ext uri="{FF2B5EF4-FFF2-40B4-BE49-F238E27FC236}">
                  <a16:creationId xmlns:a16="http://schemas.microsoft.com/office/drawing/2014/main" id="{955B1233-8AEA-461F-98E7-7F7BA9048D98}"/>
                </a:ext>
              </a:extLst>
            </p:cNvPr>
            <p:cNvSpPr txBox="1"/>
            <p:nvPr/>
          </p:nvSpPr>
          <p:spPr>
            <a:xfrm>
              <a:off x="19582" y="4284"/>
              <a:ext cx="8123" cy="1091"/>
            </a:xfrm>
            <a:prstGeom prst="rect">
              <a:avLst/>
            </a:prstGeom>
            <a:noFill/>
          </p:spPr>
          <p:txBody>
            <a:bodyPr wrap="square" rtlCol="0" anchor="t">
              <a:spAutoFit/>
            </a:bodyPr>
            <a:lstStyle/>
            <a:p>
              <a:pPr defTabSz="456565" hangingPunct="0"/>
              <a:r>
                <a:rPr lang="zh-CN" altLang="en-US" sz="1200" kern="0" dirty="0">
                  <a:solidFill>
                    <a:schemeClr val="bg1"/>
                  </a:solidFill>
                  <a:latin typeface="微软雅黑" panose="020B0503020204020204" pitchFamily="34" charset="-122"/>
                  <a:ea typeface="微软雅黑" panose="020B0503020204020204" pitchFamily="34" charset="-122"/>
                  <a:sym typeface="Helvetica" panose="020B0504020202030204"/>
                </a:rPr>
                <a:t>像素：</a:t>
              </a:r>
              <a:r>
                <a:rPr lang="en-US" altLang="zh-CN" sz="1200" kern="0" dirty="0">
                  <a:solidFill>
                    <a:schemeClr val="bg1"/>
                  </a:solidFill>
                  <a:latin typeface="微软雅黑" panose="020B0503020204020204" pitchFamily="34" charset="-122"/>
                  <a:ea typeface="微软雅黑" panose="020B0503020204020204" pitchFamily="34" charset="-122"/>
                  <a:sym typeface="Helvetica" panose="020B0504020202030204"/>
                </a:rPr>
                <a:t>1804.50</a:t>
              </a:r>
              <a:r>
                <a:rPr lang="zh-CN" altLang="en-US" sz="1200" kern="0" dirty="0">
                  <a:solidFill>
                    <a:schemeClr val="bg1"/>
                  </a:solidFill>
                  <a:latin typeface="微软雅黑" panose="020B0503020204020204" pitchFamily="34" charset="-122"/>
                  <a:ea typeface="微软雅黑" panose="020B0503020204020204" pitchFamily="34" charset="-122"/>
                  <a:sym typeface="Helvetica" panose="020B0504020202030204"/>
                </a:rPr>
                <a:t>（猪）；</a:t>
              </a:r>
              <a:r>
                <a:rPr lang="en-US" altLang="zh-CN" sz="1200" kern="0" dirty="0">
                  <a:solidFill>
                    <a:schemeClr val="bg1"/>
                  </a:solidFill>
                  <a:latin typeface="微软雅黑" panose="020B0503020204020204" pitchFamily="34" charset="-122"/>
                  <a:ea typeface="微软雅黑" panose="020B0503020204020204" pitchFamily="34" charset="-122"/>
                  <a:sym typeface="Helvetica" panose="020B0504020202030204"/>
                </a:rPr>
                <a:t>178.32</a:t>
              </a:r>
              <a:r>
                <a:rPr lang="zh-CN" altLang="en-US" sz="1200" kern="0" dirty="0">
                  <a:solidFill>
                    <a:schemeClr val="bg1"/>
                  </a:solidFill>
                  <a:latin typeface="微软雅黑" panose="020B0503020204020204" pitchFamily="34" charset="-122"/>
                  <a:ea typeface="微软雅黑" panose="020B0503020204020204" pitchFamily="34" charset="-122"/>
                  <a:sym typeface="Helvetica" panose="020B0504020202030204"/>
                </a:rPr>
                <a:t>（卡片）</a:t>
              </a:r>
              <a:endParaRPr lang="en-US" altLang="zh-CN" sz="1200" kern="0" dirty="0">
                <a:solidFill>
                  <a:schemeClr val="bg1"/>
                </a:solidFill>
                <a:latin typeface="微软雅黑" panose="020B0503020204020204" pitchFamily="34" charset="-122"/>
                <a:ea typeface="微软雅黑" panose="020B0503020204020204" pitchFamily="34" charset="-122"/>
                <a:sym typeface="Helvetica" panose="020B0504020202030204"/>
              </a:endParaRPr>
            </a:p>
            <a:p>
              <a:pPr defTabSz="456565" hangingPunct="0"/>
              <a:r>
                <a:rPr lang="zh-CN" altLang="en-US" sz="1200" kern="0" dirty="0">
                  <a:solidFill>
                    <a:schemeClr val="bg1"/>
                  </a:solidFill>
                  <a:latin typeface="微软雅黑" panose="020B0503020204020204" pitchFamily="34" charset="-122"/>
                  <a:ea typeface="微软雅黑" panose="020B0503020204020204" pitchFamily="34" charset="-122"/>
                  <a:sym typeface="Helvetica" panose="020B0504020202030204"/>
                </a:rPr>
                <a:t>计算得猪实际长：</a:t>
              </a:r>
              <a:r>
                <a:rPr lang="en-US" altLang="zh-CN" sz="1200" kern="0" dirty="0">
                  <a:solidFill>
                    <a:schemeClr val="bg1"/>
                  </a:solidFill>
                  <a:latin typeface="微软雅黑" panose="020B0503020204020204" pitchFamily="34" charset="-122"/>
                  <a:ea typeface="微软雅黑" panose="020B0503020204020204" pitchFamily="34" charset="-122"/>
                  <a:sym typeface="Helvetica" panose="020B0504020202030204"/>
                </a:rPr>
                <a:t>101.2 cm</a:t>
              </a:r>
            </a:p>
          </p:txBody>
        </p:sp>
      </p:grpSp>
      <p:grpSp>
        <p:nvGrpSpPr>
          <p:cNvPr id="6" name="组合 5">
            <a:extLst>
              <a:ext uri="{FF2B5EF4-FFF2-40B4-BE49-F238E27FC236}">
                <a16:creationId xmlns:a16="http://schemas.microsoft.com/office/drawing/2014/main" id="{925E68D6-ABF4-4F1C-8ABB-135295D4174C}"/>
              </a:ext>
            </a:extLst>
          </p:cNvPr>
          <p:cNvGrpSpPr/>
          <p:nvPr/>
        </p:nvGrpSpPr>
        <p:grpSpPr>
          <a:xfrm>
            <a:off x="832491" y="1651588"/>
            <a:ext cx="10527442" cy="4331346"/>
            <a:chOff x="1935" y="3905"/>
            <a:chExt cx="24891" cy="10241"/>
          </a:xfrm>
        </p:grpSpPr>
        <p:sp>
          <p:nvSpPr>
            <p:cNvPr id="7" name="圆角矩形 71">
              <a:extLst>
                <a:ext uri="{FF2B5EF4-FFF2-40B4-BE49-F238E27FC236}">
                  <a16:creationId xmlns:a16="http://schemas.microsoft.com/office/drawing/2014/main" id="{E16BD751-AE19-443E-8439-554E2E7E5057}"/>
                </a:ext>
              </a:extLst>
            </p:cNvPr>
            <p:cNvSpPr/>
            <p:nvPr/>
          </p:nvSpPr>
          <p:spPr>
            <a:xfrm>
              <a:off x="1935" y="3905"/>
              <a:ext cx="24891" cy="4708"/>
            </a:xfrm>
            <a:prstGeom prst="roundRect">
              <a:avLst>
                <a:gd name="adj" fmla="val 12361"/>
              </a:avLst>
            </a:prstGeom>
            <a:noFill/>
            <a:ln w="9525">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0">
                <a:solidFill>
                  <a:schemeClr val="bg1"/>
                </a:solidFill>
              </a:endParaRPr>
            </a:p>
          </p:txBody>
        </p:sp>
        <p:grpSp>
          <p:nvGrpSpPr>
            <p:cNvPr id="8" name="组合 7">
              <a:extLst>
                <a:ext uri="{FF2B5EF4-FFF2-40B4-BE49-F238E27FC236}">
                  <a16:creationId xmlns:a16="http://schemas.microsoft.com/office/drawing/2014/main" id="{844906AB-BFB9-4181-8F9B-AE7019B34F6C}"/>
                </a:ext>
              </a:extLst>
            </p:cNvPr>
            <p:cNvGrpSpPr/>
            <p:nvPr/>
          </p:nvGrpSpPr>
          <p:grpSpPr>
            <a:xfrm>
              <a:off x="4235" y="4373"/>
              <a:ext cx="7659" cy="3777"/>
              <a:chOff x="4235" y="4304"/>
              <a:chExt cx="7659" cy="3777"/>
            </a:xfrm>
          </p:grpSpPr>
          <p:pic>
            <p:nvPicPr>
              <p:cNvPr id="20" name="图片 19">
                <a:extLst>
                  <a:ext uri="{FF2B5EF4-FFF2-40B4-BE49-F238E27FC236}">
                    <a16:creationId xmlns:a16="http://schemas.microsoft.com/office/drawing/2014/main" id="{40118007-A44A-4F53-A645-674D69D70E94}"/>
                  </a:ext>
                </a:extLst>
              </p:cNvPr>
              <p:cNvPicPr>
                <a:picLocks noChangeAspect="1"/>
              </p:cNvPicPr>
              <p:nvPr/>
            </p:nvPicPr>
            <p:blipFill>
              <a:blip r:embed="rId3"/>
              <a:stretch>
                <a:fillRect/>
              </a:stretch>
            </p:blipFill>
            <p:spPr>
              <a:xfrm>
                <a:off x="4415" y="5480"/>
                <a:ext cx="5022" cy="2601"/>
              </a:xfrm>
              <a:prstGeom prst="rect">
                <a:avLst/>
              </a:prstGeom>
            </p:spPr>
          </p:pic>
          <p:sp>
            <p:nvSpPr>
              <p:cNvPr id="21" name="文本框 20">
                <a:extLst>
                  <a:ext uri="{FF2B5EF4-FFF2-40B4-BE49-F238E27FC236}">
                    <a16:creationId xmlns:a16="http://schemas.microsoft.com/office/drawing/2014/main" id="{6A4F7709-18BE-4351-8AFD-B2D1F2F9E9CD}"/>
                  </a:ext>
                </a:extLst>
              </p:cNvPr>
              <p:cNvSpPr txBox="1"/>
              <p:nvPr/>
            </p:nvSpPr>
            <p:spPr>
              <a:xfrm>
                <a:off x="4235" y="4304"/>
                <a:ext cx="7659" cy="1091"/>
              </a:xfrm>
              <a:prstGeom prst="rect">
                <a:avLst/>
              </a:prstGeom>
              <a:noFill/>
            </p:spPr>
            <p:txBody>
              <a:bodyPr wrap="square" rtlCol="0" anchor="t">
                <a:spAutoFit/>
              </a:bodyPr>
              <a:lstStyle/>
              <a:p>
                <a:pPr defTabSz="456565" hangingPunct="0"/>
                <a:r>
                  <a:rPr lang="zh-CN" altLang="en-US" sz="1200" kern="0" dirty="0">
                    <a:solidFill>
                      <a:schemeClr val="bg1"/>
                    </a:solidFill>
                    <a:latin typeface="微软雅黑" panose="020B0503020204020204" pitchFamily="34" charset="-122"/>
                    <a:ea typeface="微软雅黑" panose="020B0503020204020204" pitchFamily="34" charset="-122"/>
                    <a:sym typeface="Helvetica" panose="020B0504020202030204"/>
                  </a:rPr>
                  <a:t>像素：</a:t>
                </a:r>
                <a:r>
                  <a:rPr lang="en-US" altLang="zh-CN" sz="1200" kern="0" dirty="0">
                    <a:solidFill>
                      <a:schemeClr val="bg1"/>
                    </a:solidFill>
                    <a:latin typeface="微软雅黑" panose="020B0503020204020204" pitchFamily="34" charset="-122"/>
                    <a:ea typeface="微软雅黑" panose="020B0503020204020204" pitchFamily="34" charset="-122"/>
                    <a:sym typeface="Helvetica" panose="020B0504020202030204"/>
                  </a:rPr>
                  <a:t>1831.06</a:t>
                </a:r>
                <a:r>
                  <a:rPr lang="zh-CN" altLang="en-US" sz="1200" kern="0" dirty="0">
                    <a:solidFill>
                      <a:schemeClr val="bg1"/>
                    </a:solidFill>
                    <a:latin typeface="微软雅黑" panose="020B0503020204020204" pitchFamily="34" charset="-122"/>
                    <a:ea typeface="微软雅黑" panose="020B0503020204020204" pitchFamily="34" charset="-122"/>
                    <a:sym typeface="Helvetica" panose="020B0504020202030204"/>
                  </a:rPr>
                  <a:t>（猪）；</a:t>
                </a:r>
                <a:r>
                  <a:rPr lang="en-US" altLang="zh-CN" sz="1200" kern="0" dirty="0">
                    <a:solidFill>
                      <a:schemeClr val="bg1"/>
                    </a:solidFill>
                    <a:latin typeface="微软雅黑" panose="020B0503020204020204" pitchFamily="34" charset="-122"/>
                    <a:ea typeface="微软雅黑" panose="020B0503020204020204" pitchFamily="34" charset="-122"/>
                    <a:sym typeface="Helvetica" panose="020B0504020202030204"/>
                  </a:rPr>
                  <a:t>161.15</a:t>
                </a:r>
                <a:r>
                  <a:rPr lang="zh-CN" altLang="en-US" sz="1200" kern="0" dirty="0">
                    <a:solidFill>
                      <a:schemeClr val="bg1"/>
                    </a:solidFill>
                    <a:latin typeface="微软雅黑" panose="020B0503020204020204" pitchFamily="34" charset="-122"/>
                    <a:ea typeface="微软雅黑" panose="020B0503020204020204" pitchFamily="34" charset="-122"/>
                    <a:sym typeface="Helvetica" panose="020B0504020202030204"/>
                  </a:rPr>
                  <a:t>（卡片）</a:t>
                </a:r>
              </a:p>
              <a:p>
                <a:pPr defTabSz="456565" hangingPunct="0"/>
                <a:r>
                  <a:rPr lang="zh-CN" altLang="en-US" sz="1200" kern="0" dirty="0">
                    <a:solidFill>
                      <a:schemeClr val="bg1"/>
                    </a:solidFill>
                    <a:latin typeface="微软雅黑" panose="020B0503020204020204" pitchFamily="34" charset="-122"/>
                    <a:ea typeface="微软雅黑" panose="020B0503020204020204" pitchFamily="34" charset="-122"/>
                    <a:sym typeface="Helvetica" panose="020B0504020202030204"/>
                  </a:rPr>
                  <a:t>计算得猪实际长：</a:t>
                </a:r>
                <a:r>
                  <a:rPr lang="en-US" altLang="zh-CN" sz="1200" kern="0" dirty="0">
                    <a:solidFill>
                      <a:schemeClr val="bg1"/>
                    </a:solidFill>
                    <a:latin typeface="微软雅黑" panose="020B0503020204020204" pitchFamily="34" charset="-122"/>
                    <a:ea typeface="微软雅黑" panose="020B0503020204020204" pitchFamily="34" charset="-122"/>
                    <a:sym typeface="Helvetica" panose="020B0504020202030204"/>
                  </a:rPr>
                  <a:t>113.6 cm</a:t>
                </a:r>
              </a:p>
            </p:txBody>
          </p:sp>
        </p:grpSp>
        <p:grpSp>
          <p:nvGrpSpPr>
            <p:cNvPr id="9" name="组合 8">
              <a:extLst>
                <a:ext uri="{FF2B5EF4-FFF2-40B4-BE49-F238E27FC236}">
                  <a16:creationId xmlns:a16="http://schemas.microsoft.com/office/drawing/2014/main" id="{2DDCFF32-0B79-4801-B9DD-7133BD8095D1}"/>
                </a:ext>
              </a:extLst>
            </p:cNvPr>
            <p:cNvGrpSpPr/>
            <p:nvPr/>
          </p:nvGrpSpPr>
          <p:grpSpPr>
            <a:xfrm>
              <a:off x="11894" y="4383"/>
              <a:ext cx="7688" cy="3757"/>
              <a:chOff x="11894" y="4304"/>
              <a:chExt cx="7688" cy="3757"/>
            </a:xfrm>
          </p:grpSpPr>
          <p:pic>
            <p:nvPicPr>
              <p:cNvPr id="18" name="图片 17">
                <a:extLst>
                  <a:ext uri="{FF2B5EF4-FFF2-40B4-BE49-F238E27FC236}">
                    <a16:creationId xmlns:a16="http://schemas.microsoft.com/office/drawing/2014/main" id="{9786EB6D-C3BF-4DF1-B670-1D53AEC3C144}"/>
                  </a:ext>
                </a:extLst>
              </p:cNvPr>
              <p:cNvPicPr>
                <a:picLocks noChangeAspect="1"/>
              </p:cNvPicPr>
              <p:nvPr/>
            </p:nvPicPr>
            <p:blipFill>
              <a:blip r:embed="rId4"/>
              <a:stretch>
                <a:fillRect/>
              </a:stretch>
            </p:blipFill>
            <p:spPr>
              <a:xfrm>
                <a:off x="12026" y="5480"/>
                <a:ext cx="3751" cy="2581"/>
              </a:xfrm>
              <a:prstGeom prst="rect">
                <a:avLst/>
              </a:prstGeom>
            </p:spPr>
          </p:pic>
          <p:sp>
            <p:nvSpPr>
              <p:cNvPr id="19" name="文本框 18">
                <a:extLst>
                  <a:ext uri="{FF2B5EF4-FFF2-40B4-BE49-F238E27FC236}">
                    <a16:creationId xmlns:a16="http://schemas.microsoft.com/office/drawing/2014/main" id="{6D8700B5-16ED-455A-9884-91B94E294223}"/>
                  </a:ext>
                </a:extLst>
              </p:cNvPr>
              <p:cNvSpPr txBox="1"/>
              <p:nvPr/>
            </p:nvSpPr>
            <p:spPr>
              <a:xfrm>
                <a:off x="11894" y="4304"/>
                <a:ext cx="7688" cy="1091"/>
              </a:xfrm>
              <a:prstGeom prst="rect">
                <a:avLst/>
              </a:prstGeom>
              <a:noFill/>
            </p:spPr>
            <p:txBody>
              <a:bodyPr wrap="square" rtlCol="0" anchor="t">
                <a:spAutoFit/>
              </a:bodyPr>
              <a:lstStyle/>
              <a:p>
                <a:pPr defTabSz="456565" hangingPunct="0"/>
                <a:r>
                  <a:rPr lang="zh-CN" altLang="en-US" sz="1200" kern="0" dirty="0">
                    <a:solidFill>
                      <a:schemeClr val="bg1"/>
                    </a:solidFill>
                    <a:latin typeface="微软雅黑" panose="020B0503020204020204" pitchFamily="34" charset="-122"/>
                    <a:ea typeface="微软雅黑" panose="020B0503020204020204" pitchFamily="34" charset="-122"/>
                    <a:sym typeface="Helvetica" panose="020B0504020202030204"/>
                  </a:rPr>
                  <a:t>像素：</a:t>
                </a:r>
                <a:r>
                  <a:rPr lang="en-US" altLang="zh-CN" sz="1200" kern="0" dirty="0">
                    <a:solidFill>
                      <a:schemeClr val="bg1"/>
                    </a:solidFill>
                    <a:latin typeface="微软雅黑" panose="020B0503020204020204" pitchFamily="34" charset="-122"/>
                    <a:ea typeface="微软雅黑" panose="020B0503020204020204" pitchFamily="34" charset="-122"/>
                    <a:sym typeface="Helvetica" panose="020B0504020202030204"/>
                  </a:rPr>
                  <a:t>1225.22</a:t>
                </a:r>
                <a:r>
                  <a:rPr lang="zh-CN" altLang="en-US" sz="1200" kern="0" dirty="0">
                    <a:solidFill>
                      <a:schemeClr val="bg1"/>
                    </a:solidFill>
                    <a:latin typeface="微软雅黑" panose="020B0503020204020204" pitchFamily="34" charset="-122"/>
                    <a:ea typeface="微软雅黑" panose="020B0503020204020204" pitchFamily="34" charset="-122"/>
                    <a:sym typeface="Helvetica" panose="020B0504020202030204"/>
                  </a:rPr>
                  <a:t>（猪）；</a:t>
                </a:r>
                <a:r>
                  <a:rPr lang="en-US" altLang="zh-CN" sz="1200" kern="0" dirty="0">
                    <a:solidFill>
                      <a:schemeClr val="bg1"/>
                    </a:solidFill>
                    <a:latin typeface="微软雅黑" panose="020B0503020204020204" pitchFamily="34" charset="-122"/>
                    <a:ea typeface="微软雅黑" panose="020B0503020204020204" pitchFamily="34" charset="-122"/>
                    <a:sym typeface="Helvetica" panose="020B0504020202030204"/>
                  </a:rPr>
                  <a:t>179.23</a:t>
                </a:r>
                <a:r>
                  <a:rPr lang="zh-CN" altLang="en-US" sz="1200" kern="0" dirty="0">
                    <a:solidFill>
                      <a:schemeClr val="bg1"/>
                    </a:solidFill>
                    <a:latin typeface="微软雅黑" panose="020B0503020204020204" pitchFamily="34" charset="-122"/>
                    <a:ea typeface="微软雅黑" panose="020B0503020204020204" pitchFamily="34" charset="-122"/>
                    <a:sym typeface="Helvetica" panose="020B0504020202030204"/>
                  </a:rPr>
                  <a:t>（卡片）</a:t>
                </a:r>
                <a:endParaRPr lang="en-US" altLang="zh-CN" sz="1200" kern="0" dirty="0">
                  <a:solidFill>
                    <a:schemeClr val="bg1"/>
                  </a:solidFill>
                  <a:latin typeface="微软雅黑" panose="020B0503020204020204" pitchFamily="34" charset="-122"/>
                  <a:ea typeface="微软雅黑" panose="020B0503020204020204" pitchFamily="34" charset="-122"/>
                  <a:sym typeface="Helvetica" panose="020B0504020202030204"/>
                </a:endParaRPr>
              </a:p>
              <a:p>
                <a:pPr defTabSz="456565" hangingPunct="0"/>
                <a:r>
                  <a:rPr lang="zh-CN" altLang="en-US" sz="1200" kern="0" dirty="0">
                    <a:solidFill>
                      <a:schemeClr val="bg1"/>
                    </a:solidFill>
                    <a:latin typeface="微软雅黑" panose="020B0503020204020204" pitchFamily="34" charset="-122"/>
                    <a:ea typeface="微软雅黑" panose="020B0503020204020204" pitchFamily="34" charset="-122"/>
                    <a:sym typeface="Helvetica" panose="020B0504020202030204"/>
                  </a:rPr>
                  <a:t>计算得猪实际长：</a:t>
                </a:r>
                <a:r>
                  <a:rPr lang="en-US" altLang="zh-CN" sz="1200" kern="0" dirty="0">
                    <a:solidFill>
                      <a:schemeClr val="bg1"/>
                    </a:solidFill>
                    <a:latin typeface="微软雅黑" panose="020B0503020204020204" pitchFamily="34" charset="-122"/>
                    <a:ea typeface="微软雅黑" panose="020B0503020204020204" pitchFamily="34" charset="-122"/>
                    <a:sym typeface="Helvetica" panose="020B0504020202030204"/>
                  </a:rPr>
                  <a:t>68.4 cm</a:t>
                </a:r>
              </a:p>
            </p:txBody>
          </p:sp>
        </p:grpSp>
        <p:sp>
          <p:nvSpPr>
            <p:cNvPr id="10" name="圆角矩形 25">
              <a:extLst>
                <a:ext uri="{FF2B5EF4-FFF2-40B4-BE49-F238E27FC236}">
                  <a16:creationId xmlns:a16="http://schemas.microsoft.com/office/drawing/2014/main" id="{812A1C17-40D0-47B4-A8C8-342DE7A42B61}"/>
                </a:ext>
              </a:extLst>
            </p:cNvPr>
            <p:cNvSpPr/>
            <p:nvPr/>
          </p:nvSpPr>
          <p:spPr>
            <a:xfrm>
              <a:off x="2507" y="4350"/>
              <a:ext cx="1431" cy="3821"/>
            </a:xfrm>
            <a:prstGeom prst="roundRect">
              <a:avLst>
                <a:gd name="adj" fmla="val 13067"/>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565" hangingPunct="0"/>
              <a:r>
                <a:rPr lang="zh-CN" altLang="en-US" sz="1600" b="1" kern="0" dirty="0">
                  <a:solidFill>
                    <a:schemeClr val="bg1"/>
                  </a:solidFill>
                  <a:latin typeface="微软雅黑" panose="020B0503020204020204" pitchFamily="34" charset="-122"/>
                  <a:ea typeface="微软雅黑" panose="020B0503020204020204" pitchFamily="34" charset="-122"/>
                  <a:sym typeface="Helvetica" panose="020B0504020202030204"/>
                </a:rPr>
                <a:t>卡片定长</a:t>
              </a:r>
            </a:p>
          </p:txBody>
        </p:sp>
        <p:grpSp>
          <p:nvGrpSpPr>
            <p:cNvPr id="11" name="组合 10">
              <a:extLst>
                <a:ext uri="{FF2B5EF4-FFF2-40B4-BE49-F238E27FC236}">
                  <a16:creationId xmlns:a16="http://schemas.microsoft.com/office/drawing/2014/main" id="{063DA580-A6F5-4DFA-A8D1-794C95E8E412}"/>
                </a:ext>
              </a:extLst>
            </p:cNvPr>
            <p:cNvGrpSpPr/>
            <p:nvPr/>
          </p:nvGrpSpPr>
          <p:grpSpPr>
            <a:xfrm>
              <a:off x="1935" y="9438"/>
              <a:ext cx="24890" cy="4708"/>
              <a:chOff x="1935" y="9702"/>
              <a:chExt cx="24890" cy="4708"/>
            </a:xfrm>
          </p:grpSpPr>
          <p:sp>
            <p:nvSpPr>
              <p:cNvPr id="12" name="圆角矩形 7">
                <a:extLst>
                  <a:ext uri="{FF2B5EF4-FFF2-40B4-BE49-F238E27FC236}">
                    <a16:creationId xmlns:a16="http://schemas.microsoft.com/office/drawing/2014/main" id="{10EE26BD-4C3D-4DCE-A1B9-B89516C53152}"/>
                  </a:ext>
                </a:extLst>
              </p:cNvPr>
              <p:cNvSpPr/>
              <p:nvPr/>
            </p:nvSpPr>
            <p:spPr>
              <a:xfrm>
                <a:off x="21053" y="10380"/>
                <a:ext cx="5180" cy="3351"/>
              </a:xfrm>
              <a:prstGeom prst="roundRect">
                <a:avLst>
                  <a:gd name="adj" fmla="val 5730"/>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lIns="143800" rtlCol="0" anchor="ctr"/>
              <a:lstStyle/>
              <a:p>
                <a:pPr defTabSz="456565" hangingPunct="0">
                  <a:lnSpc>
                    <a:spcPct val="130000"/>
                  </a:lnSpc>
                </a:pPr>
                <a:r>
                  <a:rPr lang="zh-CN" altLang="en-US" sz="1330" kern="0" dirty="0">
                    <a:solidFill>
                      <a:schemeClr val="bg1"/>
                    </a:solidFill>
                    <a:latin typeface="微软雅黑" panose="020B0503020204020204" pitchFamily="34" charset="-122"/>
                    <a:ea typeface="微软雅黑" panose="020B0503020204020204" pitchFamily="34" charset="-122"/>
                    <a:sym typeface="Helvetica" panose="020B0504020202030204"/>
                  </a:rPr>
                  <a:t>图像技术先进行硬币候选     框生成，再用神经网络对候选框进行判定，最后确定硬币所在位置。</a:t>
                </a:r>
                <a:endParaRPr lang="zh-CN" altLang="en-US" sz="1330" b="1" kern="0" dirty="0">
                  <a:solidFill>
                    <a:schemeClr val="bg1"/>
                  </a:solidFill>
                  <a:latin typeface="微软雅黑" panose="020B0503020204020204" pitchFamily="34" charset="-122"/>
                  <a:ea typeface="微软雅黑" panose="020B0503020204020204" pitchFamily="34" charset="-122"/>
                  <a:sym typeface="Helvetica" panose="020B0504020202030204"/>
                </a:endParaRPr>
              </a:p>
            </p:txBody>
          </p:sp>
          <p:sp>
            <p:nvSpPr>
              <p:cNvPr id="13" name="圆角矩形 12">
                <a:extLst>
                  <a:ext uri="{FF2B5EF4-FFF2-40B4-BE49-F238E27FC236}">
                    <a16:creationId xmlns:a16="http://schemas.microsoft.com/office/drawing/2014/main" id="{AC424F4E-B076-45FA-B3A1-52276B97ECF1}"/>
                  </a:ext>
                </a:extLst>
              </p:cNvPr>
              <p:cNvSpPr/>
              <p:nvPr/>
            </p:nvSpPr>
            <p:spPr>
              <a:xfrm>
                <a:off x="1935" y="9702"/>
                <a:ext cx="24891" cy="4708"/>
              </a:xfrm>
              <a:prstGeom prst="roundRect">
                <a:avLst>
                  <a:gd name="adj" fmla="val 12361"/>
                </a:avLst>
              </a:prstGeom>
              <a:noFill/>
              <a:ln w="9525">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0">
                  <a:solidFill>
                    <a:schemeClr val="bg1"/>
                  </a:solidFill>
                </a:endParaRPr>
              </a:p>
            </p:txBody>
          </p:sp>
          <p:sp>
            <p:nvSpPr>
              <p:cNvPr id="14" name="圆角矩形 14">
                <a:extLst>
                  <a:ext uri="{FF2B5EF4-FFF2-40B4-BE49-F238E27FC236}">
                    <a16:creationId xmlns:a16="http://schemas.microsoft.com/office/drawing/2014/main" id="{67151A3F-A09F-4656-8663-D8F151DEA9FF}"/>
                  </a:ext>
                </a:extLst>
              </p:cNvPr>
              <p:cNvSpPr/>
              <p:nvPr/>
            </p:nvSpPr>
            <p:spPr>
              <a:xfrm>
                <a:off x="2507" y="10145"/>
                <a:ext cx="1431" cy="3821"/>
              </a:xfrm>
              <a:prstGeom prst="roundRect">
                <a:avLst>
                  <a:gd name="adj" fmla="val 12997"/>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565" hangingPunct="0"/>
                <a:r>
                  <a:rPr lang="zh-CN" altLang="en-US" sz="1600" b="1" kern="0" dirty="0">
                    <a:solidFill>
                      <a:schemeClr val="bg1"/>
                    </a:solidFill>
                    <a:latin typeface="微软雅黑" panose="020B0503020204020204" pitchFamily="34" charset="-122"/>
                    <a:ea typeface="微软雅黑" panose="020B0503020204020204" pitchFamily="34" charset="-122"/>
                    <a:sym typeface="Helvetica" panose="020B0504020202030204"/>
                  </a:rPr>
                  <a:t>硬币定长</a:t>
                </a:r>
              </a:p>
            </p:txBody>
          </p:sp>
          <p:pic>
            <p:nvPicPr>
              <p:cNvPr id="15" name="图片 14">
                <a:extLst>
                  <a:ext uri="{FF2B5EF4-FFF2-40B4-BE49-F238E27FC236}">
                    <a16:creationId xmlns:a16="http://schemas.microsoft.com/office/drawing/2014/main" id="{BD841259-6B8A-47B4-A87E-36B3EE004A88}"/>
                  </a:ext>
                </a:extLst>
              </p:cNvPr>
              <p:cNvPicPr>
                <a:picLocks noChangeAspect="1"/>
              </p:cNvPicPr>
              <p:nvPr/>
            </p:nvPicPr>
            <p:blipFill>
              <a:blip r:embed="rId5"/>
              <a:stretch>
                <a:fillRect/>
              </a:stretch>
            </p:blipFill>
            <p:spPr>
              <a:xfrm>
                <a:off x="4415" y="10419"/>
                <a:ext cx="6114" cy="3273"/>
              </a:xfrm>
              <a:prstGeom prst="rect">
                <a:avLst/>
              </a:prstGeom>
            </p:spPr>
          </p:pic>
          <p:pic>
            <p:nvPicPr>
              <p:cNvPr id="16" name="图片 15">
                <a:extLst>
                  <a:ext uri="{FF2B5EF4-FFF2-40B4-BE49-F238E27FC236}">
                    <a16:creationId xmlns:a16="http://schemas.microsoft.com/office/drawing/2014/main" id="{BC97C679-6745-441E-818F-ACA65479DD3B}"/>
                  </a:ext>
                </a:extLst>
              </p:cNvPr>
              <p:cNvPicPr>
                <a:picLocks noChangeAspect="1"/>
              </p:cNvPicPr>
              <p:nvPr/>
            </p:nvPicPr>
            <p:blipFill>
              <a:blip r:embed="rId6"/>
              <a:stretch>
                <a:fillRect/>
              </a:stretch>
            </p:blipFill>
            <p:spPr>
              <a:xfrm>
                <a:off x="11380" y="10381"/>
                <a:ext cx="7534" cy="3350"/>
              </a:xfrm>
              <a:prstGeom prst="rect">
                <a:avLst/>
              </a:prstGeom>
            </p:spPr>
          </p:pic>
          <p:sp>
            <p:nvSpPr>
              <p:cNvPr id="17" name="右箭头 72">
                <a:extLst>
                  <a:ext uri="{FF2B5EF4-FFF2-40B4-BE49-F238E27FC236}">
                    <a16:creationId xmlns:a16="http://schemas.microsoft.com/office/drawing/2014/main" id="{C499C15C-B465-4ACE-A482-626AF32DDCAF}"/>
                  </a:ext>
                </a:extLst>
              </p:cNvPr>
              <p:cNvSpPr/>
              <p:nvPr/>
            </p:nvSpPr>
            <p:spPr>
              <a:xfrm>
                <a:off x="19428" y="11758"/>
                <a:ext cx="1032" cy="596"/>
              </a:xfrm>
              <a:prstGeom prst="rightArrow">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grpSp>
      </p:grpSp>
      <p:sp>
        <p:nvSpPr>
          <p:cNvPr id="22" name="Content Placeholder 7">
            <a:extLst>
              <a:ext uri="{FF2B5EF4-FFF2-40B4-BE49-F238E27FC236}">
                <a16:creationId xmlns:a16="http://schemas.microsoft.com/office/drawing/2014/main" id="{30BA1699-E6D1-4CF4-A0A9-E99E13D989DD}"/>
              </a:ext>
            </a:extLst>
          </p:cNvPr>
          <p:cNvSpPr txBox="1"/>
          <p:nvPr/>
        </p:nvSpPr>
        <p:spPr>
          <a:xfrm>
            <a:off x="3640383" y="7566"/>
            <a:ext cx="5218511" cy="82471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3600" dirty="0">
                <a:solidFill>
                  <a:schemeClr val="bg2">
                    <a:lumMod val="50000"/>
                  </a:schemeClr>
                </a:solidFill>
              </a:rPr>
              <a:t>大数据</a:t>
            </a:r>
            <a:r>
              <a:rPr lang="en-US" altLang="zh-CN" sz="3600" dirty="0">
                <a:solidFill>
                  <a:schemeClr val="bg2">
                    <a:lumMod val="50000"/>
                  </a:schemeClr>
                </a:solidFill>
              </a:rPr>
              <a:t>+</a:t>
            </a:r>
            <a:r>
              <a:rPr lang="zh-CN" altLang="en-US" sz="3600" dirty="0">
                <a:solidFill>
                  <a:schemeClr val="bg2">
                    <a:lumMod val="50000"/>
                  </a:schemeClr>
                </a:solidFill>
              </a:rPr>
              <a:t>农险</a:t>
            </a:r>
            <a:endParaRPr lang="en-US" sz="3600" dirty="0">
              <a:solidFill>
                <a:schemeClr val="bg2">
                  <a:lumMod val="50000"/>
                </a:schemeClr>
              </a:solidFill>
            </a:endParaRPr>
          </a:p>
        </p:txBody>
      </p:sp>
      <p:sp>
        <p:nvSpPr>
          <p:cNvPr id="23" name="Title 1">
            <a:extLst>
              <a:ext uri="{FF2B5EF4-FFF2-40B4-BE49-F238E27FC236}">
                <a16:creationId xmlns:a16="http://schemas.microsoft.com/office/drawing/2014/main" id="{9979BC25-85F7-44F5-B5B7-D7B11CD68592}"/>
              </a:ext>
            </a:extLst>
          </p:cNvPr>
          <p:cNvSpPr txBox="1"/>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200" dirty="0">
                <a:solidFill>
                  <a:schemeClr val="bg2">
                    <a:lumMod val="75000"/>
                  </a:schemeClr>
                </a:solidFill>
                <a:latin typeface="+mn-lt"/>
                <a:ea typeface="Roboto" panose="02000000000000000000" pitchFamily="2" charset="0"/>
              </a:rPr>
              <a:t>农险智能定损系统</a:t>
            </a:r>
            <a:endParaRPr lang="en-US" sz="1200" dirty="0">
              <a:solidFill>
                <a:schemeClr val="bg2">
                  <a:lumMod val="75000"/>
                </a:schemeClr>
              </a:solidFill>
              <a:latin typeface="+mn-lt"/>
              <a:ea typeface="Roboto" panose="02000000000000000000" pitchFamily="2" charset="0"/>
            </a:endParaRPr>
          </a:p>
        </p:txBody>
      </p:sp>
      <p:grpSp>
        <p:nvGrpSpPr>
          <p:cNvPr id="24" name="Group 20">
            <a:extLst>
              <a:ext uri="{FF2B5EF4-FFF2-40B4-BE49-F238E27FC236}">
                <a16:creationId xmlns:a16="http://schemas.microsoft.com/office/drawing/2014/main" id="{862FFA42-C589-4A98-B9BF-61DE8C445B90}"/>
              </a:ext>
            </a:extLst>
          </p:cNvPr>
          <p:cNvGrpSpPr/>
          <p:nvPr/>
        </p:nvGrpSpPr>
        <p:grpSpPr>
          <a:xfrm>
            <a:off x="5556768" y="844754"/>
            <a:ext cx="1440000" cy="58058"/>
            <a:chOff x="4616262" y="2307771"/>
            <a:chExt cx="2349876" cy="58058"/>
          </a:xfrm>
        </p:grpSpPr>
        <p:sp>
          <p:nvSpPr>
            <p:cNvPr id="25" name="Rectangle 21">
              <a:extLst>
                <a:ext uri="{FF2B5EF4-FFF2-40B4-BE49-F238E27FC236}">
                  <a16:creationId xmlns:a16="http://schemas.microsoft.com/office/drawing/2014/main" id="{E956C419-771A-4885-A134-66674A0DD756}"/>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Rectangle 22">
              <a:extLst>
                <a:ext uri="{FF2B5EF4-FFF2-40B4-BE49-F238E27FC236}">
                  <a16:creationId xmlns:a16="http://schemas.microsoft.com/office/drawing/2014/main" id="{ED8EBFFA-CD91-4791-8912-649253944FAA}"/>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41559504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a:extLst>
              <a:ext uri="{FF2B5EF4-FFF2-40B4-BE49-F238E27FC236}">
                <a16:creationId xmlns:a16="http://schemas.microsoft.com/office/drawing/2014/main" id="{A19B0466-ACA5-4C28-BBE3-5395ADC8363B}"/>
              </a:ext>
            </a:extLst>
          </p:cNvPr>
          <p:cNvSpPr txBox="1">
            <a:spLocks noChangeArrowheads="1"/>
          </p:cNvSpPr>
          <p:nvPr/>
        </p:nvSpPr>
        <p:spPr bwMode="auto">
          <a:xfrm>
            <a:off x="-12196" y="388198"/>
            <a:ext cx="12226779" cy="717889"/>
          </a:xfrm>
          <a:prstGeom prst="rect">
            <a:avLst/>
          </a:prstGeom>
          <a:noFill/>
          <a:ln w="9525">
            <a:noFill/>
            <a:miter lim="800000"/>
          </a:ln>
        </p:spPr>
        <p:txBody>
          <a:bodyPr wrap="square" lIns="60960" tIns="30480" rIns="60960" bIns="30480">
            <a:spAutoFit/>
          </a:bodyPr>
          <a:lstStyle/>
          <a:p>
            <a:pPr algn="ctr" defTabSz="1450340"/>
            <a:r>
              <a:rPr lang="zh-CN" altLang="en-US" sz="4265" b="1" spc="-200" dirty="0">
                <a:solidFill>
                  <a:schemeClr val="bg1"/>
                </a:solidFill>
                <a:latin typeface="Open Sans" pitchFamily="34" charset="0"/>
                <a:ea typeface="Open Sans" pitchFamily="34" charset="0"/>
                <a:cs typeface="Open Sans" pitchFamily="34" charset="0"/>
              </a:rPr>
              <a:t>整体</a:t>
            </a:r>
          </a:p>
        </p:txBody>
      </p:sp>
      <p:cxnSp>
        <p:nvCxnSpPr>
          <p:cNvPr id="3" name="直接连接符 2">
            <a:extLst>
              <a:ext uri="{FF2B5EF4-FFF2-40B4-BE49-F238E27FC236}">
                <a16:creationId xmlns:a16="http://schemas.microsoft.com/office/drawing/2014/main" id="{2B11E6DA-DF95-432F-AB4D-2DF02D4388A1}"/>
              </a:ext>
            </a:extLst>
          </p:cNvPr>
          <p:cNvCxnSpPr/>
          <p:nvPr/>
        </p:nvCxnSpPr>
        <p:spPr>
          <a:xfrm>
            <a:off x="1847261" y="2554445"/>
            <a:ext cx="886063" cy="0"/>
          </a:xfrm>
          <a:prstGeom prst="line">
            <a:avLst/>
          </a:prstGeom>
          <a:noFill/>
          <a:ln w="6350" cap="flat" cmpd="sng" algn="ctr">
            <a:solidFill>
              <a:srgbClr val="45C1A4"/>
            </a:solidFill>
            <a:prstDash val="solid"/>
            <a:miter lim="800000"/>
          </a:ln>
          <a:effectLst/>
        </p:spPr>
      </p:cxnSp>
      <p:cxnSp>
        <p:nvCxnSpPr>
          <p:cNvPr id="4" name="直接连接符 3">
            <a:extLst>
              <a:ext uri="{FF2B5EF4-FFF2-40B4-BE49-F238E27FC236}">
                <a16:creationId xmlns:a16="http://schemas.microsoft.com/office/drawing/2014/main" id="{8265CC4D-6056-4442-9533-C91790B7670A}"/>
              </a:ext>
            </a:extLst>
          </p:cNvPr>
          <p:cNvCxnSpPr/>
          <p:nvPr/>
        </p:nvCxnSpPr>
        <p:spPr>
          <a:xfrm>
            <a:off x="3364776" y="2554445"/>
            <a:ext cx="886063" cy="0"/>
          </a:xfrm>
          <a:prstGeom prst="line">
            <a:avLst/>
          </a:prstGeom>
          <a:noFill/>
          <a:ln w="6350" cap="flat" cmpd="sng" algn="ctr">
            <a:solidFill>
              <a:srgbClr val="45C1A4"/>
            </a:solidFill>
            <a:prstDash val="solid"/>
            <a:miter lim="800000"/>
          </a:ln>
          <a:effectLst/>
        </p:spPr>
      </p:cxnSp>
      <p:cxnSp>
        <p:nvCxnSpPr>
          <p:cNvPr id="5" name="直接连接符 4">
            <a:extLst>
              <a:ext uri="{FF2B5EF4-FFF2-40B4-BE49-F238E27FC236}">
                <a16:creationId xmlns:a16="http://schemas.microsoft.com/office/drawing/2014/main" id="{59625599-5441-409B-93C8-5B9219185BC8}"/>
              </a:ext>
            </a:extLst>
          </p:cNvPr>
          <p:cNvCxnSpPr/>
          <p:nvPr/>
        </p:nvCxnSpPr>
        <p:spPr>
          <a:xfrm>
            <a:off x="4714806" y="2554445"/>
            <a:ext cx="886063" cy="0"/>
          </a:xfrm>
          <a:prstGeom prst="line">
            <a:avLst/>
          </a:prstGeom>
          <a:noFill/>
          <a:ln w="6350" cap="flat" cmpd="sng" algn="ctr">
            <a:solidFill>
              <a:srgbClr val="45C1A4"/>
            </a:solidFill>
            <a:prstDash val="solid"/>
            <a:miter lim="800000"/>
          </a:ln>
          <a:effectLst/>
        </p:spPr>
      </p:cxnSp>
      <p:cxnSp>
        <p:nvCxnSpPr>
          <p:cNvPr id="6" name="直接连接符 5">
            <a:extLst>
              <a:ext uri="{FF2B5EF4-FFF2-40B4-BE49-F238E27FC236}">
                <a16:creationId xmlns:a16="http://schemas.microsoft.com/office/drawing/2014/main" id="{0E2B908D-DCA0-4215-A37C-92730475BEC0}"/>
              </a:ext>
            </a:extLst>
          </p:cNvPr>
          <p:cNvCxnSpPr/>
          <p:nvPr/>
        </p:nvCxnSpPr>
        <p:spPr>
          <a:xfrm>
            <a:off x="6223439" y="2554445"/>
            <a:ext cx="886063" cy="0"/>
          </a:xfrm>
          <a:prstGeom prst="line">
            <a:avLst/>
          </a:prstGeom>
          <a:noFill/>
          <a:ln w="6350" cap="flat" cmpd="sng" algn="ctr">
            <a:solidFill>
              <a:srgbClr val="45C1A4"/>
            </a:solidFill>
            <a:prstDash val="solid"/>
            <a:miter lim="800000"/>
          </a:ln>
          <a:effectLst/>
        </p:spPr>
      </p:cxnSp>
      <p:cxnSp>
        <p:nvCxnSpPr>
          <p:cNvPr id="7" name="直接连接符 6">
            <a:extLst>
              <a:ext uri="{FF2B5EF4-FFF2-40B4-BE49-F238E27FC236}">
                <a16:creationId xmlns:a16="http://schemas.microsoft.com/office/drawing/2014/main" id="{A00F3CBD-0A2E-4F1B-83F0-A6A25437E372}"/>
              </a:ext>
            </a:extLst>
          </p:cNvPr>
          <p:cNvCxnSpPr/>
          <p:nvPr/>
        </p:nvCxnSpPr>
        <p:spPr>
          <a:xfrm>
            <a:off x="7768868" y="2554445"/>
            <a:ext cx="886063" cy="0"/>
          </a:xfrm>
          <a:prstGeom prst="line">
            <a:avLst/>
          </a:prstGeom>
          <a:noFill/>
          <a:ln w="6350" cap="flat" cmpd="sng" algn="ctr">
            <a:solidFill>
              <a:srgbClr val="45C1A4"/>
            </a:solidFill>
            <a:prstDash val="solid"/>
            <a:miter lim="800000"/>
          </a:ln>
          <a:effectLst/>
        </p:spPr>
      </p:cxnSp>
      <p:cxnSp>
        <p:nvCxnSpPr>
          <p:cNvPr id="8" name="直接连接符 7">
            <a:extLst>
              <a:ext uri="{FF2B5EF4-FFF2-40B4-BE49-F238E27FC236}">
                <a16:creationId xmlns:a16="http://schemas.microsoft.com/office/drawing/2014/main" id="{BCFC4033-0D8C-4F2E-A40E-63DAA591B266}"/>
              </a:ext>
            </a:extLst>
          </p:cNvPr>
          <p:cNvCxnSpPr/>
          <p:nvPr/>
        </p:nvCxnSpPr>
        <p:spPr>
          <a:xfrm>
            <a:off x="9300340" y="2554445"/>
            <a:ext cx="1007024" cy="0"/>
          </a:xfrm>
          <a:prstGeom prst="line">
            <a:avLst/>
          </a:prstGeom>
          <a:noFill/>
          <a:ln w="6350" cap="flat" cmpd="sng" algn="ctr">
            <a:solidFill>
              <a:srgbClr val="45C1A4"/>
            </a:solidFill>
            <a:prstDash val="solid"/>
            <a:miter lim="800000"/>
          </a:ln>
          <a:effectLst/>
        </p:spPr>
      </p:cxnSp>
      <p:sp>
        <p:nvSpPr>
          <p:cNvPr id="9" name="矩形 8">
            <a:extLst>
              <a:ext uri="{FF2B5EF4-FFF2-40B4-BE49-F238E27FC236}">
                <a16:creationId xmlns:a16="http://schemas.microsoft.com/office/drawing/2014/main" id="{C74C1F57-F499-4038-A91E-CAC29EA0C1B1}"/>
              </a:ext>
            </a:extLst>
          </p:cNvPr>
          <p:cNvSpPr/>
          <p:nvPr/>
        </p:nvSpPr>
        <p:spPr>
          <a:xfrm>
            <a:off x="1811487" y="2195368"/>
            <a:ext cx="1005404" cy="338234"/>
          </a:xfrm>
          <a:prstGeom prst="rect">
            <a:avLst/>
          </a:prstGeom>
          <a:solidFill>
            <a:srgbClr val="4BACC6"/>
          </a:solidFill>
          <a:ln>
            <a:solidFill>
              <a:srgbClr val="45C1A4"/>
            </a:solidFill>
          </a:ln>
        </p:spPr>
        <p:txBody>
          <a:bodyPr wrap="none">
            <a:spAutoFit/>
          </a:bodyPr>
          <a:lstStyle/>
          <a:p>
            <a:pPr algn="ctr" defTabSz="608965"/>
            <a:r>
              <a:rPr lang="zh-CN" altLang="en-US" sz="1600" b="1" dirty="0">
                <a:solidFill>
                  <a:schemeClr val="bg1"/>
                </a:solidFill>
                <a:latin typeface="微软雅黑" panose="020B0503020204020204" pitchFamily="34" charset="-122"/>
                <a:ea typeface="微软雅黑" panose="020B0503020204020204" pitchFamily="34" charset="-122"/>
              </a:rPr>
              <a:t>营销展业</a:t>
            </a:r>
          </a:p>
        </p:txBody>
      </p:sp>
      <p:sp>
        <p:nvSpPr>
          <p:cNvPr id="10" name="矩形 9">
            <a:extLst>
              <a:ext uri="{FF2B5EF4-FFF2-40B4-BE49-F238E27FC236}">
                <a16:creationId xmlns:a16="http://schemas.microsoft.com/office/drawing/2014/main" id="{992ED693-06F4-4DAF-989E-39CEB03BD85A}"/>
              </a:ext>
            </a:extLst>
          </p:cNvPr>
          <p:cNvSpPr/>
          <p:nvPr/>
        </p:nvSpPr>
        <p:spPr>
          <a:xfrm>
            <a:off x="3517035" y="2195285"/>
            <a:ext cx="595035" cy="338400"/>
          </a:xfrm>
          <a:prstGeom prst="rect">
            <a:avLst/>
          </a:prstGeom>
          <a:solidFill>
            <a:srgbClr val="4BACC6"/>
          </a:solidFill>
          <a:ln>
            <a:solidFill>
              <a:srgbClr val="45C1A4"/>
            </a:solidFill>
          </a:ln>
        </p:spPr>
        <p:txBody>
          <a:bodyPr wrap="none">
            <a:spAutoFit/>
          </a:bodyPr>
          <a:lstStyle/>
          <a:p>
            <a:pPr algn="ctr" defTabSz="304165">
              <a:lnSpc>
                <a:spcPct val="120000"/>
              </a:lnSpc>
              <a:defRPr/>
            </a:pPr>
            <a:r>
              <a:rPr lang="zh-CN" altLang="en-US" sz="1600" b="1" dirty="0">
                <a:solidFill>
                  <a:schemeClr val="bg1"/>
                </a:solidFill>
                <a:latin typeface="微软雅黑" panose="020B0503020204020204" pitchFamily="34" charset="-122"/>
                <a:ea typeface="微软雅黑" panose="020B0503020204020204" pitchFamily="34" charset="-122"/>
              </a:rPr>
              <a:t>核保</a:t>
            </a:r>
            <a:endParaRPr lang="zh-CN" altLang="en-US" sz="1115" kern="0" dirty="0">
              <a:solidFill>
                <a:schemeClr val="bg1"/>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1CF5E037-A5D3-4BFE-9875-2A8502654B1C}"/>
              </a:ext>
            </a:extLst>
          </p:cNvPr>
          <p:cNvSpPr/>
          <p:nvPr/>
        </p:nvSpPr>
        <p:spPr>
          <a:xfrm>
            <a:off x="4851438" y="2195368"/>
            <a:ext cx="595036" cy="338234"/>
          </a:xfrm>
          <a:prstGeom prst="rect">
            <a:avLst/>
          </a:prstGeom>
          <a:solidFill>
            <a:srgbClr val="4BACC6"/>
          </a:solidFill>
          <a:ln>
            <a:solidFill>
              <a:srgbClr val="45C1A4"/>
            </a:solidFill>
          </a:ln>
        </p:spPr>
        <p:txBody>
          <a:bodyPr wrap="none">
            <a:spAutoFit/>
          </a:bodyPr>
          <a:lstStyle/>
          <a:p>
            <a:pPr algn="ctr" defTabSz="608965"/>
            <a:r>
              <a:rPr lang="zh-CN" altLang="en-US" sz="1600" b="1" dirty="0">
                <a:solidFill>
                  <a:schemeClr val="bg1"/>
                </a:solidFill>
                <a:latin typeface="微软雅黑" panose="020B0503020204020204" pitchFamily="34" charset="-122"/>
                <a:ea typeface="微软雅黑" panose="020B0503020204020204" pitchFamily="34" charset="-122"/>
              </a:rPr>
              <a:t>定价</a:t>
            </a:r>
          </a:p>
        </p:txBody>
      </p:sp>
      <p:sp>
        <p:nvSpPr>
          <p:cNvPr id="12" name="矩形 11">
            <a:extLst>
              <a:ext uri="{FF2B5EF4-FFF2-40B4-BE49-F238E27FC236}">
                <a16:creationId xmlns:a16="http://schemas.microsoft.com/office/drawing/2014/main" id="{DAFCE4C8-3C2D-414F-AE22-9F284CAEB3F3}"/>
              </a:ext>
            </a:extLst>
          </p:cNvPr>
          <p:cNvSpPr/>
          <p:nvPr/>
        </p:nvSpPr>
        <p:spPr>
          <a:xfrm>
            <a:off x="6165038" y="2195368"/>
            <a:ext cx="1005404" cy="338234"/>
          </a:xfrm>
          <a:prstGeom prst="rect">
            <a:avLst/>
          </a:prstGeom>
          <a:solidFill>
            <a:srgbClr val="4BACC6"/>
          </a:solidFill>
          <a:ln>
            <a:solidFill>
              <a:srgbClr val="45C1A4"/>
            </a:solidFill>
          </a:ln>
        </p:spPr>
        <p:txBody>
          <a:bodyPr wrap="none">
            <a:spAutoFit/>
          </a:bodyPr>
          <a:lstStyle/>
          <a:p>
            <a:pPr algn="ctr" defTabSz="608965"/>
            <a:r>
              <a:rPr lang="zh-CN" altLang="en-US" sz="1600" b="1" dirty="0">
                <a:solidFill>
                  <a:schemeClr val="bg1"/>
                </a:solidFill>
                <a:latin typeface="微软雅黑" panose="020B0503020204020204" pitchFamily="34" charset="-122"/>
                <a:ea typeface="微软雅黑" panose="020B0503020204020204" pitchFamily="34" charset="-122"/>
              </a:rPr>
              <a:t>保单管理</a:t>
            </a:r>
          </a:p>
        </p:txBody>
      </p:sp>
      <p:sp>
        <p:nvSpPr>
          <p:cNvPr id="13" name="矩形 12">
            <a:extLst>
              <a:ext uri="{FF2B5EF4-FFF2-40B4-BE49-F238E27FC236}">
                <a16:creationId xmlns:a16="http://schemas.microsoft.com/office/drawing/2014/main" id="{A28AADCF-232E-4DB3-BEE7-37236DA0CBE5}"/>
              </a:ext>
            </a:extLst>
          </p:cNvPr>
          <p:cNvSpPr/>
          <p:nvPr/>
        </p:nvSpPr>
        <p:spPr>
          <a:xfrm>
            <a:off x="7889006" y="2195368"/>
            <a:ext cx="595036" cy="338234"/>
          </a:xfrm>
          <a:prstGeom prst="rect">
            <a:avLst/>
          </a:prstGeom>
          <a:solidFill>
            <a:srgbClr val="4BACC6"/>
          </a:solidFill>
          <a:ln>
            <a:solidFill>
              <a:srgbClr val="45C1A4"/>
            </a:solidFill>
          </a:ln>
        </p:spPr>
        <p:txBody>
          <a:bodyPr wrap="none">
            <a:spAutoFit/>
          </a:bodyPr>
          <a:lstStyle/>
          <a:p>
            <a:pPr algn="ctr" defTabSz="608965"/>
            <a:r>
              <a:rPr lang="zh-CN" altLang="en-US" sz="1600" b="1" dirty="0">
                <a:solidFill>
                  <a:schemeClr val="bg1"/>
                </a:solidFill>
                <a:latin typeface="微软雅黑" panose="020B0503020204020204" pitchFamily="34" charset="-122"/>
                <a:ea typeface="微软雅黑" panose="020B0503020204020204" pitchFamily="34" charset="-122"/>
              </a:rPr>
              <a:t>理赔</a:t>
            </a:r>
          </a:p>
        </p:txBody>
      </p:sp>
      <p:sp>
        <p:nvSpPr>
          <p:cNvPr id="14" name="矩形 13">
            <a:extLst>
              <a:ext uri="{FF2B5EF4-FFF2-40B4-BE49-F238E27FC236}">
                <a16:creationId xmlns:a16="http://schemas.microsoft.com/office/drawing/2014/main" id="{2318BE88-E5CA-411C-A000-6338C46E1674}"/>
              </a:ext>
            </a:extLst>
          </p:cNvPr>
          <p:cNvSpPr/>
          <p:nvPr/>
        </p:nvSpPr>
        <p:spPr>
          <a:xfrm>
            <a:off x="9201730" y="2195368"/>
            <a:ext cx="1210588" cy="338234"/>
          </a:xfrm>
          <a:prstGeom prst="rect">
            <a:avLst/>
          </a:prstGeom>
          <a:solidFill>
            <a:srgbClr val="4BACC6"/>
          </a:solidFill>
          <a:ln>
            <a:solidFill>
              <a:srgbClr val="45C1A4"/>
            </a:solidFill>
          </a:ln>
        </p:spPr>
        <p:txBody>
          <a:bodyPr wrap="none">
            <a:spAutoFit/>
          </a:bodyPr>
          <a:lstStyle/>
          <a:p>
            <a:pPr algn="ctr" defTabSz="608965"/>
            <a:r>
              <a:rPr lang="zh-CN" altLang="en-US" sz="1600" b="1" dirty="0">
                <a:solidFill>
                  <a:schemeClr val="bg1"/>
                </a:solidFill>
                <a:latin typeface="微软雅黑" panose="020B0503020204020204" pitchFamily="34" charset="-122"/>
                <a:ea typeface="微软雅黑" panose="020B0503020204020204" pitchFamily="34" charset="-122"/>
              </a:rPr>
              <a:t>全流程服务</a:t>
            </a:r>
          </a:p>
        </p:txBody>
      </p:sp>
      <p:cxnSp>
        <p:nvCxnSpPr>
          <p:cNvPr id="15" name="直接连接符 14">
            <a:extLst>
              <a:ext uri="{FF2B5EF4-FFF2-40B4-BE49-F238E27FC236}">
                <a16:creationId xmlns:a16="http://schemas.microsoft.com/office/drawing/2014/main" id="{DBF96F05-9EDD-4737-BC6A-A520CCDF5C69}"/>
              </a:ext>
            </a:extLst>
          </p:cNvPr>
          <p:cNvCxnSpPr/>
          <p:nvPr/>
        </p:nvCxnSpPr>
        <p:spPr>
          <a:xfrm flipH="1">
            <a:off x="1590535" y="2554445"/>
            <a:ext cx="691087" cy="404332"/>
          </a:xfrm>
          <a:prstGeom prst="line">
            <a:avLst/>
          </a:prstGeom>
          <a:noFill/>
          <a:ln w="6350" cap="flat" cmpd="sng" algn="ctr">
            <a:solidFill>
              <a:srgbClr val="45C1A4"/>
            </a:solidFill>
            <a:prstDash val="solid"/>
            <a:miter lim="800000"/>
          </a:ln>
          <a:effectLst/>
        </p:spPr>
      </p:cxnSp>
      <p:cxnSp>
        <p:nvCxnSpPr>
          <p:cNvPr id="16" name="直接连接符 15">
            <a:extLst>
              <a:ext uri="{FF2B5EF4-FFF2-40B4-BE49-F238E27FC236}">
                <a16:creationId xmlns:a16="http://schemas.microsoft.com/office/drawing/2014/main" id="{9B356B4C-AE2F-4734-8795-ECAF308D6E72}"/>
              </a:ext>
            </a:extLst>
          </p:cNvPr>
          <p:cNvCxnSpPr/>
          <p:nvPr/>
        </p:nvCxnSpPr>
        <p:spPr>
          <a:xfrm>
            <a:off x="1590535" y="2962585"/>
            <a:ext cx="0" cy="310016"/>
          </a:xfrm>
          <a:prstGeom prst="line">
            <a:avLst/>
          </a:prstGeom>
          <a:noFill/>
          <a:ln w="6350" cap="flat" cmpd="sng" algn="ctr">
            <a:solidFill>
              <a:srgbClr val="45C1A4"/>
            </a:solidFill>
            <a:prstDash val="solid"/>
            <a:miter lim="800000"/>
          </a:ln>
          <a:effectLst/>
        </p:spPr>
      </p:cxnSp>
      <p:cxnSp>
        <p:nvCxnSpPr>
          <p:cNvPr id="17" name="直接连接符 16">
            <a:extLst>
              <a:ext uri="{FF2B5EF4-FFF2-40B4-BE49-F238E27FC236}">
                <a16:creationId xmlns:a16="http://schemas.microsoft.com/office/drawing/2014/main" id="{79C72D2A-8F0A-4483-9199-495EC1ABF7D1}"/>
              </a:ext>
            </a:extLst>
          </p:cNvPr>
          <p:cNvCxnSpPr/>
          <p:nvPr/>
        </p:nvCxnSpPr>
        <p:spPr>
          <a:xfrm flipH="1">
            <a:off x="3438368" y="2560367"/>
            <a:ext cx="332009" cy="413637"/>
          </a:xfrm>
          <a:prstGeom prst="line">
            <a:avLst/>
          </a:prstGeom>
          <a:noFill/>
          <a:ln w="6350" cap="flat" cmpd="sng" algn="ctr">
            <a:solidFill>
              <a:srgbClr val="45C1A4"/>
            </a:solidFill>
            <a:prstDash val="solid"/>
            <a:miter lim="800000"/>
          </a:ln>
          <a:effectLst/>
        </p:spPr>
      </p:cxnSp>
      <p:cxnSp>
        <p:nvCxnSpPr>
          <p:cNvPr id="18" name="直接连接符 17">
            <a:extLst>
              <a:ext uri="{FF2B5EF4-FFF2-40B4-BE49-F238E27FC236}">
                <a16:creationId xmlns:a16="http://schemas.microsoft.com/office/drawing/2014/main" id="{27E18F02-22C8-40A8-9647-EECAFAA13C16}"/>
              </a:ext>
            </a:extLst>
          </p:cNvPr>
          <p:cNvCxnSpPr/>
          <p:nvPr/>
        </p:nvCxnSpPr>
        <p:spPr>
          <a:xfrm flipH="1">
            <a:off x="7191975" y="2548524"/>
            <a:ext cx="960078" cy="425479"/>
          </a:xfrm>
          <a:prstGeom prst="line">
            <a:avLst/>
          </a:prstGeom>
          <a:noFill/>
          <a:ln w="6350" cap="flat" cmpd="sng" algn="ctr">
            <a:solidFill>
              <a:srgbClr val="45C1A4"/>
            </a:solidFill>
            <a:prstDash val="solid"/>
            <a:miter lim="800000"/>
          </a:ln>
          <a:effectLst/>
        </p:spPr>
      </p:cxnSp>
      <p:cxnSp>
        <p:nvCxnSpPr>
          <p:cNvPr id="19" name="直接连接符 18">
            <a:extLst>
              <a:ext uri="{FF2B5EF4-FFF2-40B4-BE49-F238E27FC236}">
                <a16:creationId xmlns:a16="http://schemas.microsoft.com/office/drawing/2014/main" id="{AFFD52E1-94C6-4C0F-9526-A8022D81047E}"/>
              </a:ext>
            </a:extLst>
          </p:cNvPr>
          <p:cNvCxnSpPr/>
          <p:nvPr/>
        </p:nvCxnSpPr>
        <p:spPr>
          <a:xfrm flipV="1">
            <a:off x="922710" y="2958778"/>
            <a:ext cx="10166673" cy="15226"/>
          </a:xfrm>
          <a:prstGeom prst="line">
            <a:avLst/>
          </a:prstGeom>
          <a:noFill/>
          <a:ln w="6350" cap="flat" cmpd="sng" algn="ctr">
            <a:solidFill>
              <a:srgbClr val="45C1A4"/>
            </a:solidFill>
            <a:prstDash val="sysDash"/>
            <a:miter lim="800000"/>
          </a:ln>
          <a:effectLst/>
        </p:spPr>
      </p:cxnSp>
      <p:cxnSp>
        <p:nvCxnSpPr>
          <p:cNvPr id="20" name="直接连接符 19">
            <a:extLst>
              <a:ext uri="{FF2B5EF4-FFF2-40B4-BE49-F238E27FC236}">
                <a16:creationId xmlns:a16="http://schemas.microsoft.com/office/drawing/2014/main" id="{B1CC1538-8E8C-4B93-9AAE-77F5309E942A}"/>
              </a:ext>
            </a:extLst>
          </p:cNvPr>
          <p:cNvCxnSpPr/>
          <p:nvPr/>
        </p:nvCxnSpPr>
        <p:spPr>
          <a:xfrm>
            <a:off x="8144018" y="2554446"/>
            <a:ext cx="610305" cy="397988"/>
          </a:xfrm>
          <a:prstGeom prst="line">
            <a:avLst/>
          </a:prstGeom>
          <a:noFill/>
          <a:ln w="6350" cap="flat" cmpd="sng" algn="ctr">
            <a:solidFill>
              <a:srgbClr val="45C1A4"/>
            </a:solidFill>
            <a:prstDash val="solid"/>
            <a:miter lim="800000"/>
          </a:ln>
          <a:effectLst/>
        </p:spPr>
      </p:cxnSp>
      <p:cxnSp>
        <p:nvCxnSpPr>
          <p:cNvPr id="21" name="直接连接符 20">
            <a:extLst>
              <a:ext uri="{FF2B5EF4-FFF2-40B4-BE49-F238E27FC236}">
                <a16:creationId xmlns:a16="http://schemas.microsoft.com/office/drawing/2014/main" id="{44D5F680-956E-45B0-9E75-F491950A8522}"/>
              </a:ext>
            </a:extLst>
          </p:cNvPr>
          <p:cNvCxnSpPr/>
          <p:nvPr/>
        </p:nvCxnSpPr>
        <p:spPr>
          <a:xfrm>
            <a:off x="9790107" y="2554023"/>
            <a:ext cx="610305" cy="397988"/>
          </a:xfrm>
          <a:prstGeom prst="line">
            <a:avLst/>
          </a:prstGeom>
          <a:noFill/>
          <a:ln w="6350" cap="flat" cmpd="sng" algn="ctr">
            <a:solidFill>
              <a:srgbClr val="45C1A4"/>
            </a:solidFill>
            <a:prstDash val="solid"/>
            <a:miter lim="800000"/>
          </a:ln>
          <a:effectLst/>
        </p:spPr>
      </p:cxnSp>
      <p:cxnSp>
        <p:nvCxnSpPr>
          <p:cNvPr id="22" name="直接连接符 21">
            <a:extLst>
              <a:ext uri="{FF2B5EF4-FFF2-40B4-BE49-F238E27FC236}">
                <a16:creationId xmlns:a16="http://schemas.microsoft.com/office/drawing/2014/main" id="{267DA282-884C-4995-84D4-9746AFD41631}"/>
              </a:ext>
            </a:extLst>
          </p:cNvPr>
          <p:cNvCxnSpPr/>
          <p:nvPr/>
        </p:nvCxnSpPr>
        <p:spPr>
          <a:xfrm>
            <a:off x="3438368" y="2968082"/>
            <a:ext cx="0" cy="443243"/>
          </a:xfrm>
          <a:prstGeom prst="line">
            <a:avLst/>
          </a:prstGeom>
          <a:noFill/>
          <a:ln w="6350" cap="flat" cmpd="sng" algn="ctr">
            <a:solidFill>
              <a:srgbClr val="45C1A4"/>
            </a:solidFill>
            <a:prstDash val="solid"/>
            <a:miter lim="800000"/>
          </a:ln>
          <a:effectLst/>
        </p:spPr>
      </p:cxnSp>
      <p:cxnSp>
        <p:nvCxnSpPr>
          <p:cNvPr id="23" name="直接连接符 22">
            <a:extLst>
              <a:ext uri="{FF2B5EF4-FFF2-40B4-BE49-F238E27FC236}">
                <a16:creationId xmlns:a16="http://schemas.microsoft.com/office/drawing/2014/main" id="{DF3C575E-4C79-4F04-8095-056CC2C1FDAE}"/>
              </a:ext>
            </a:extLst>
          </p:cNvPr>
          <p:cNvCxnSpPr/>
          <p:nvPr/>
        </p:nvCxnSpPr>
        <p:spPr>
          <a:xfrm flipH="1">
            <a:off x="5190193" y="2562482"/>
            <a:ext cx="8036" cy="1318789"/>
          </a:xfrm>
          <a:prstGeom prst="line">
            <a:avLst/>
          </a:prstGeom>
          <a:noFill/>
          <a:ln w="6350" cap="flat" cmpd="sng" algn="ctr">
            <a:solidFill>
              <a:srgbClr val="45C1A4"/>
            </a:solidFill>
            <a:prstDash val="solid"/>
            <a:miter lim="800000"/>
          </a:ln>
          <a:effectLst/>
        </p:spPr>
      </p:cxnSp>
      <p:cxnSp>
        <p:nvCxnSpPr>
          <p:cNvPr id="24" name="直接连接符 23">
            <a:extLst>
              <a:ext uri="{FF2B5EF4-FFF2-40B4-BE49-F238E27FC236}">
                <a16:creationId xmlns:a16="http://schemas.microsoft.com/office/drawing/2014/main" id="{54242EAE-817D-4D9B-B826-92049EE03DCE}"/>
              </a:ext>
            </a:extLst>
          </p:cNvPr>
          <p:cNvCxnSpPr/>
          <p:nvPr/>
        </p:nvCxnSpPr>
        <p:spPr>
          <a:xfrm>
            <a:off x="7191975" y="2962584"/>
            <a:ext cx="0" cy="911163"/>
          </a:xfrm>
          <a:prstGeom prst="line">
            <a:avLst/>
          </a:prstGeom>
          <a:noFill/>
          <a:ln w="6350" cap="flat" cmpd="sng" algn="ctr">
            <a:solidFill>
              <a:srgbClr val="45C1A4"/>
            </a:solidFill>
            <a:prstDash val="solid"/>
            <a:miter lim="800000"/>
          </a:ln>
          <a:effectLst/>
        </p:spPr>
      </p:cxnSp>
      <p:cxnSp>
        <p:nvCxnSpPr>
          <p:cNvPr id="25" name="直接连接符 24">
            <a:extLst>
              <a:ext uri="{FF2B5EF4-FFF2-40B4-BE49-F238E27FC236}">
                <a16:creationId xmlns:a16="http://schemas.microsoft.com/office/drawing/2014/main" id="{5809764D-8858-4435-89A1-898984B3C417}"/>
              </a:ext>
            </a:extLst>
          </p:cNvPr>
          <p:cNvCxnSpPr/>
          <p:nvPr/>
        </p:nvCxnSpPr>
        <p:spPr>
          <a:xfrm>
            <a:off x="10400411" y="2952434"/>
            <a:ext cx="0" cy="428440"/>
          </a:xfrm>
          <a:prstGeom prst="line">
            <a:avLst/>
          </a:prstGeom>
          <a:noFill/>
          <a:ln w="6350" cap="flat" cmpd="sng" algn="ctr">
            <a:solidFill>
              <a:srgbClr val="45C1A4"/>
            </a:solidFill>
            <a:prstDash val="solid"/>
            <a:miter lim="800000"/>
          </a:ln>
          <a:effectLst/>
        </p:spPr>
      </p:cxnSp>
      <p:sp>
        <p:nvSpPr>
          <p:cNvPr id="26" name="矩形 25">
            <a:extLst>
              <a:ext uri="{FF2B5EF4-FFF2-40B4-BE49-F238E27FC236}">
                <a16:creationId xmlns:a16="http://schemas.microsoft.com/office/drawing/2014/main" id="{616A85A8-8AFC-48AC-AB5A-777A1F885EDF}"/>
              </a:ext>
            </a:extLst>
          </p:cNvPr>
          <p:cNvSpPr/>
          <p:nvPr/>
        </p:nvSpPr>
        <p:spPr>
          <a:xfrm>
            <a:off x="973481" y="3537362"/>
            <a:ext cx="1385316" cy="297325"/>
          </a:xfrm>
          <a:prstGeom prst="rect">
            <a:avLst/>
          </a:prstGeom>
          <a:solidFill>
            <a:srgbClr val="4BACC6"/>
          </a:solidFill>
          <a:ln>
            <a:solidFill>
              <a:srgbClr val="45C1A4"/>
            </a:solidFill>
          </a:ln>
        </p:spPr>
        <p:txBody>
          <a:bodyPr wrap="none">
            <a:spAutoFit/>
          </a:bodyPr>
          <a:lstStyle/>
          <a:p>
            <a:pPr algn="ctr" defTabSz="608965"/>
            <a:r>
              <a:rPr lang="zh-CN" altLang="en-US" sz="1330" dirty="0">
                <a:solidFill>
                  <a:schemeClr val="bg1"/>
                </a:solidFill>
                <a:latin typeface="微软雅黑" panose="020B0503020204020204" pitchFamily="34" charset="-122"/>
                <a:ea typeface="微软雅黑" panose="020B0503020204020204" pitchFamily="34" charset="-122"/>
              </a:rPr>
              <a:t>移动社交化营销</a:t>
            </a:r>
          </a:p>
        </p:txBody>
      </p:sp>
      <p:sp>
        <p:nvSpPr>
          <p:cNvPr id="27" name="矩形 26">
            <a:extLst>
              <a:ext uri="{FF2B5EF4-FFF2-40B4-BE49-F238E27FC236}">
                <a16:creationId xmlns:a16="http://schemas.microsoft.com/office/drawing/2014/main" id="{4F6A12C1-A06C-42E2-B3F3-DE09902C6A6A}"/>
              </a:ext>
            </a:extLst>
          </p:cNvPr>
          <p:cNvSpPr/>
          <p:nvPr/>
        </p:nvSpPr>
        <p:spPr>
          <a:xfrm>
            <a:off x="2755438" y="3555126"/>
            <a:ext cx="1385316" cy="502317"/>
          </a:xfrm>
          <a:prstGeom prst="rect">
            <a:avLst/>
          </a:prstGeom>
          <a:solidFill>
            <a:srgbClr val="4BACC6"/>
          </a:solidFill>
          <a:ln>
            <a:solidFill>
              <a:srgbClr val="45C1A4"/>
            </a:solidFill>
          </a:ln>
        </p:spPr>
        <p:txBody>
          <a:bodyPr wrap="none">
            <a:spAutoFit/>
          </a:bodyPr>
          <a:lstStyle/>
          <a:p>
            <a:pPr algn="ctr" defTabSz="608965"/>
            <a:r>
              <a:rPr lang="zh-CN" altLang="en-US" sz="1330" dirty="0">
                <a:solidFill>
                  <a:schemeClr val="bg1"/>
                </a:solidFill>
                <a:latin typeface="微软雅黑" panose="020B0503020204020204" pitchFamily="34" charset="-122"/>
                <a:ea typeface="微软雅黑" panose="020B0503020204020204" pitchFamily="34" charset="-122"/>
              </a:rPr>
              <a:t>承保前风险管理</a:t>
            </a:r>
          </a:p>
          <a:p>
            <a:pPr algn="ctr" defTabSz="608965"/>
            <a:r>
              <a:rPr lang="zh-CN" altLang="en-US" sz="1330" dirty="0">
                <a:solidFill>
                  <a:schemeClr val="bg1"/>
                </a:solidFill>
                <a:latin typeface="微软雅黑" panose="020B0503020204020204" pitchFamily="34" charset="-122"/>
                <a:ea typeface="微软雅黑" panose="020B0503020204020204" pitchFamily="34" charset="-122"/>
              </a:rPr>
              <a:t>（欺诈识别）</a:t>
            </a:r>
          </a:p>
        </p:txBody>
      </p:sp>
      <p:cxnSp>
        <p:nvCxnSpPr>
          <p:cNvPr id="28" name="直接连接符 27">
            <a:extLst>
              <a:ext uri="{FF2B5EF4-FFF2-40B4-BE49-F238E27FC236}">
                <a16:creationId xmlns:a16="http://schemas.microsoft.com/office/drawing/2014/main" id="{35B7D85F-B2BD-474E-AD54-D7D47296666C}"/>
              </a:ext>
            </a:extLst>
          </p:cNvPr>
          <p:cNvCxnSpPr/>
          <p:nvPr/>
        </p:nvCxnSpPr>
        <p:spPr>
          <a:xfrm>
            <a:off x="8749670" y="2958778"/>
            <a:ext cx="0" cy="450856"/>
          </a:xfrm>
          <a:prstGeom prst="line">
            <a:avLst/>
          </a:prstGeom>
          <a:noFill/>
          <a:ln w="6350" cap="flat" cmpd="sng" algn="ctr">
            <a:solidFill>
              <a:srgbClr val="45C1A4"/>
            </a:solidFill>
            <a:prstDash val="solid"/>
            <a:miter lim="800000"/>
          </a:ln>
          <a:effectLst/>
        </p:spPr>
      </p:cxnSp>
      <p:sp>
        <p:nvSpPr>
          <p:cNvPr id="29" name="矩形 28">
            <a:extLst>
              <a:ext uri="{FF2B5EF4-FFF2-40B4-BE49-F238E27FC236}">
                <a16:creationId xmlns:a16="http://schemas.microsoft.com/office/drawing/2014/main" id="{A641C50C-6999-4D18-8625-8CFDA64819CC}"/>
              </a:ext>
            </a:extLst>
          </p:cNvPr>
          <p:cNvSpPr/>
          <p:nvPr/>
        </p:nvSpPr>
        <p:spPr>
          <a:xfrm>
            <a:off x="9561609" y="3555126"/>
            <a:ext cx="1728358" cy="297325"/>
          </a:xfrm>
          <a:prstGeom prst="rect">
            <a:avLst/>
          </a:prstGeom>
          <a:solidFill>
            <a:srgbClr val="4BACC6"/>
          </a:solidFill>
          <a:ln>
            <a:solidFill>
              <a:srgbClr val="45C1A4"/>
            </a:solidFill>
          </a:ln>
        </p:spPr>
        <p:txBody>
          <a:bodyPr wrap="none">
            <a:spAutoFit/>
          </a:bodyPr>
          <a:lstStyle/>
          <a:p>
            <a:pPr algn="ctr" defTabSz="608965"/>
            <a:r>
              <a:rPr lang="zh-CN" altLang="en-US" sz="1330" dirty="0">
                <a:solidFill>
                  <a:schemeClr val="bg1"/>
                </a:solidFill>
                <a:latin typeface="微软雅黑" panose="020B0503020204020204" pitchFamily="34" charset="-122"/>
                <a:ea typeface="微软雅黑" panose="020B0503020204020204" pitchFamily="34" charset="-122"/>
              </a:rPr>
              <a:t>保险全周期智能客服</a:t>
            </a:r>
          </a:p>
        </p:txBody>
      </p:sp>
      <p:cxnSp>
        <p:nvCxnSpPr>
          <p:cNvPr id="30" name="直接连接符 29">
            <a:extLst>
              <a:ext uri="{FF2B5EF4-FFF2-40B4-BE49-F238E27FC236}">
                <a16:creationId xmlns:a16="http://schemas.microsoft.com/office/drawing/2014/main" id="{4F49A235-6FE4-45CD-82DE-1DF53AA93A55}"/>
              </a:ext>
            </a:extLst>
          </p:cNvPr>
          <p:cNvCxnSpPr/>
          <p:nvPr/>
        </p:nvCxnSpPr>
        <p:spPr>
          <a:xfrm>
            <a:off x="6023810" y="2817515"/>
            <a:ext cx="0" cy="300712"/>
          </a:xfrm>
          <a:prstGeom prst="line">
            <a:avLst/>
          </a:prstGeom>
          <a:noFill/>
          <a:ln w="6350" cap="flat" cmpd="sng" algn="ctr">
            <a:solidFill>
              <a:srgbClr val="45C1A4"/>
            </a:solidFill>
            <a:prstDash val="sysDash"/>
            <a:miter lim="800000"/>
          </a:ln>
          <a:effectLst/>
        </p:spPr>
      </p:cxnSp>
      <p:sp>
        <p:nvSpPr>
          <p:cNvPr id="31" name="矩形 30">
            <a:extLst>
              <a:ext uri="{FF2B5EF4-FFF2-40B4-BE49-F238E27FC236}">
                <a16:creationId xmlns:a16="http://schemas.microsoft.com/office/drawing/2014/main" id="{EC1AADFB-AAB6-407D-A31E-013E30C036C8}"/>
              </a:ext>
            </a:extLst>
          </p:cNvPr>
          <p:cNvSpPr/>
          <p:nvPr/>
        </p:nvSpPr>
        <p:spPr>
          <a:xfrm>
            <a:off x="5359527" y="3051402"/>
            <a:ext cx="699230" cy="297325"/>
          </a:xfrm>
          <a:prstGeom prst="rect">
            <a:avLst/>
          </a:prstGeom>
          <a:noFill/>
          <a:ln>
            <a:noFill/>
          </a:ln>
        </p:spPr>
        <p:txBody>
          <a:bodyPr wrap="none">
            <a:spAutoFit/>
          </a:bodyPr>
          <a:lstStyle/>
          <a:p>
            <a:pPr algn="ctr" defTabSz="608965"/>
            <a:r>
              <a:rPr lang="zh-CN" altLang="en-US" sz="1330" dirty="0">
                <a:solidFill>
                  <a:schemeClr val="bg1"/>
                </a:solidFill>
                <a:latin typeface="微软雅黑" panose="020B0503020204020204" pitchFamily="34" charset="-122"/>
                <a:ea typeface="微软雅黑" panose="020B0503020204020204" pitchFamily="34" charset="-122"/>
              </a:rPr>
              <a:t>承保前</a:t>
            </a:r>
          </a:p>
        </p:txBody>
      </p:sp>
      <p:sp>
        <p:nvSpPr>
          <p:cNvPr id="32" name="矩形 31">
            <a:extLst>
              <a:ext uri="{FF2B5EF4-FFF2-40B4-BE49-F238E27FC236}">
                <a16:creationId xmlns:a16="http://schemas.microsoft.com/office/drawing/2014/main" id="{60743116-305B-4B7D-9645-DE706267455C}"/>
              </a:ext>
            </a:extLst>
          </p:cNvPr>
          <p:cNvSpPr/>
          <p:nvPr/>
        </p:nvSpPr>
        <p:spPr>
          <a:xfrm>
            <a:off x="6006205" y="3051402"/>
            <a:ext cx="699230" cy="297325"/>
          </a:xfrm>
          <a:prstGeom prst="rect">
            <a:avLst/>
          </a:prstGeom>
          <a:noFill/>
          <a:ln>
            <a:noFill/>
          </a:ln>
        </p:spPr>
        <p:txBody>
          <a:bodyPr wrap="none">
            <a:spAutoFit/>
          </a:bodyPr>
          <a:lstStyle/>
          <a:p>
            <a:pPr algn="ctr" defTabSz="608965"/>
            <a:r>
              <a:rPr lang="zh-CN" altLang="en-US" sz="1330" dirty="0">
                <a:solidFill>
                  <a:schemeClr val="bg1"/>
                </a:solidFill>
                <a:latin typeface="微软雅黑" panose="020B0503020204020204" pitchFamily="34" charset="-122"/>
                <a:ea typeface="微软雅黑" panose="020B0503020204020204" pitchFamily="34" charset="-122"/>
              </a:rPr>
              <a:t>承保后</a:t>
            </a:r>
          </a:p>
        </p:txBody>
      </p:sp>
      <p:sp>
        <p:nvSpPr>
          <p:cNvPr id="33" name="流程图: 离页连接符 32">
            <a:extLst>
              <a:ext uri="{FF2B5EF4-FFF2-40B4-BE49-F238E27FC236}">
                <a16:creationId xmlns:a16="http://schemas.microsoft.com/office/drawing/2014/main" id="{21296E2B-F5B0-4D33-BBDC-608F3E12A199}"/>
              </a:ext>
            </a:extLst>
          </p:cNvPr>
          <p:cNvSpPr/>
          <p:nvPr/>
        </p:nvSpPr>
        <p:spPr>
          <a:xfrm>
            <a:off x="7125997" y="3871909"/>
            <a:ext cx="137456" cy="132804"/>
          </a:xfrm>
          <a:prstGeom prst="flowChartOffpageConnector">
            <a:avLst/>
          </a:prstGeom>
          <a:solidFill>
            <a:srgbClr val="4BACC6"/>
          </a:solidFill>
          <a:ln w="12700" cap="flat" cmpd="sng" algn="ctr">
            <a:solidFill>
              <a:srgbClr val="45C1A4"/>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165">
              <a:defRPr/>
            </a:pPr>
            <a:endParaRPr lang="zh-CN" altLang="en-US" sz="335" kern="0">
              <a:solidFill>
                <a:schemeClr val="bg1"/>
              </a:solidFill>
              <a:latin typeface="Calibri" panose="020F0502020204030204"/>
              <a:ea typeface="等线" panose="02010600030101010101" pitchFamily="2" charset="-122"/>
            </a:endParaRPr>
          </a:p>
        </p:txBody>
      </p:sp>
      <p:sp>
        <p:nvSpPr>
          <p:cNvPr id="34" name="流程图: 离页连接符 33">
            <a:extLst>
              <a:ext uri="{FF2B5EF4-FFF2-40B4-BE49-F238E27FC236}">
                <a16:creationId xmlns:a16="http://schemas.microsoft.com/office/drawing/2014/main" id="{5D4006C4-4070-4EDF-A686-650C1A4F482C}"/>
              </a:ext>
            </a:extLst>
          </p:cNvPr>
          <p:cNvSpPr/>
          <p:nvPr/>
        </p:nvSpPr>
        <p:spPr>
          <a:xfrm>
            <a:off x="5125483" y="3881213"/>
            <a:ext cx="137456" cy="132804"/>
          </a:xfrm>
          <a:prstGeom prst="flowChartOffpageConnector">
            <a:avLst/>
          </a:prstGeom>
          <a:solidFill>
            <a:srgbClr val="4BACC6"/>
          </a:solidFill>
          <a:ln w="12700" cap="flat" cmpd="sng" algn="ctr">
            <a:solidFill>
              <a:srgbClr val="45C1A4"/>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165">
              <a:defRPr/>
            </a:pPr>
            <a:endParaRPr lang="zh-CN" altLang="en-US" sz="335" kern="0">
              <a:solidFill>
                <a:schemeClr val="bg1"/>
              </a:solidFill>
              <a:latin typeface="Calibri" panose="020F0502020204030204"/>
              <a:ea typeface="等线" panose="02010600030101010101" pitchFamily="2" charset="-122"/>
            </a:endParaRPr>
          </a:p>
        </p:txBody>
      </p:sp>
      <p:sp>
        <p:nvSpPr>
          <p:cNvPr id="35" name="流程图: 离页连接符 34">
            <a:extLst>
              <a:ext uri="{FF2B5EF4-FFF2-40B4-BE49-F238E27FC236}">
                <a16:creationId xmlns:a16="http://schemas.microsoft.com/office/drawing/2014/main" id="{DF6900A2-7E21-4D76-9E0D-8D1370576286}"/>
              </a:ext>
            </a:extLst>
          </p:cNvPr>
          <p:cNvSpPr/>
          <p:nvPr/>
        </p:nvSpPr>
        <p:spPr>
          <a:xfrm>
            <a:off x="3379579" y="3420630"/>
            <a:ext cx="137456" cy="132804"/>
          </a:xfrm>
          <a:prstGeom prst="flowChartOffpageConnector">
            <a:avLst/>
          </a:prstGeom>
          <a:solidFill>
            <a:srgbClr val="4BACC6"/>
          </a:solidFill>
          <a:ln w="12700" cap="flat" cmpd="sng" algn="ctr">
            <a:solidFill>
              <a:srgbClr val="45C1A4"/>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165">
              <a:defRPr/>
            </a:pPr>
            <a:endParaRPr lang="zh-CN" altLang="en-US" sz="335" kern="0">
              <a:solidFill>
                <a:schemeClr val="bg1"/>
              </a:solidFill>
              <a:latin typeface="Calibri" panose="020F0502020204030204"/>
              <a:ea typeface="等线" panose="02010600030101010101" pitchFamily="2" charset="-122"/>
            </a:endParaRPr>
          </a:p>
        </p:txBody>
      </p:sp>
      <p:sp>
        <p:nvSpPr>
          <p:cNvPr id="36" name="流程图: 离页连接符 35">
            <a:extLst>
              <a:ext uri="{FF2B5EF4-FFF2-40B4-BE49-F238E27FC236}">
                <a16:creationId xmlns:a16="http://schemas.microsoft.com/office/drawing/2014/main" id="{3DE7ECC8-FC69-4D26-BDB5-9302F31B7C9A}"/>
              </a:ext>
            </a:extLst>
          </p:cNvPr>
          <p:cNvSpPr/>
          <p:nvPr/>
        </p:nvSpPr>
        <p:spPr>
          <a:xfrm>
            <a:off x="8680731" y="3404558"/>
            <a:ext cx="137456" cy="132804"/>
          </a:xfrm>
          <a:prstGeom prst="flowChartOffpageConnector">
            <a:avLst/>
          </a:prstGeom>
          <a:solidFill>
            <a:srgbClr val="4BACC6"/>
          </a:solidFill>
          <a:ln w="12700" cap="flat" cmpd="sng" algn="ctr">
            <a:solidFill>
              <a:srgbClr val="45C1A4"/>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165">
              <a:defRPr/>
            </a:pPr>
            <a:endParaRPr lang="zh-CN" altLang="en-US" sz="335" kern="0">
              <a:solidFill>
                <a:schemeClr val="bg1"/>
              </a:solidFill>
              <a:latin typeface="Calibri" panose="020F0502020204030204"/>
              <a:ea typeface="等线" panose="02010600030101010101" pitchFamily="2" charset="-122"/>
            </a:endParaRPr>
          </a:p>
        </p:txBody>
      </p:sp>
      <p:sp>
        <p:nvSpPr>
          <p:cNvPr id="37" name="矩形 36">
            <a:extLst>
              <a:ext uri="{FF2B5EF4-FFF2-40B4-BE49-F238E27FC236}">
                <a16:creationId xmlns:a16="http://schemas.microsoft.com/office/drawing/2014/main" id="{18D08045-3837-467F-85FC-74994B150E15}"/>
              </a:ext>
            </a:extLst>
          </p:cNvPr>
          <p:cNvSpPr/>
          <p:nvPr/>
        </p:nvSpPr>
        <p:spPr>
          <a:xfrm>
            <a:off x="8017256" y="3555126"/>
            <a:ext cx="1385316" cy="502317"/>
          </a:xfrm>
          <a:prstGeom prst="rect">
            <a:avLst/>
          </a:prstGeom>
          <a:solidFill>
            <a:srgbClr val="4BACC6"/>
          </a:solidFill>
          <a:ln>
            <a:solidFill>
              <a:srgbClr val="45C1A4"/>
            </a:solidFill>
          </a:ln>
        </p:spPr>
        <p:txBody>
          <a:bodyPr wrap="none">
            <a:spAutoFit/>
          </a:bodyPr>
          <a:lstStyle/>
          <a:p>
            <a:pPr algn="ctr" defTabSz="608965"/>
            <a:r>
              <a:rPr lang="zh-CN" altLang="en-US" sz="1330" dirty="0">
                <a:solidFill>
                  <a:schemeClr val="bg1"/>
                </a:solidFill>
                <a:latin typeface="微软雅黑" panose="020B0503020204020204" pitchFamily="34" charset="-122"/>
                <a:ea typeface="微软雅黑" panose="020B0503020204020204" pitchFamily="34" charset="-122"/>
              </a:rPr>
              <a:t>承保后风险管理</a:t>
            </a:r>
          </a:p>
          <a:p>
            <a:pPr algn="ctr" defTabSz="608965"/>
            <a:r>
              <a:rPr lang="zh-CN" altLang="en-US" sz="1330" dirty="0">
                <a:solidFill>
                  <a:schemeClr val="bg1"/>
                </a:solidFill>
                <a:latin typeface="微软雅黑" panose="020B0503020204020204" pitchFamily="34" charset="-122"/>
                <a:ea typeface="微软雅黑" panose="020B0503020204020204" pitchFamily="34" charset="-122"/>
              </a:rPr>
              <a:t>（骗保识别）</a:t>
            </a:r>
          </a:p>
        </p:txBody>
      </p:sp>
      <p:cxnSp>
        <p:nvCxnSpPr>
          <p:cNvPr id="38" name="直接连接符 37">
            <a:extLst>
              <a:ext uri="{FF2B5EF4-FFF2-40B4-BE49-F238E27FC236}">
                <a16:creationId xmlns:a16="http://schemas.microsoft.com/office/drawing/2014/main" id="{F40A0B94-5350-4093-9A08-D5CB79B92D76}"/>
              </a:ext>
            </a:extLst>
          </p:cNvPr>
          <p:cNvCxnSpPr/>
          <p:nvPr/>
        </p:nvCxnSpPr>
        <p:spPr>
          <a:xfrm>
            <a:off x="4142989" y="3672280"/>
            <a:ext cx="3788520" cy="0"/>
          </a:xfrm>
          <a:prstGeom prst="line">
            <a:avLst/>
          </a:prstGeom>
          <a:noFill/>
          <a:ln w="6350" cap="flat" cmpd="sng" algn="ctr">
            <a:solidFill>
              <a:srgbClr val="45C1A4"/>
            </a:solidFill>
            <a:prstDash val="sysDash"/>
            <a:miter lim="800000"/>
          </a:ln>
          <a:effectLst/>
        </p:spPr>
      </p:cxnSp>
      <p:grpSp>
        <p:nvGrpSpPr>
          <p:cNvPr id="39" name="组合 38">
            <a:extLst>
              <a:ext uri="{FF2B5EF4-FFF2-40B4-BE49-F238E27FC236}">
                <a16:creationId xmlns:a16="http://schemas.microsoft.com/office/drawing/2014/main" id="{B9094DCF-1AE5-4CE6-B160-4A51A335A665}"/>
              </a:ext>
            </a:extLst>
          </p:cNvPr>
          <p:cNvGrpSpPr/>
          <p:nvPr/>
        </p:nvGrpSpPr>
        <p:grpSpPr>
          <a:xfrm>
            <a:off x="941320" y="4218721"/>
            <a:ext cx="10240265" cy="1039168"/>
            <a:chOff x="1606967" y="5732832"/>
            <a:chExt cx="13499339" cy="1176790"/>
          </a:xfrm>
          <a:solidFill>
            <a:srgbClr val="4BACC6"/>
          </a:solidFill>
        </p:grpSpPr>
        <p:sp>
          <p:nvSpPr>
            <p:cNvPr id="40" name="矩形: 圆角 39">
              <a:extLst>
                <a:ext uri="{FF2B5EF4-FFF2-40B4-BE49-F238E27FC236}">
                  <a16:creationId xmlns:a16="http://schemas.microsoft.com/office/drawing/2014/main" id="{1F28EA5A-E548-4B50-B2A6-8E18D40503E5}"/>
                </a:ext>
              </a:extLst>
            </p:cNvPr>
            <p:cNvSpPr/>
            <p:nvPr/>
          </p:nvSpPr>
          <p:spPr>
            <a:xfrm>
              <a:off x="1614773" y="5732832"/>
              <a:ext cx="1882703" cy="503290"/>
            </a:xfrm>
            <a:prstGeom prst="roundRect">
              <a:avLst/>
            </a:prstGeom>
            <a:grpFill/>
            <a:ln>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0" dirty="0">
                  <a:solidFill>
                    <a:schemeClr val="bg1"/>
                  </a:solidFill>
                  <a:latin typeface="微软雅黑" panose="020B0503020204020204" pitchFamily="34" charset="-122"/>
                  <a:ea typeface="微软雅黑" panose="020B0503020204020204" pitchFamily="34" charset="-122"/>
                </a:rPr>
                <a:t>智能推荐</a:t>
              </a:r>
            </a:p>
          </p:txBody>
        </p:sp>
        <p:sp>
          <p:nvSpPr>
            <p:cNvPr id="41" name="矩形: 圆角 40">
              <a:extLst>
                <a:ext uri="{FF2B5EF4-FFF2-40B4-BE49-F238E27FC236}">
                  <a16:creationId xmlns:a16="http://schemas.microsoft.com/office/drawing/2014/main" id="{A6B2F165-3775-44AD-B3B5-E31F597568B0}"/>
                </a:ext>
              </a:extLst>
            </p:cNvPr>
            <p:cNvSpPr/>
            <p:nvPr/>
          </p:nvSpPr>
          <p:spPr>
            <a:xfrm>
              <a:off x="1606967" y="6406332"/>
              <a:ext cx="1882703" cy="503290"/>
            </a:xfrm>
            <a:prstGeom prst="roundRect">
              <a:avLst/>
            </a:prstGeom>
            <a:grpFill/>
            <a:ln>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0" dirty="0">
                  <a:solidFill>
                    <a:schemeClr val="bg1"/>
                  </a:solidFill>
                  <a:latin typeface="微软雅黑" panose="020B0503020204020204" pitchFamily="34" charset="-122"/>
                  <a:ea typeface="微软雅黑" panose="020B0503020204020204" pitchFamily="34" charset="-122"/>
                </a:rPr>
                <a:t>精准营销</a:t>
              </a:r>
            </a:p>
          </p:txBody>
        </p:sp>
        <p:sp>
          <p:nvSpPr>
            <p:cNvPr id="42" name="矩形: 圆角 41">
              <a:extLst>
                <a:ext uri="{FF2B5EF4-FFF2-40B4-BE49-F238E27FC236}">
                  <a16:creationId xmlns:a16="http://schemas.microsoft.com/office/drawing/2014/main" id="{C4DB38B5-5897-4BD4-A7B6-2B722E0ABFC5}"/>
                </a:ext>
              </a:extLst>
            </p:cNvPr>
            <p:cNvSpPr/>
            <p:nvPr/>
          </p:nvSpPr>
          <p:spPr>
            <a:xfrm>
              <a:off x="3956854" y="5732832"/>
              <a:ext cx="1882703" cy="503290"/>
            </a:xfrm>
            <a:prstGeom prst="roundRect">
              <a:avLst/>
            </a:prstGeom>
            <a:grpFill/>
            <a:ln>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0" dirty="0">
                  <a:solidFill>
                    <a:schemeClr val="bg1"/>
                  </a:solidFill>
                  <a:latin typeface="微软雅黑" panose="020B0503020204020204" pitchFamily="34" charset="-122"/>
                  <a:ea typeface="微软雅黑" panose="020B0503020204020204" pitchFamily="34" charset="-122"/>
                </a:rPr>
                <a:t>核保通风控</a:t>
              </a:r>
            </a:p>
          </p:txBody>
        </p:sp>
        <p:sp>
          <p:nvSpPr>
            <p:cNvPr id="43" name="矩形: 圆角 42">
              <a:extLst>
                <a:ext uri="{FF2B5EF4-FFF2-40B4-BE49-F238E27FC236}">
                  <a16:creationId xmlns:a16="http://schemas.microsoft.com/office/drawing/2014/main" id="{DB57FF7F-C5B6-49C8-9387-7A74CC8C6F3B}"/>
                </a:ext>
              </a:extLst>
            </p:cNvPr>
            <p:cNvSpPr/>
            <p:nvPr/>
          </p:nvSpPr>
          <p:spPr>
            <a:xfrm>
              <a:off x="3950163" y="6406332"/>
              <a:ext cx="1882703" cy="503290"/>
            </a:xfrm>
            <a:prstGeom prst="roundRect">
              <a:avLst/>
            </a:prstGeom>
            <a:grpFill/>
            <a:ln>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0" dirty="0">
                  <a:solidFill>
                    <a:schemeClr val="bg1"/>
                  </a:solidFill>
                  <a:latin typeface="微软雅黑" panose="020B0503020204020204" pitchFamily="34" charset="-122"/>
                  <a:ea typeface="微软雅黑" panose="020B0503020204020204" pitchFamily="34" charset="-122"/>
                </a:rPr>
                <a:t>智能投保</a:t>
              </a:r>
            </a:p>
          </p:txBody>
        </p:sp>
        <p:sp>
          <p:nvSpPr>
            <p:cNvPr id="44" name="矩形: 圆角 43">
              <a:extLst>
                <a:ext uri="{FF2B5EF4-FFF2-40B4-BE49-F238E27FC236}">
                  <a16:creationId xmlns:a16="http://schemas.microsoft.com/office/drawing/2014/main" id="{9A8AB81C-D741-4CCF-9654-9E32F7529D84}"/>
                </a:ext>
              </a:extLst>
            </p:cNvPr>
            <p:cNvSpPr/>
            <p:nvPr/>
          </p:nvSpPr>
          <p:spPr>
            <a:xfrm>
              <a:off x="6298935" y="5732832"/>
              <a:ext cx="1882703" cy="503290"/>
            </a:xfrm>
            <a:prstGeom prst="roundRect">
              <a:avLst/>
            </a:prstGeom>
            <a:grpFill/>
            <a:ln>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0" dirty="0">
                  <a:solidFill>
                    <a:schemeClr val="bg1"/>
                  </a:solidFill>
                  <a:latin typeface="微软雅黑" panose="020B0503020204020204" pitchFamily="34" charset="-122"/>
                  <a:ea typeface="微软雅黑" panose="020B0503020204020204" pitchFamily="34" charset="-122"/>
                </a:rPr>
                <a:t>大数据精算</a:t>
              </a:r>
            </a:p>
          </p:txBody>
        </p:sp>
        <p:sp>
          <p:nvSpPr>
            <p:cNvPr id="45" name="矩形: 圆角 44">
              <a:extLst>
                <a:ext uri="{FF2B5EF4-FFF2-40B4-BE49-F238E27FC236}">
                  <a16:creationId xmlns:a16="http://schemas.microsoft.com/office/drawing/2014/main" id="{E86E2AD3-0360-4788-BE0B-38D20E062A6E}"/>
                </a:ext>
              </a:extLst>
            </p:cNvPr>
            <p:cNvSpPr/>
            <p:nvPr/>
          </p:nvSpPr>
          <p:spPr>
            <a:xfrm>
              <a:off x="6298935" y="6406332"/>
              <a:ext cx="1882703" cy="503290"/>
            </a:xfrm>
            <a:prstGeom prst="roundRect">
              <a:avLst/>
            </a:prstGeom>
            <a:grpFill/>
            <a:ln>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0" dirty="0">
                  <a:solidFill>
                    <a:schemeClr val="bg1"/>
                  </a:solidFill>
                  <a:latin typeface="微软雅黑" panose="020B0503020204020204" pitchFamily="34" charset="-122"/>
                  <a:ea typeface="微软雅黑" panose="020B0503020204020204" pitchFamily="34" charset="-122"/>
                </a:rPr>
                <a:t>差异化定价</a:t>
              </a:r>
            </a:p>
          </p:txBody>
        </p:sp>
        <p:sp>
          <p:nvSpPr>
            <p:cNvPr id="46" name="矩形: 圆角 45">
              <a:extLst>
                <a:ext uri="{FF2B5EF4-FFF2-40B4-BE49-F238E27FC236}">
                  <a16:creationId xmlns:a16="http://schemas.microsoft.com/office/drawing/2014/main" id="{EA6084B3-5D96-4BA9-892F-BBFDDEFB8B38}"/>
                </a:ext>
              </a:extLst>
            </p:cNvPr>
            <p:cNvSpPr/>
            <p:nvPr/>
          </p:nvSpPr>
          <p:spPr>
            <a:xfrm>
              <a:off x="8641015" y="5732832"/>
              <a:ext cx="1882703" cy="503290"/>
            </a:xfrm>
            <a:prstGeom prst="roundRect">
              <a:avLst/>
            </a:prstGeom>
            <a:grpFill/>
            <a:ln>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0" dirty="0">
                  <a:solidFill>
                    <a:schemeClr val="bg1"/>
                  </a:solidFill>
                  <a:latin typeface="微软雅黑" panose="020B0503020204020204" pitchFamily="34" charset="-122"/>
                  <a:ea typeface="微软雅黑" panose="020B0503020204020204" pitchFamily="34" charset="-122"/>
                </a:rPr>
                <a:t>智能认证</a:t>
              </a:r>
              <a:endParaRPr lang="zh-CN" altLang="en-US" sz="1065" dirty="0">
                <a:solidFill>
                  <a:schemeClr val="bg1"/>
                </a:solidFill>
                <a:latin typeface="微软雅黑" panose="020B0503020204020204" pitchFamily="34" charset="-122"/>
                <a:ea typeface="微软雅黑" panose="020B0503020204020204" pitchFamily="34" charset="-122"/>
              </a:endParaRPr>
            </a:p>
          </p:txBody>
        </p:sp>
        <p:sp>
          <p:nvSpPr>
            <p:cNvPr id="47" name="矩形: 圆角 46">
              <a:extLst>
                <a:ext uri="{FF2B5EF4-FFF2-40B4-BE49-F238E27FC236}">
                  <a16:creationId xmlns:a16="http://schemas.microsoft.com/office/drawing/2014/main" id="{D53FD0D6-9E09-4F73-A3EF-69BE6609809F}"/>
                </a:ext>
              </a:extLst>
            </p:cNvPr>
            <p:cNvSpPr/>
            <p:nvPr/>
          </p:nvSpPr>
          <p:spPr>
            <a:xfrm>
              <a:off x="8641015" y="6406332"/>
              <a:ext cx="1882703" cy="503290"/>
            </a:xfrm>
            <a:prstGeom prst="roundRect">
              <a:avLst/>
            </a:prstGeom>
            <a:grpFill/>
            <a:ln>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0" dirty="0">
                  <a:solidFill>
                    <a:schemeClr val="bg1"/>
                  </a:solidFill>
                  <a:latin typeface="微软雅黑" panose="020B0503020204020204" pitchFamily="34" charset="-122"/>
                  <a:ea typeface="微软雅黑" panose="020B0503020204020204" pitchFamily="34" charset="-122"/>
                </a:rPr>
                <a:t>双录质检</a:t>
              </a:r>
            </a:p>
          </p:txBody>
        </p:sp>
        <p:sp>
          <p:nvSpPr>
            <p:cNvPr id="48" name="矩形: 圆角 47">
              <a:extLst>
                <a:ext uri="{FF2B5EF4-FFF2-40B4-BE49-F238E27FC236}">
                  <a16:creationId xmlns:a16="http://schemas.microsoft.com/office/drawing/2014/main" id="{19992519-2C04-48EF-AC19-1DCCE553A6E1}"/>
                </a:ext>
              </a:extLst>
            </p:cNvPr>
            <p:cNvSpPr/>
            <p:nvPr/>
          </p:nvSpPr>
          <p:spPr>
            <a:xfrm>
              <a:off x="10983096" y="5732832"/>
              <a:ext cx="1882703" cy="503290"/>
            </a:xfrm>
            <a:prstGeom prst="roundRect">
              <a:avLst/>
            </a:prstGeom>
            <a:grpFill/>
            <a:ln>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0" dirty="0">
                  <a:solidFill>
                    <a:schemeClr val="bg1"/>
                  </a:solidFill>
                  <a:latin typeface="微软雅黑" panose="020B0503020204020204" pitchFamily="34" charset="-122"/>
                  <a:ea typeface="微软雅黑" panose="020B0503020204020204" pitchFamily="34" charset="-122"/>
                </a:rPr>
                <a:t>视频理赔</a:t>
              </a:r>
            </a:p>
          </p:txBody>
        </p:sp>
        <p:sp>
          <p:nvSpPr>
            <p:cNvPr id="49" name="矩形: 圆角 48">
              <a:extLst>
                <a:ext uri="{FF2B5EF4-FFF2-40B4-BE49-F238E27FC236}">
                  <a16:creationId xmlns:a16="http://schemas.microsoft.com/office/drawing/2014/main" id="{A56636B9-4215-48AE-A31C-57BDFB5951FD}"/>
                </a:ext>
              </a:extLst>
            </p:cNvPr>
            <p:cNvSpPr/>
            <p:nvPr/>
          </p:nvSpPr>
          <p:spPr>
            <a:xfrm>
              <a:off x="10983096" y="6406332"/>
              <a:ext cx="1882703" cy="503290"/>
            </a:xfrm>
            <a:prstGeom prst="roundRect">
              <a:avLst/>
            </a:prstGeom>
            <a:grpFill/>
            <a:ln>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0" dirty="0">
                  <a:solidFill>
                    <a:schemeClr val="bg1"/>
                  </a:solidFill>
                  <a:latin typeface="微软雅黑" panose="020B0503020204020204" pitchFamily="34" charset="-122"/>
                  <a:ea typeface="微软雅黑" panose="020B0503020204020204" pitchFamily="34" charset="-122"/>
                </a:rPr>
                <a:t>图片定损</a:t>
              </a:r>
            </a:p>
          </p:txBody>
        </p:sp>
        <p:sp>
          <p:nvSpPr>
            <p:cNvPr id="50" name="矩形: 圆角 49">
              <a:extLst>
                <a:ext uri="{FF2B5EF4-FFF2-40B4-BE49-F238E27FC236}">
                  <a16:creationId xmlns:a16="http://schemas.microsoft.com/office/drawing/2014/main" id="{704D0B68-B446-4698-B5DE-E89103A2FF41}"/>
                </a:ext>
              </a:extLst>
            </p:cNvPr>
            <p:cNvSpPr/>
            <p:nvPr/>
          </p:nvSpPr>
          <p:spPr>
            <a:xfrm>
              <a:off x="13223603" y="5732832"/>
              <a:ext cx="1882703" cy="503290"/>
            </a:xfrm>
            <a:prstGeom prst="roundRect">
              <a:avLst/>
            </a:prstGeom>
            <a:grpFill/>
            <a:ln>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0" dirty="0">
                  <a:solidFill>
                    <a:schemeClr val="bg1"/>
                  </a:solidFill>
                  <a:latin typeface="微软雅黑" panose="020B0503020204020204" pitchFamily="34" charset="-122"/>
                  <a:ea typeface="微软雅黑" panose="020B0503020204020204" pitchFamily="34" charset="-122"/>
                </a:rPr>
                <a:t>智能客服</a:t>
              </a:r>
            </a:p>
          </p:txBody>
        </p:sp>
        <p:sp>
          <p:nvSpPr>
            <p:cNvPr id="51" name="矩形: 圆角 50">
              <a:extLst>
                <a:ext uri="{FF2B5EF4-FFF2-40B4-BE49-F238E27FC236}">
                  <a16:creationId xmlns:a16="http://schemas.microsoft.com/office/drawing/2014/main" id="{C17AEBF2-A192-4C43-9765-0F39173C2ACC}"/>
                </a:ext>
              </a:extLst>
            </p:cNvPr>
            <p:cNvSpPr/>
            <p:nvPr/>
          </p:nvSpPr>
          <p:spPr>
            <a:xfrm>
              <a:off x="13223603" y="6406332"/>
              <a:ext cx="1882703" cy="503290"/>
            </a:xfrm>
            <a:prstGeom prst="roundRect">
              <a:avLst/>
            </a:prstGeom>
            <a:grpFill/>
            <a:ln>
              <a:solidFill>
                <a:srgbClr val="45C1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0" dirty="0">
                  <a:solidFill>
                    <a:schemeClr val="bg1"/>
                  </a:solidFill>
                  <a:latin typeface="微软雅黑" panose="020B0503020204020204" pitchFamily="34" charset="-122"/>
                  <a:ea typeface="微软雅黑" panose="020B0503020204020204" pitchFamily="34" charset="-122"/>
                </a:rPr>
                <a:t>保全续保</a:t>
              </a:r>
            </a:p>
          </p:txBody>
        </p:sp>
      </p:grpSp>
      <p:sp>
        <p:nvSpPr>
          <p:cNvPr id="52" name="流程图: 离页连接符 51">
            <a:extLst>
              <a:ext uri="{FF2B5EF4-FFF2-40B4-BE49-F238E27FC236}">
                <a16:creationId xmlns:a16="http://schemas.microsoft.com/office/drawing/2014/main" id="{6CF930E1-4EC8-4BAC-AF85-8195AEFEB9FF}"/>
              </a:ext>
            </a:extLst>
          </p:cNvPr>
          <p:cNvSpPr/>
          <p:nvPr/>
        </p:nvSpPr>
        <p:spPr>
          <a:xfrm>
            <a:off x="10343315" y="3372837"/>
            <a:ext cx="137456" cy="132804"/>
          </a:xfrm>
          <a:prstGeom prst="flowChartOffpageConnector">
            <a:avLst/>
          </a:prstGeom>
          <a:solidFill>
            <a:srgbClr val="4BACC6"/>
          </a:solidFill>
          <a:ln w="12700" cap="flat" cmpd="sng" algn="ctr">
            <a:solidFill>
              <a:srgbClr val="45C1A4"/>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165">
              <a:defRPr/>
            </a:pPr>
            <a:endParaRPr lang="zh-CN" altLang="en-US" sz="335" kern="0">
              <a:solidFill>
                <a:schemeClr val="bg1"/>
              </a:solidFill>
              <a:latin typeface="Calibri" panose="020F0502020204030204"/>
              <a:ea typeface="等线" panose="02010600030101010101" pitchFamily="2" charset="-122"/>
            </a:endParaRPr>
          </a:p>
        </p:txBody>
      </p:sp>
      <p:sp>
        <p:nvSpPr>
          <p:cNvPr id="53" name="流程图: 离页连接符 52">
            <a:extLst>
              <a:ext uri="{FF2B5EF4-FFF2-40B4-BE49-F238E27FC236}">
                <a16:creationId xmlns:a16="http://schemas.microsoft.com/office/drawing/2014/main" id="{4C9AEED2-ADCC-439E-BCAE-030FBD4A1945}"/>
              </a:ext>
            </a:extLst>
          </p:cNvPr>
          <p:cNvSpPr/>
          <p:nvPr/>
        </p:nvSpPr>
        <p:spPr>
          <a:xfrm>
            <a:off x="1519058" y="3287826"/>
            <a:ext cx="137456" cy="132804"/>
          </a:xfrm>
          <a:prstGeom prst="flowChartOffpageConnector">
            <a:avLst/>
          </a:prstGeom>
          <a:solidFill>
            <a:srgbClr val="4BACC6"/>
          </a:solidFill>
          <a:ln w="12700" cap="flat" cmpd="sng" algn="ctr">
            <a:solidFill>
              <a:srgbClr val="45C1A4"/>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165">
              <a:defRPr/>
            </a:pPr>
            <a:endParaRPr lang="zh-CN" altLang="en-US" sz="335" kern="0">
              <a:solidFill>
                <a:schemeClr val="bg1"/>
              </a:solidFill>
              <a:latin typeface="Calibri" panose="020F0502020204030204"/>
              <a:ea typeface="等线" panose="02010600030101010101" pitchFamily="2" charset="-122"/>
            </a:endParaRPr>
          </a:p>
        </p:txBody>
      </p:sp>
      <p:cxnSp>
        <p:nvCxnSpPr>
          <p:cNvPr id="54" name="直接连接符 53">
            <a:extLst>
              <a:ext uri="{FF2B5EF4-FFF2-40B4-BE49-F238E27FC236}">
                <a16:creationId xmlns:a16="http://schemas.microsoft.com/office/drawing/2014/main" id="{79DCC45B-16AB-4CCF-BE55-DB99E9246DEE}"/>
              </a:ext>
            </a:extLst>
          </p:cNvPr>
          <p:cNvCxnSpPr/>
          <p:nvPr/>
        </p:nvCxnSpPr>
        <p:spPr>
          <a:xfrm flipH="1">
            <a:off x="6662453" y="2562482"/>
            <a:ext cx="8036" cy="1318789"/>
          </a:xfrm>
          <a:prstGeom prst="line">
            <a:avLst/>
          </a:prstGeom>
          <a:noFill/>
          <a:ln w="6350" cap="flat" cmpd="sng" algn="ctr">
            <a:solidFill>
              <a:srgbClr val="45C1A4"/>
            </a:solidFill>
            <a:prstDash val="solid"/>
            <a:miter lim="800000"/>
          </a:ln>
          <a:effectLst/>
        </p:spPr>
      </p:cxnSp>
      <p:sp>
        <p:nvSpPr>
          <p:cNvPr id="55" name="流程图: 离页连接符 54">
            <a:extLst>
              <a:ext uri="{FF2B5EF4-FFF2-40B4-BE49-F238E27FC236}">
                <a16:creationId xmlns:a16="http://schemas.microsoft.com/office/drawing/2014/main" id="{30191205-83AE-4C54-9B0A-1636429254F3}"/>
              </a:ext>
            </a:extLst>
          </p:cNvPr>
          <p:cNvSpPr/>
          <p:nvPr/>
        </p:nvSpPr>
        <p:spPr>
          <a:xfrm>
            <a:off x="6597743" y="3881213"/>
            <a:ext cx="137456" cy="132804"/>
          </a:xfrm>
          <a:prstGeom prst="flowChartOffpageConnector">
            <a:avLst/>
          </a:prstGeom>
          <a:solidFill>
            <a:srgbClr val="4BACC6"/>
          </a:solidFill>
          <a:ln w="12700" cap="flat" cmpd="sng" algn="ctr">
            <a:solidFill>
              <a:srgbClr val="45C1A4"/>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165">
              <a:defRPr/>
            </a:pPr>
            <a:endParaRPr lang="zh-CN" altLang="en-US" sz="335" kern="0">
              <a:solidFill>
                <a:schemeClr val="bg1"/>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2553773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166327" y="1253331"/>
            <a:ext cx="10515600" cy="4351338"/>
          </a:xfrm>
        </p:spPr>
        <p:txBody>
          <a:bodyPr>
            <a:normAutofit fontScale="92500" lnSpcReduction="10000"/>
          </a:bodyPr>
          <a:lstStyle/>
          <a:p>
            <a:r>
              <a:rPr lang="zh-CN" altLang="en-US" dirty="0">
                <a:solidFill>
                  <a:schemeClr val="bg1"/>
                </a:solidFill>
              </a:rPr>
              <a:t>保险行业利用大数据可以实现互联网获客、精准营销、大数据风控、客户管理、运营优化、非现场稽核等领域。</a:t>
            </a:r>
            <a:endParaRPr lang="en-US" altLang="zh-CN" dirty="0">
              <a:solidFill>
                <a:schemeClr val="bg1"/>
              </a:solidFill>
            </a:endParaRPr>
          </a:p>
          <a:p>
            <a:r>
              <a:rPr lang="zh-CN" altLang="zh-CN" dirty="0">
                <a:solidFill>
                  <a:schemeClr val="bg1"/>
                </a:solidFill>
              </a:rPr>
              <a:t>对外管理，从保险价值链条出发，以案例填充：</a:t>
            </a:r>
          </a:p>
          <a:p>
            <a:pPr lvl="1"/>
            <a:r>
              <a:rPr lang="zh-CN" altLang="zh-CN" dirty="0">
                <a:solidFill>
                  <a:schemeClr val="bg1"/>
                </a:solidFill>
              </a:rPr>
              <a:t>用户（客户洞察）</a:t>
            </a:r>
          </a:p>
          <a:p>
            <a:pPr lvl="1"/>
            <a:r>
              <a:rPr lang="zh-CN" altLang="zh-CN" dirty="0">
                <a:solidFill>
                  <a:schemeClr val="bg1"/>
                </a:solidFill>
              </a:rPr>
              <a:t>产品（设计、定价）</a:t>
            </a:r>
          </a:p>
          <a:p>
            <a:pPr lvl="1"/>
            <a:r>
              <a:rPr lang="zh-CN" altLang="zh-CN" dirty="0">
                <a:solidFill>
                  <a:schemeClr val="bg1"/>
                </a:solidFill>
              </a:rPr>
              <a:t>场景（销售、渠道）</a:t>
            </a:r>
          </a:p>
          <a:p>
            <a:pPr lvl="1"/>
            <a:r>
              <a:rPr lang="zh-CN" altLang="zh-CN" dirty="0">
                <a:solidFill>
                  <a:schemeClr val="bg1"/>
                </a:solidFill>
              </a:rPr>
              <a:t>运营（承保、理赔、双核、再保、收付、风控、客服）</a:t>
            </a:r>
          </a:p>
          <a:p>
            <a:r>
              <a:rPr lang="zh-CN" altLang="zh-CN" dirty="0">
                <a:solidFill>
                  <a:schemeClr val="bg1"/>
                </a:solidFill>
              </a:rPr>
              <a:t>对内管理，</a:t>
            </a:r>
          </a:p>
          <a:p>
            <a:pPr lvl="1"/>
            <a:r>
              <a:rPr lang="zh-CN" altLang="zh-CN" dirty="0">
                <a:solidFill>
                  <a:schemeClr val="bg1"/>
                </a:solidFill>
              </a:rPr>
              <a:t>财务</a:t>
            </a:r>
          </a:p>
          <a:p>
            <a:pPr lvl="1"/>
            <a:r>
              <a:rPr lang="zh-CN" altLang="zh-CN" dirty="0">
                <a:solidFill>
                  <a:schemeClr val="bg1"/>
                </a:solidFill>
              </a:rPr>
              <a:t>人力</a:t>
            </a:r>
          </a:p>
          <a:p>
            <a:pPr lvl="1"/>
            <a:r>
              <a:rPr lang="zh-CN" altLang="zh-CN" dirty="0">
                <a:solidFill>
                  <a:schemeClr val="bg1"/>
                </a:solidFill>
              </a:rPr>
              <a:t>投资</a:t>
            </a:r>
          </a:p>
          <a:p>
            <a:pPr lvl="1"/>
            <a:r>
              <a:rPr lang="zh-CN" altLang="zh-CN" dirty="0">
                <a:solidFill>
                  <a:schemeClr val="bg1"/>
                </a:solidFill>
              </a:rPr>
              <a:t>……</a:t>
            </a:r>
          </a:p>
          <a:p>
            <a:endParaRPr lang="zh-CN" altLang="en-US" dirty="0">
              <a:solidFill>
                <a:schemeClr val="bg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5BEA381E-C897-4ACD-B741-7FEDA7B458BF}"/>
              </a:ext>
            </a:extLst>
          </p:cNvPr>
          <p:cNvGraphicFramePr/>
          <p:nvPr>
            <p:extLst>
              <p:ext uri="{D42A27DB-BD31-4B8C-83A1-F6EECF244321}">
                <p14:modId xmlns:p14="http://schemas.microsoft.com/office/powerpoint/2010/main" val="763470077"/>
              </p:ext>
            </p:extLst>
          </p:nvPr>
        </p:nvGraphicFramePr>
        <p:xfrm>
          <a:off x="525625" y="1257061"/>
          <a:ext cx="11140750" cy="4343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腾讯云Logo+slogan w-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58182" y="524122"/>
            <a:ext cx="2332153" cy="207252"/>
          </a:xfrm>
          <a:prstGeom prst="rect">
            <a:avLst/>
          </a:prstGeom>
        </p:spPr>
      </p:pic>
      <p:sp>
        <p:nvSpPr>
          <p:cNvPr id="99" name="矩形"/>
          <p:cNvSpPr/>
          <p:nvPr/>
        </p:nvSpPr>
        <p:spPr>
          <a:xfrm>
            <a:off x="1758310" y="2136279"/>
            <a:ext cx="1196079" cy="508799"/>
          </a:xfrm>
          <a:prstGeom prst="roundRect">
            <a:avLst/>
          </a:prstGeom>
          <a:solidFill>
            <a:srgbClr val="DDC84D"/>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a:p>
        </p:txBody>
      </p:sp>
      <p:sp>
        <p:nvSpPr>
          <p:cNvPr id="100" name="矩形"/>
          <p:cNvSpPr/>
          <p:nvPr/>
        </p:nvSpPr>
        <p:spPr>
          <a:xfrm>
            <a:off x="3567232" y="2136279"/>
            <a:ext cx="1196079" cy="508799"/>
          </a:xfrm>
          <a:prstGeom prst="roundRect">
            <a:avLst/>
          </a:prstGeom>
          <a:solidFill>
            <a:srgbClr val="DDC84D"/>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a:p>
        </p:txBody>
      </p:sp>
      <p:sp>
        <p:nvSpPr>
          <p:cNvPr id="101" name="矩形"/>
          <p:cNvSpPr/>
          <p:nvPr/>
        </p:nvSpPr>
        <p:spPr>
          <a:xfrm>
            <a:off x="5376576" y="2136702"/>
            <a:ext cx="1196079" cy="508799"/>
          </a:xfrm>
          <a:prstGeom prst="roundRect">
            <a:avLst/>
          </a:prstGeom>
          <a:solidFill>
            <a:srgbClr val="DDC84D"/>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a:p>
        </p:txBody>
      </p:sp>
      <p:sp>
        <p:nvSpPr>
          <p:cNvPr id="102" name="矩形"/>
          <p:cNvSpPr/>
          <p:nvPr/>
        </p:nvSpPr>
        <p:spPr>
          <a:xfrm>
            <a:off x="7185498" y="2136702"/>
            <a:ext cx="1196079" cy="508799"/>
          </a:xfrm>
          <a:prstGeom prst="roundRect">
            <a:avLst/>
          </a:prstGeom>
          <a:solidFill>
            <a:srgbClr val="DDC84D"/>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a:p>
        </p:txBody>
      </p:sp>
      <p:sp>
        <p:nvSpPr>
          <p:cNvPr id="103" name="矩形"/>
          <p:cNvSpPr/>
          <p:nvPr/>
        </p:nvSpPr>
        <p:spPr>
          <a:xfrm>
            <a:off x="8994420" y="2136702"/>
            <a:ext cx="1196079" cy="508799"/>
          </a:xfrm>
          <a:prstGeom prst="roundRect">
            <a:avLst/>
          </a:prstGeom>
          <a:solidFill>
            <a:srgbClr val="DDC84D"/>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a:p>
        </p:txBody>
      </p:sp>
      <p:sp>
        <p:nvSpPr>
          <p:cNvPr id="104" name="圆角矩形"/>
          <p:cNvSpPr/>
          <p:nvPr/>
        </p:nvSpPr>
        <p:spPr>
          <a:xfrm>
            <a:off x="5376576" y="2995274"/>
            <a:ext cx="1196079" cy="1174509"/>
          </a:xfrm>
          <a:prstGeom prst="roundRect">
            <a:avLst>
              <a:gd name="adj" fmla="val 7634"/>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a:p>
        </p:txBody>
      </p:sp>
      <p:sp>
        <p:nvSpPr>
          <p:cNvPr id="105" name="圆角矩形"/>
          <p:cNvSpPr/>
          <p:nvPr/>
        </p:nvSpPr>
        <p:spPr>
          <a:xfrm>
            <a:off x="8994420" y="3008808"/>
            <a:ext cx="1196079" cy="1174509"/>
          </a:xfrm>
          <a:prstGeom prst="roundRect">
            <a:avLst>
              <a:gd name="adj" fmla="val 6805"/>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a:p>
        </p:txBody>
      </p:sp>
      <p:sp>
        <p:nvSpPr>
          <p:cNvPr id="106" name="矩形"/>
          <p:cNvSpPr/>
          <p:nvPr/>
        </p:nvSpPr>
        <p:spPr>
          <a:xfrm>
            <a:off x="1758310" y="4501792"/>
            <a:ext cx="8425845" cy="857303"/>
          </a:xfrm>
          <a:prstGeom prst="roundRect">
            <a:avLst>
              <a:gd name="adj" fmla="val 8781"/>
            </a:avLst>
          </a:prstGeom>
          <a:solidFill>
            <a:srgbClr val="725000">
              <a:alpha val="79000"/>
            </a:srgbClr>
          </a:solidFill>
          <a:ln w="12700" cap="flat">
            <a:noFill/>
            <a:miter lim="400000"/>
          </a:ln>
          <a:effectLst>
            <a:outerShdw blurRad="38100" dist="23000" dir="5400000" rotWithShape="0">
              <a:srgbClr val="000000">
                <a:alpha val="35000"/>
              </a:srgbClr>
            </a:outerShdw>
          </a:effectLst>
        </p:spPr>
        <p:txBody>
          <a:bodyPr wrap="square" lIns="60901" tIns="60901" rIns="60901" bIns="60901" numCol="1" anchor="ctr">
            <a:noAutofit/>
          </a:bodyPr>
          <a:lstStyle/>
          <a:p>
            <a:pPr>
              <a:defRPr>
                <a:solidFill>
                  <a:srgbClr val="FFFFFF"/>
                </a:solidFill>
                <a:latin typeface="+mj-lt"/>
                <a:ea typeface="+mj-ea"/>
                <a:cs typeface="+mj-cs"/>
                <a:sym typeface="Calibri" panose="020F0502020204030204"/>
              </a:defRPr>
            </a:pPr>
            <a:endParaRPr sz="1200"/>
          </a:p>
        </p:txBody>
      </p:sp>
      <p:sp>
        <p:nvSpPr>
          <p:cNvPr id="107" name="圆角矩形"/>
          <p:cNvSpPr/>
          <p:nvPr/>
        </p:nvSpPr>
        <p:spPr>
          <a:xfrm>
            <a:off x="1758310" y="3405951"/>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a:p>
        </p:txBody>
      </p:sp>
      <p:sp>
        <p:nvSpPr>
          <p:cNvPr id="108" name="圆角矩形"/>
          <p:cNvSpPr/>
          <p:nvPr/>
        </p:nvSpPr>
        <p:spPr>
          <a:xfrm>
            <a:off x="1758310" y="2995274"/>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a:p>
        </p:txBody>
      </p:sp>
      <p:sp>
        <p:nvSpPr>
          <p:cNvPr id="109" name="圆角矩形"/>
          <p:cNvSpPr/>
          <p:nvPr/>
        </p:nvSpPr>
        <p:spPr>
          <a:xfrm>
            <a:off x="1758310" y="3817050"/>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a:p>
        </p:txBody>
      </p:sp>
      <p:sp>
        <p:nvSpPr>
          <p:cNvPr id="110" name="Right Arrow 41"/>
          <p:cNvSpPr/>
          <p:nvPr/>
        </p:nvSpPr>
        <p:spPr>
          <a:xfrm>
            <a:off x="3130756" y="2317721"/>
            <a:ext cx="259686" cy="241923"/>
          </a:xfrm>
          <a:prstGeom prst="rightArrow">
            <a:avLst>
              <a:gd name="adj1" fmla="val 50000"/>
              <a:gd name="adj2" fmla="val 50000"/>
            </a:avLst>
          </a:prstGeom>
          <a:solidFill>
            <a:srgbClr val="DDC84D"/>
          </a:solidFill>
          <a:ln w="19050" cap="flat">
            <a:noFill/>
            <a:prstDash val="solid"/>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a:solidFill>
                <a:schemeClr val="accent1"/>
              </a:solidFill>
            </a:endParaRPr>
          </a:p>
        </p:txBody>
      </p:sp>
      <p:sp>
        <p:nvSpPr>
          <p:cNvPr id="111" name="Right Arrow 56"/>
          <p:cNvSpPr/>
          <p:nvPr/>
        </p:nvSpPr>
        <p:spPr>
          <a:xfrm>
            <a:off x="4940100" y="2317721"/>
            <a:ext cx="259686" cy="241923"/>
          </a:xfrm>
          <a:prstGeom prst="rightArrow">
            <a:avLst>
              <a:gd name="adj1" fmla="val 50000"/>
              <a:gd name="adj2" fmla="val 50000"/>
            </a:avLst>
          </a:prstGeom>
          <a:solidFill>
            <a:srgbClr val="DDC84D"/>
          </a:solidFill>
          <a:ln w="19050" cap="flat">
            <a:noFill/>
            <a:prstDash val="solid"/>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a:p>
        </p:txBody>
      </p:sp>
      <p:sp>
        <p:nvSpPr>
          <p:cNvPr id="112" name="Right Arrow 57"/>
          <p:cNvSpPr/>
          <p:nvPr/>
        </p:nvSpPr>
        <p:spPr>
          <a:xfrm>
            <a:off x="6749022" y="2317721"/>
            <a:ext cx="259686" cy="241923"/>
          </a:xfrm>
          <a:prstGeom prst="rightArrow">
            <a:avLst>
              <a:gd name="adj1" fmla="val 50000"/>
              <a:gd name="adj2" fmla="val 50000"/>
            </a:avLst>
          </a:prstGeom>
          <a:solidFill>
            <a:srgbClr val="DDC84D"/>
          </a:solidFill>
          <a:ln w="19050" cap="flat">
            <a:noFill/>
            <a:prstDash val="solid"/>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a:p>
        </p:txBody>
      </p:sp>
      <p:sp>
        <p:nvSpPr>
          <p:cNvPr id="113" name="Right Arrow 58"/>
          <p:cNvSpPr/>
          <p:nvPr/>
        </p:nvSpPr>
        <p:spPr>
          <a:xfrm>
            <a:off x="8558367" y="2317721"/>
            <a:ext cx="259686" cy="241923"/>
          </a:xfrm>
          <a:prstGeom prst="rightArrow">
            <a:avLst>
              <a:gd name="adj1" fmla="val 50000"/>
              <a:gd name="adj2" fmla="val 50000"/>
            </a:avLst>
          </a:prstGeom>
          <a:solidFill>
            <a:srgbClr val="DDC84D"/>
          </a:solidFill>
          <a:ln w="19050" cap="flat">
            <a:noFill/>
            <a:prstDash val="solid"/>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a:p>
        </p:txBody>
      </p:sp>
      <p:grpSp>
        <p:nvGrpSpPr>
          <p:cNvPr id="3" name="组合 2"/>
          <p:cNvGrpSpPr/>
          <p:nvPr/>
        </p:nvGrpSpPr>
        <p:grpSpPr>
          <a:xfrm>
            <a:off x="3567232" y="2995274"/>
            <a:ext cx="1196079" cy="1173663"/>
            <a:chOff x="8421" y="7082"/>
            <a:chExt cx="2828" cy="2775"/>
          </a:xfrm>
        </p:grpSpPr>
        <p:sp>
          <p:nvSpPr>
            <p:cNvPr id="114" name="圆角矩形"/>
            <p:cNvSpPr/>
            <p:nvPr/>
          </p:nvSpPr>
          <p:spPr>
            <a:xfrm>
              <a:off x="8421" y="8053"/>
              <a:ext cx="2828" cy="833"/>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a:p>
          </p:txBody>
        </p:sp>
        <p:sp>
          <p:nvSpPr>
            <p:cNvPr id="115" name="圆角矩形"/>
            <p:cNvSpPr/>
            <p:nvPr/>
          </p:nvSpPr>
          <p:spPr>
            <a:xfrm>
              <a:off x="8421" y="7082"/>
              <a:ext cx="2828" cy="833"/>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a:p>
          </p:txBody>
        </p:sp>
        <p:sp>
          <p:nvSpPr>
            <p:cNvPr id="116" name="圆角矩形"/>
            <p:cNvSpPr/>
            <p:nvPr/>
          </p:nvSpPr>
          <p:spPr>
            <a:xfrm>
              <a:off x="8421" y="9025"/>
              <a:ext cx="2828" cy="833"/>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a:p>
          </p:txBody>
        </p:sp>
      </p:grpSp>
      <p:sp>
        <p:nvSpPr>
          <p:cNvPr id="117" name="圆角矩形"/>
          <p:cNvSpPr/>
          <p:nvPr/>
        </p:nvSpPr>
        <p:spPr>
          <a:xfrm>
            <a:off x="7185498" y="3403836"/>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a:p>
        </p:txBody>
      </p:sp>
      <p:sp>
        <p:nvSpPr>
          <p:cNvPr id="118" name="圆角矩形"/>
          <p:cNvSpPr/>
          <p:nvPr/>
        </p:nvSpPr>
        <p:spPr>
          <a:xfrm>
            <a:off x="7185498" y="2995274"/>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a:p>
        </p:txBody>
      </p:sp>
      <p:sp>
        <p:nvSpPr>
          <p:cNvPr id="119" name="圆角矩形"/>
          <p:cNvSpPr/>
          <p:nvPr/>
        </p:nvSpPr>
        <p:spPr>
          <a:xfrm>
            <a:off x="7185498" y="3817050"/>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600"/>
          </a:p>
        </p:txBody>
      </p:sp>
      <p:sp>
        <p:nvSpPr>
          <p:cNvPr id="120" name="营销"/>
          <p:cNvSpPr txBox="1"/>
          <p:nvPr/>
        </p:nvSpPr>
        <p:spPr>
          <a:xfrm>
            <a:off x="1758310" y="2226687"/>
            <a:ext cx="1196079"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0">
                <a:solidFill>
                  <a:srgbClr val="473001"/>
                </a:solidFill>
              </a:rPr>
              <a:t>营销</a:t>
            </a:r>
          </a:p>
        </p:txBody>
      </p:sp>
      <p:sp>
        <p:nvSpPr>
          <p:cNvPr id="121" name="投保"/>
          <p:cNvSpPr txBox="1"/>
          <p:nvPr/>
        </p:nvSpPr>
        <p:spPr>
          <a:xfrm>
            <a:off x="3567232" y="2209664"/>
            <a:ext cx="1196079" cy="362876"/>
          </a:xfrm>
          <a:prstGeom prst="round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0">
                <a:solidFill>
                  <a:srgbClr val="473001"/>
                </a:solidFill>
              </a:rPr>
              <a:t>投保</a:t>
            </a:r>
          </a:p>
        </p:txBody>
      </p:sp>
      <p:sp>
        <p:nvSpPr>
          <p:cNvPr id="122" name="核保"/>
          <p:cNvSpPr txBox="1"/>
          <p:nvPr/>
        </p:nvSpPr>
        <p:spPr>
          <a:xfrm>
            <a:off x="5376576" y="2209664"/>
            <a:ext cx="1196079" cy="362876"/>
          </a:xfrm>
          <a:prstGeom prst="round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0">
                <a:solidFill>
                  <a:srgbClr val="473001"/>
                </a:solidFill>
              </a:rPr>
              <a:t>核保</a:t>
            </a:r>
          </a:p>
        </p:txBody>
      </p:sp>
      <p:sp>
        <p:nvSpPr>
          <p:cNvPr id="123" name="理赔"/>
          <p:cNvSpPr txBox="1"/>
          <p:nvPr/>
        </p:nvSpPr>
        <p:spPr>
          <a:xfrm>
            <a:off x="7185498" y="2209664"/>
            <a:ext cx="1196079" cy="362876"/>
          </a:xfrm>
          <a:prstGeom prst="round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0">
                <a:solidFill>
                  <a:srgbClr val="473001"/>
                </a:solidFill>
              </a:rPr>
              <a:t>理赔</a:t>
            </a:r>
          </a:p>
        </p:txBody>
      </p:sp>
      <p:sp>
        <p:nvSpPr>
          <p:cNvPr id="124" name="客服"/>
          <p:cNvSpPr txBox="1"/>
          <p:nvPr/>
        </p:nvSpPr>
        <p:spPr>
          <a:xfrm>
            <a:off x="8994420" y="2209664"/>
            <a:ext cx="1196079" cy="362876"/>
          </a:xfrm>
          <a:prstGeom prst="round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0">
                <a:solidFill>
                  <a:srgbClr val="473001"/>
                </a:solidFill>
              </a:rPr>
              <a:t>客服</a:t>
            </a:r>
          </a:p>
        </p:txBody>
      </p:sp>
      <p:sp>
        <p:nvSpPr>
          <p:cNvPr id="125" name="金融云 SaaS 平台"/>
          <p:cNvSpPr txBox="1"/>
          <p:nvPr/>
        </p:nvSpPr>
        <p:spPr>
          <a:xfrm>
            <a:off x="1761693" y="4754976"/>
            <a:ext cx="8425845" cy="430448"/>
          </a:xfrm>
          <a:prstGeom prst="rect">
            <a:avLst/>
          </a:prstGeom>
          <a:noFill/>
          <a:ln w="12700" cap="flat">
            <a:noFill/>
            <a:miter lim="400000"/>
          </a:ln>
          <a:effectLst/>
        </p:spPr>
        <p:txBody>
          <a:bodyPr wrap="square" lIns="60901" tIns="60901" rIns="60901" bIns="60901" numCol="1" anchor="ctr">
            <a:spAutoFit/>
          </a:bodyPr>
          <a:lstStyle>
            <a:lvl1pPr algn="ctr">
              <a:defRPr sz="16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2000"/>
              <a:t>金融云 SaaS 平台</a:t>
            </a:r>
          </a:p>
        </p:txBody>
      </p:sp>
      <p:sp>
        <p:nvSpPr>
          <p:cNvPr id="127" name="核保通"/>
          <p:cNvSpPr txBox="1"/>
          <p:nvPr/>
        </p:nvSpPr>
        <p:spPr>
          <a:xfrm>
            <a:off x="5434942" y="3418537"/>
            <a:ext cx="1079347"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0"/>
              <a:t>核保通</a:t>
            </a:r>
          </a:p>
        </p:txBody>
      </p:sp>
      <p:sp>
        <p:nvSpPr>
          <p:cNvPr id="128" name="智能客服"/>
          <p:cNvSpPr txBox="1"/>
          <p:nvPr/>
        </p:nvSpPr>
        <p:spPr>
          <a:xfrm>
            <a:off x="9052786" y="3418537"/>
            <a:ext cx="1079347"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0"/>
              <a:t>智能客服</a:t>
            </a:r>
          </a:p>
        </p:txBody>
      </p:sp>
      <p:sp>
        <p:nvSpPr>
          <p:cNvPr id="129" name="电销质检"/>
          <p:cNvSpPr txBox="1"/>
          <p:nvPr/>
        </p:nvSpPr>
        <p:spPr>
          <a:xfrm>
            <a:off x="1775862" y="3418114"/>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0" dirty="0" err="1"/>
              <a:t>电销质检</a:t>
            </a:r>
          </a:p>
        </p:txBody>
      </p:sp>
      <p:sp>
        <p:nvSpPr>
          <p:cNvPr id="130" name="智能推荐"/>
          <p:cNvSpPr txBox="1"/>
          <p:nvPr/>
        </p:nvSpPr>
        <p:spPr>
          <a:xfrm>
            <a:off x="1775862" y="3007437"/>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0"/>
              <a:t>智能推荐</a:t>
            </a:r>
          </a:p>
        </p:txBody>
      </p:sp>
      <p:sp>
        <p:nvSpPr>
          <p:cNvPr id="131" name="反薅羊毛"/>
          <p:cNvSpPr txBox="1"/>
          <p:nvPr/>
        </p:nvSpPr>
        <p:spPr>
          <a:xfrm>
            <a:off x="1775862" y="3829213"/>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0"/>
              <a:t>反薅羊毛</a:t>
            </a:r>
          </a:p>
        </p:txBody>
      </p:sp>
      <p:sp>
        <p:nvSpPr>
          <p:cNvPr id="132" name="保险双录"/>
          <p:cNvSpPr txBox="1"/>
          <p:nvPr/>
        </p:nvSpPr>
        <p:spPr>
          <a:xfrm>
            <a:off x="3584784" y="3418114"/>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0" dirty="0" err="1"/>
              <a:t>双录</a:t>
            </a:r>
            <a:r>
              <a:rPr lang="zh-CN" altLang="en-US" sz="1330" dirty="0"/>
              <a:t>质检</a:t>
            </a:r>
            <a:endParaRPr sz="1330" dirty="0"/>
          </a:p>
        </p:txBody>
      </p:sp>
      <p:sp>
        <p:nvSpPr>
          <p:cNvPr id="133" name="生物认证"/>
          <p:cNvSpPr txBox="1"/>
          <p:nvPr/>
        </p:nvSpPr>
        <p:spPr>
          <a:xfrm>
            <a:off x="3584784" y="3007437"/>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0"/>
              <a:t>生物认证</a:t>
            </a:r>
          </a:p>
        </p:txBody>
      </p:sp>
      <p:sp>
        <p:nvSpPr>
          <p:cNvPr id="134" name="欺诈识别"/>
          <p:cNvSpPr txBox="1"/>
          <p:nvPr/>
        </p:nvSpPr>
        <p:spPr>
          <a:xfrm>
            <a:off x="3584784" y="3829213"/>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0"/>
              <a:t>欺诈识别</a:t>
            </a:r>
          </a:p>
        </p:txBody>
      </p:sp>
      <p:sp>
        <p:nvSpPr>
          <p:cNvPr id="135" name="图片定损"/>
          <p:cNvSpPr txBox="1"/>
          <p:nvPr/>
        </p:nvSpPr>
        <p:spPr>
          <a:xfrm>
            <a:off x="7203051" y="3415999"/>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0"/>
              <a:t>图片定损</a:t>
            </a:r>
          </a:p>
        </p:txBody>
      </p:sp>
      <p:sp>
        <p:nvSpPr>
          <p:cNvPr id="136" name="视频理赔"/>
          <p:cNvSpPr txBox="1"/>
          <p:nvPr/>
        </p:nvSpPr>
        <p:spPr>
          <a:xfrm>
            <a:off x="7203051" y="3007437"/>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0" dirty="0" err="1"/>
              <a:t>理赔</a:t>
            </a:r>
            <a:r>
              <a:rPr lang="zh-CN" altLang="en-US" sz="1330" dirty="0"/>
              <a:t>通</a:t>
            </a:r>
            <a:endParaRPr sz="1330" dirty="0"/>
          </a:p>
        </p:txBody>
      </p:sp>
      <p:sp>
        <p:nvSpPr>
          <p:cNvPr id="137" name="骗赔识别"/>
          <p:cNvSpPr txBox="1"/>
          <p:nvPr/>
        </p:nvSpPr>
        <p:spPr>
          <a:xfrm>
            <a:off x="7203051" y="3829213"/>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0"/>
              <a:t>骗赔识别</a:t>
            </a:r>
          </a:p>
        </p:txBody>
      </p:sp>
    </p:spTree>
    <p:extLst>
      <p:ext uri="{BB962C8B-B14F-4D97-AF65-F5344CB8AC3E}">
        <p14:creationId xmlns:p14="http://schemas.microsoft.com/office/powerpoint/2010/main" val="34838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lstStyle/>
          <a:p>
            <a:r>
              <a:rPr lang="zh-CN" altLang="en-US" dirty="0"/>
              <a:t>数据</a:t>
            </a:r>
          </a:p>
        </p:txBody>
      </p:sp>
      <p:sp>
        <p:nvSpPr>
          <p:cNvPr id="3" name="内容占位符 2"/>
          <p:cNvSpPr>
            <a:spLocks noGrp="1"/>
          </p:cNvSpPr>
          <p:nvPr>
            <p:ph idx="4294967295"/>
          </p:nvPr>
        </p:nvSpPr>
        <p:spPr>
          <a:xfrm>
            <a:off x="0" y="1825625"/>
            <a:ext cx="10515600" cy="4351338"/>
          </a:xfrm>
        </p:spPr>
        <p:txBody>
          <a:bodyPr/>
          <a:lstStyle/>
          <a:p>
            <a:r>
              <a:rPr lang="zh-CN" altLang="en-US" dirty="0"/>
              <a:t>数据的表现形式还不能完全表达其内容，需要经过解释，数据和关于数据的解释是不可分的。</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7">
            <a:extLst>
              <a:ext uri="{FF2B5EF4-FFF2-40B4-BE49-F238E27FC236}">
                <a16:creationId xmlns:a16="http://schemas.microsoft.com/office/drawing/2014/main" id="{22160986-A521-435F-BEBA-23D2A8A1C419}"/>
              </a:ext>
            </a:extLst>
          </p:cNvPr>
          <p:cNvSpPr txBox="1"/>
          <p:nvPr/>
        </p:nvSpPr>
        <p:spPr>
          <a:xfrm>
            <a:off x="3640383" y="7566"/>
            <a:ext cx="5218511" cy="82471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3600" dirty="0">
                <a:solidFill>
                  <a:schemeClr val="bg2">
                    <a:lumMod val="50000"/>
                  </a:schemeClr>
                </a:solidFill>
                <a:latin typeface="微软雅黑" panose="020B0503020204020204" pitchFamily="34" charset="-122"/>
                <a:ea typeface="微软雅黑" panose="020B0503020204020204" pitchFamily="34" charset="-122"/>
              </a:rPr>
              <a:t>精准营销</a:t>
            </a:r>
            <a:endParaRPr lang="en-US" sz="3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 name="Title 1">
            <a:extLst>
              <a:ext uri="{FF2B5EF4-FFF2-40B4-BE49-F238E27FC236}">
                <a16:creationId xmlns:a16="http://schemas.microsoft.com/office/drawing/2014/main" id="{E2B312B3-F4A7-4EFF-8204-1EF1FA9224F4}"/>
              </a:ext>
            </a:extLst>
          </p:cNvPr>
          <p:cNvSpPr txBox="1"/>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200" dirty="0">
                <a:solidFill>
                  <a:schemeClr val="bg2">
                    <a:lumMod val="75000"/>
                  </a:schemeClr>
                </a:solidFill>
                <a:latin typeface="+mn-lt"/>
                <a:ea typeface="等线" panose="02010600030101010101" pitchFamily="2" charset="-122"/>
              </a:rPr>
              <a:t>精准营销推介方案</a:t>
            </a:r>
            <a:endParaRPr lang="en-US" sz="1200" dirty="0">
              <a:solidFill>
                <a:schemeClr val="bg2">
                  <a:lumMod val="75000"/>
                </a:schemeClr>
              </a:solidFill>
              <a:latin typeface="+mn-lt"/>
              <a:ea typeface="等线" panose="02010600030101010101" pitchFamily="2" charset="-122"/>
            </a:endParaRPr>
          </a:p>
        </p:txBody>
      </p:sp>
      <p:grpSp>
        <p:nvGrpSpPr>
          <p:cNvPr id="5" name="Group 20">
            <a:extLst>
              <a:ext uri="{FF2B5EF4-FFF2-40B4-BE49-F238E27FC236}">
                <a16:creationId xmlns:a16="http://schemas.microsoft.com/office/drawing/2014/main" id="{29F83368-7FAE-48B6-9FEF-F29EDEE7696B}"/>
              </a:ext>
            </a:extLst>
          </p:cNvPr>
          <p:cNvGrpSpPr/>
          <p:nvPr/>
        </p:nvGrpSpPr>
        <p:grpSpPr>
          <a:xfrm>
            <a:off x="5556768" y="844754"/>
            <a:ext cx="1440000" cy="58058"/>
            <a:chOff x="4616262" y="2307771"/>
            <a:chExt cx="2349876" cy="58058"/>
          </a:xfrm>
        </p:grpSpPr>
        <p:sp>
          <p:nvSpPr>
            <p:cNvPr id="6" name="Rectangle 21">
              <a:extLst>
                <a:ext uri="{FF2B5EF4-FFF2-40B4-BE49-F238E27FC236}">
                  <a16:creationId xmlns:a16="http://schemas.microsoft.com/office/drawing/2014/main" id="{CCBDA1C5-CDA0-452E-8E9D-6B58FEE4A904}"/>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22">
              <a:extLst>
                <a:ext uri="{FF2B5EF4-FFF2-40B4-BE49-F238E27FC236}">
                  <a16:creationId xmlns:a16="http://schemas.microsoft.com/office/drawing/2014/main" id="{730AA0F7-FEE9-49AA-B5B4-6B6FE15F7D58}"/>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 name="Group 1">
            <a:extLst>
              <a:ext uri="{FF2B5EF4-FFF2-40B4-BE49-F238E27FC236}">
                <a16:creationId xmlns:a16="http://schemas.microsoft.com/office/drawing/2014/main" id="{1816C498-77E7-4628-B6AD-6AFF2597D540}"/>
              </a:ext>
            </a:extLst>
          </p:cNvPr>
          <p:cNvGrpSpPr/>
          <p:nvPr/>
        </p:nvGrpSpPr>
        <p:grpSpPr>
          <a:xfrm>
            <a:off x="261412" y="1441032"/>
            <a:ext cx="11844097" cy="4762032"/>
            <a:chOff x="369857" y="1276992"/>
            <a:chExt cx="11844097" cy="4762032"/>
          </a:xfrm>
        </p:grpSpPr>
        <p:sp>
          <p:nvSpPr>
            <p:cNvPr id="9" name="文本框 4">
              <a:extLst>
                <a:ext uri="{FF2B5EF4-FFF2-40B4-BE49-F238E27FC236}">
                  <a16:creationId xmlns:a16="http://schemas.microsoft.com/office/drawing/2014/main" id="{E2F57522-89CB-4DBC-A9CB-969DD2C9F9D4}"/>
                </a:ext>
              </a:extLst>
            </p:cNvPr>
            <p:cNvSpPr txBox="1"/>
            <p:nvPr/>
          </p:nvSpPr>
          <p:spPr>
            <a:xfrm>
              <a:off x="441009" y="1276992"/>
              <a:ext cx="6647974"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脱离网点拓客，面向互联网海量用户，实现千人千面的精准营销</a:t>
              </a:r>
            </a:p>
          </p:txBody>
        </p:sp>
        <p:grpSp>
          <p:nvGrpSpPr>
            <p:cNvPr id="10" name="组合 17">
              <a:extLst>
                <a:ext uri="{FF2B5EF4-FFF2-40B4-BE49-F238E27FC236}">
                  <a16:creationId xmlns:a16="http://schemas.microsoft.com/office/drawing/2014/main" id="{9184E38D-9452-4D38-A9F9-0A6C77AD1D36}"/>
                </a:ext>
              </a:extLst>
            </p:cNvPr>
            <p:cNvGrpSpPr/>
            <p:nvPr/>
          </p:nvGrpSpPr>
          <p:grpSpPr>
            <a:xfrm>
              <a:off x="3967790" y="4874553"/>
              <a:ext cx="1107996" cy="1164471"/>
              <a:chOff x="5365418" y="3786921"/>
              <a:chExt cx="1107996" cy="1164471"/>
            </a:xfrm>
          </p:grpSpPr>
          <p:pic>
            <p:nvPicPr>
              <p:cNvPr id="45" name="图片 14">
                <a:extLst>
                  <a:ext uri="{FF2B5EF4-FFF2-40B4-BE49-F238E27FC236}">
                    <a16:creationId xmlns:a16="http://schemas.microsoft.com/office/drawing/2014/main" id="{C725CE7B-45D3-4D2F-9E14-1C268B0F187D}"/>
                  </a:ext>
                </a:extLst>
              </p:cNvPr>
              <p:cNvPicPr>
                <a:picLocks noChangeAspect="1"/>
              </p:cNvPicPr>
              <p:nvPr/>
            </p:nvPicPr>
            <p:blipFill rotWithShape="1">
              <a:blip r:embed="rId3">
                <a:extLst>
                  <a:ext uri="{28A0092B-C50C-407E-A947-70E740481C1C}">
                    <a14:useLocalDpi xmlns:a14="http://schemas.microsoft.com/office/drawing/2010/main" val="0"/>
                  </a:ext>
                </a:extLst>
              </a:blip>
              <a:srcRect r="65599"/>
              <a:stretch>
                <a:fillRect/>
              </a:stretch>
            </p:blipFill>
            <p:spPr>
              <a:xfrm>
                <a:off x="5447928" y="3786921"/>
                <a:ext cx="942977" cy="856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6" name="文本框 19">
                <a:extLst>
                  <a:ext uri="{FF2B5EF4-FFF2-40B4-BE49-F238E27FC236}">
                    <a16:creationId xmlns:a16="http://schemas.microsoft.com/office/drawing/2014/main" id="{9D96BCAC-E6F3-4AA8-A607-CCE81DA47B07}"/>
                  </a:ext>
                </a:extLst>
              </p:cNvPr>
              <p:cNvSpPr txBox="1"/>
              <p:nvPr/>
            </p:nvSpPr>
            <p:spPr>
              <a:xfrm>
                <a:off x="5365418" y="4674393"/>
                <a:ext cx="1107996" cy="276999"/>
              </a:xfrm>
              <a:prstGeom prst="rect">
                <a:avLst/>
              </a:prstGeom>
              <a:noFill/>
            </p:spPr>
            <p:txBody>
              <a:bodyPr wrap="non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腾讯社交广告</a:t>
                </a:r>
              </a:p>
            </p:txBody>
          </p:sp>
        </p:grpSp>
        <p:pic>
          <p:nvPicPr>
            <p:cNvPr id="11" name="Picture 6" descr="“QQ”的图片搜索结果">
              <a:extLst>
                <a:ext uri="{FF2B5EF4-FFF2-40B4-BE49-F238E27FC236}">
                  <a16:creationId xmlns:a16="http://schemas.microsoft.com/office/drawing/2014/main" id="{738DBF34-FA8B-4FA5-B6F9-87050BF37B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114" y="2061334"/>
              <a:ext cx="728776" cy="7287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2" name="Picture 8" descr="“微信”的图片搜索结果">
              <a:extLst>
                <a:ext uri="{FF2B5EF4-FFF2-40B4-BE49-F238E27FC236}">
                  <a16:creationId xmlns:a16="http://schemas.microsoft.com/office/drawing/2014/main" id="{7F99CBB1-98ED-443A-A927-6FDEEA0AB19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85520" y="1964217"/>
              <a:ext cx="923010" cy="923010"/>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9">
              <a:extLst>
                <a:ext uri="{FF2B5EF4-FFF2-40B4-BE49-F238E27FC236}">
                  <a16:creationId xmlns:a16="http://schemas.microsoft.com/office/drawing/2014/main" id="{C51BACA2-7A44-498C-94B3-398225C0A4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250" y="2931349"/>
              <a:ext cx="847151" cy="6716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pic>
          <p:nvPicPr>
            <p:cNvPr id="14" name="Picture 6">
              <a:extLst>
                <a:ext uri="{FF2B5EF4-FFF2-40B4-BE49-F238E27FC236}">
                  <a16:creationId xmlns:a16="http://schemas.microsoft.com/office/drawing/2014/main" id="{B602F9B7-7459-4565-9589-4B8A1CEB275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4702"/>
            <a:stretch>
              <a:fillRect/>
            </a:stretch>
          </p:blipFill>
          <p:spPr bwMode="auto">
            <a:xfrm>
              <a:off x="427732" y="4654781"/>
              <a:ext cx="957787" cy="6480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pic>
          <p:nvPicPr>
            <p:cNvPr id="15" name="图片 3">
              <a:extLst>
                <a:ext uri="{FF2B5EF4-FFF2-40B4-BE49-F238E27FC236}">
                  <a16:creationId xmlns:a16="http://schemas.microsoft.com/office/drawing/2014/main" id="{3B4B1315-C962-487A-B132-7D20F9B265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6640"/>
            <a:stretch>
              <a:fillRect/>
            </a:stretch>
          </p:blipFill>
          <p:spPr bwMode="auto">
            <a:xfrm>
              <a:off x="394689" y="3758039"/>
              <a:ext cx="1792913" cy="6480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pic>
          <p:nvPicPr>
            <p:cNvPr id="16" name="图片 2">
              <a:extLst>
                <a:ext uri="{FF2B5EF4-FFF2-40B4-BE49-F238E27FC236}">
                  <a16:creationId xmlns:a16="http://schemas.microsoft.com/office/drawing/2014/main" id="{70B9CE21-F18B-4168-B233-2967A22FCB92}"/>
                </a:ext>
              </a:extLst>
            </p:cNvPr>
            <p:cNvPicPr>
              <a:picLocks noChangeAspect="1" noChangeArrowheads="1"/>
            </p:cNvPicPr>
            <p:nvPr/>
          </p:nvPicPr>
          <p:blipFill rotWithShape="1">
            <a:blip r:embed="rId9" cstate="print">
              <a:clrChange>
                <a:clrFrom>
                  <a:srgbClr val="F6F6F9"/>
                </a:clrFrom>
                <a:clrTo>
                  <a:srgbClr val="F6F6F9">
                    <a:alpha val="0"/>
                  </a:srgbClr>
                </a:clrTo>
              </a:clrChange>
              <a:extLst>
                <a:ext uri="{28A0092B-C50C-407E-A947-70E740481C1C}">
                  <a14:useLocalDpi xmlns:a14="http://schemas.microsoft.com/office/drawing/2010/main" val="0"/>
                </a:ext>
              </a:extLst>
            </a:blip>
            <a:srcRect t="-6868" r="59808" b="-1"/>
            <a:stretch>
              <a:fillRect/>
            </a:stretch>
          </p:blipFill>
          <p:spPr bwMode="auto">
            <a:xfrm>
              <a:off x="1425783" y="2876143"/>
              <a:ext cx="678912" cy="6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
          <p:nvSpPr>
            <p:cNvPr id="17" name="文本框 24">
              <a:extLst>
                <a:ext uri="{FF2B5EF4-FFF2-40B4-BE49-F238E27FC236}">
                  <a16:creationId xmlns:a16="http://schemas.microsoft.com/office/drawing/2014/main" id="{8F48D150-7109-4BFC-9D52-10170F16A012}"/>
                </a:ext>
              </a:extLst>
            </p:cNvPr>
            <p:cNvSpPr txBox="1"/>
            <p:nvPr/>
          </p:nvSpPr>
          <p:spPr>
            <a:xfrm>
              <a:off x="369857" y="5526197"/>
              <a:ext cx="2031325"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腾讯海量自有数据</a:t>
              </a:r>
            </a:p>
          </p:txBody>
        </p:sp>
        <p:pic>
          <p:nvPicPr>
            <p:cNvPr id="18" name="Picture 3">
              <a:extLst>
                <a:ext uri="{FF2B5EF4-FFF2-40B4-BE49-F238E27FC236}">
                  <a16:creationId xmlns:a16="http://schemas.microsoft.com/office/drawing/2014/main" id="{876A5ED2-CF76-4FE4-B89B-DFAC9F5A9D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23401" y="4648674"/>
              <a:ext cx="760947" cy="6542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
          <p:nvSpPr>
            <p:cNvPr id="19" name="右箭头 28">
              <a:extLst>
                <a:ext uri="{FF2B5EF4-FFF2-40B4-BE49-F238E27FC236}">
                  <a16:creationId xmlns:a16="http://schemas.microsoft.com/office/drawing/2014/main" id="{8946B752-A77A-4E2C-A3AB-C0A59C482041}"/>
                </a:ext>
              </a:extLst>
            </p:cNvPr>
            <p:cNvSpPr/>
            <p:nvPr/>
          </p:nvSpPr>
          <p:spPr>
            <a:xfrm>
              <a:off x="2774869" y="3598468"/>
              <a:ext cx="720080" cy="489516"/>
            </a:xfrm>
            <a:prstGeom prst="rightArrow">
              <a:avLst/>
            </a:prstGeom>
            <a:noFill/>
            <a:ln w="25400">
              <a:solidFill>
                <a:srgbClr val="0073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右箭头 41">
              <a:extLst>
                <a:ext uri="{FF2B5EF4-FFF2-40B4-BE49-F238E27FC236}">
                  <a16:creationId xmlns:a16="http://schemas.microsoft.com/office/drawing/2014/main" id="{ACEE4654-BD45-4A20-B404-C2AAC548F414}"/>
                </a:ext>
              </a:extLst>
            </p:cNvPr>
            <p:cNvSpPr/>
            <p:nvPr/>
          </p:nvSpPr>
          <p:spPr>
            <a:xfrm>
              <a:off x="2774869" y="5065710"/>
              <a:ext cx="720080" cy="489516"/>
            </a:xfrm>
            <a:prstGeom prst="rightArrow">
              <a:avLst/>
            </a:prstGeom>
            <a:noFill/>
            <a:ln w="25400">
              <a:solidFill>
                <a:srgbClr val="0073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右箭头 42">
              <a:extLst>
                <a:ext uri="{FF2B5EF4-FFF2-40B4-BE49-F238E27FC236}">
                  <a16:creationId xmlns:a16="http://schemas.microsoft.com/office/drawing/2014/main" id="{D41BA4BC-7334-4056-8EDF-16D1B0AFA362}"/>
                </a:ext>
              </a:extLst>
            </p:cNvPr>
            <p:cNvSpPr/>
            <p:nvPr/>
          </p:nvSpPr>
          <p:spPr>
            <a:xfrm>
              <a:off x="2774869" y="2131226"/>
              <a:ext cx="720080" cy="489516"/>
            </a:xfrm>
            <a:prstGeom prst="rightArrow">
              <a:avLst/>
            </a:prstGeom>
            <a:noFill/>
            <a:ln w="25400">
              <a:solidFill>
                <a:srgbClr val="0073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2" name="组合 50">
              <a:extLst>
                <a:ext uri="{FF2B5EF4-FFF2-40B4-BE49-F238E27FC236}">
                  <a16:creationId xmlns:a16="http://schemas.microsoft.com/office/drawing/2014/main" id="{06F03B44-8CEA-4997-8F17-63C10B4C83C7}"/>
                </a:ext>
              </a:extLst>
            </p:cNvPr>
            <p:cNvGrpSpPr/>
            <p:nvPr/>
          </p:nvGrpSpPr>
          <p:grpSpPr>
            <a:xfrm>
              <a:off x="3708563" y="1448244"/>
              <a:ext cx="8162350" cy="1523135"/>
              <a:chOff x="3708563" y="1448244"/>
              <a:chExt cx="8162350" cy="1523135"/>
            </a:xfrm>
          </p:grpSpPr>
          <p:grpSp>
            <p:nvGrpSpPr>
              <p:cNvPr id="37" name="组合 15">
                <a:extLst>
                  <a:ext uri="{FF2B5EF4-FFF2-40B4-BE49-F238E27FC236}">
                    <a16:creationId xmlns:a16="http://schemas.microsoft.com/office/drawing/2014/main" id="{E57D8705-9922-4201-920C-CCED0736D9C2}"/>
                  </a:ext>
                </a:extLst>
              </p:cNvPr>
              <p:cNvGrpSpPr/>
              <p:nvPr/>
            </p:nvGrpSpPr>
            <p:grpSpPr>
              <a:xfrm>
                <a:off x="3708563" y="1448244"/>
                <a:ext cx="1626450" cy="1523135"/>
                <a:chOff x="983433" y="3429001"/>
                <a:chExt cx="1626450" cy="1523135"/>
              </a:xfrm>
            </p:grpSpPr>
            <p:pic>
              <p:nvPicPr>
                <p:cNvPr id="43" name="Picture 4" descr="https://mc.qcloudimg.com/static/img/56146aae8a79c5ada83bab83f55dee99/IR-pc-png-218.png">
                  <a:extLst>
                    <a:ext uri="{FF2B5EF4-FFF2-40B4-BE49-F238E27FC236}">
                      <a16:creationId xmlns:a16="http://schemas.microsoft.com/office/drawing/2014/main" id="{BD438F2C-CA76-4769-A666-7B0587D2E4D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20309"/>
                <a:stretch>
                  <a:fillRect/>
                </a:stretch>
              </p:blipFill>
              <p:spPr bwMode="auto">
                <a:xfrm>
                  <a:off x="983433" y="3429001"/>
                  <a:ext cx="1626450" cy="1296143"/>
                </a:xfrm>
                <a:prstGeom prst="rect">
                  <a:avLst/>
                </a:prstGeom>
                <a:noFill/>
                <a:extLst>
                  <a:ext uri="{909E8E84-426E-40DD-AFC4-6F175D3DCCD1}">
                    <a14:hiddenFill xmlns:a14="http://schemas.microsoft.com/office/drawing/2010/main">
                      <a:solidFill>
                        <a:srgbClr val="FFFFFF"/>
                      </a:solidFill>
                    </a14:hiddenFill>
                  </a:ext>
                </a:extLst>
              </p:spPr>
            </p:pic>
            <p:sp>
              <p:nvSpPr>
                <p:cNvPr id="44" name="文本框 11">
                  <a:extLst>
                    <a:ext uri="{FF2B5EF4-FFF2-40B4-BE49-F238E27FC236}">
                      <a16:creationId xmlns:a16="http://schemas.microsoft.com/office/drawing/2014/main" id="{1582BA86-2DB8-40DB-8FDC-880F80B372C1}"/>
                    </a:ext>
                  </a:extLst>
                </p:cNvPr>
                <p:cNvSpPr txBox="1"/>
                <p:nvPr/>
              </p:nvSpPr>
              <p:spPr>
                <a:xfrm>
                  <a:off x="1242660" y="4675137"/>
                  <a:ext cx="1107996" cy="276999"/>
                </a:xfrm>
                <a:prstGeom prst="rect">
                  <a:avLst/>
                </a:prstGeom>
                <a:noFill/>
              </p:spPr>
              <p:txBody>
                <a:bodyPr wrap="non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精准推荐引擎</a:t>
                  </a:r>
                </a:p>
              </p:txBody>
            </p:sp>
          </p:grpSp>
          <p:cxnSp>
            <p:nvCxnSpPr>
              <p:cNvPr id="38" name="直接连接符 40">
                <a:extLst>
                  <a:ext uri="{FF2B5EF4-FFF2-40B4-BE49-F238E27FC236}">
                    <a16:creationId xmlns:a16="http://schemas.microsoft.com/office/drawing/2014/main" id="{0AAB7606-EF4B-4562-861F-213C8B7F80F8}"/>
                  </a:ext>
                </a:extLst>
              </p:cNvPr>
              <p:cNvCxnSpPr/>
              <p:nvPr/>
            </p:nvCxnSpPr>
            <p:spPr>
              <a:xfrm>
                <a:off x="5335013" y="2276872"/>
                <a:ext cx="688979"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46">
                <a:extLst>
                  <a:ext uri="{FF2B5EF4-FFF2-40B4-BE49-F238E27FC236}">
                    <a16:creationId xmlns:a16="http://schemas.microsoft.com/office/drawing/2014/main" id="{FCDE0967-D015-4F74-AD10-F7C3FBDCDF9C}"/>
                  </a:ext>
                </a:extLst>
              </p:cNvPr>
              <p:cNvSpPr txBox="1"/>
              <p:nvPr/>
            </p:nvSpPr>
            <p:spPr>
              <a:xfrm>
                <a:off x="6240016" y="1700581"/>
                <a:ext cx="1858201" cy="1089529"/>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精准放贷</a:t>
                </a:r>
              </a:p>
              <a:p>
                <a:pPr marL="285750" indent="-285750">
                  <a:lnSpc>
                    <a:spcPct val="12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产品直销推荐</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个性化卡商城</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0" name="直接连接符 54">
                <a:extLst>
                  <a:ext uri="{FF2B5EF4-FFF2-40B4-BE49-F238E27FC236}">
                    <a16:creationId xmlns:a16="http://schemas.microsoft.com/office/drawing/2014/main" id="{AE35C662-E87B-4779-83A7-9B892CB94156}"/>
                  </a:ext>
                </a:extLst>
              </p:cNvPr>
              <p:cNvCxnSpPr/>
              <p:nvPr/>
            </p:nvCxnSpPr>
            <p:spPr>
              <a:xfrm>
                <a:off x="8400256" y="2245345"/>
                <a:ext cx="688979"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12" descr="“分期乐”的图片搜索结果">
                <a:extLst>
                  <a:ext uri="{FF2B5EF4-FFF2-40B4-BE49-F238E27FC236}">
                    <a16:creationId xmlns:a16="http://schemas.microsoft.com/office/drawing/2014/main" id="{C8683BB9-EA4E-4A52-B3E1-CD01D67A28C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47615"/>
              <a:stretch>
                <a:fillRect/>
              </a:stretch>
            </p:blipFill>
            <p:spPr bwMode="auto">
              <a:xfrm>
                <a:off x="9696400" y="1520481"/>
                <a:ext cx="1852828" cy="725648"/>
              </a:xfrm>
              <a:prstGeom prst="rect">
                <a:avLst/>
              </a:prstGeom>
              <a:noFill/>
              <a:extLst>
                <a:ext uri="{909E8E84-426E-40DD-AFC4-6F175D3DCCD1}">
                  <a14:hiddenFill xmlns:a14="http://schemas.microsoft.com/office/drawing/2010/main">
                    <a:solidFill>
                      <a:srgbClr val="FFFFFF"/>
                    </a:solidFill>
                  </a14:hiddenFill>
                </a:ext>
              </a:extLst>
            </p:spPr>
          </p:pic>
          <p:sp>
            <p:nvSpPr>
              <p:cNvPr id="42" name="文本框 49">
                <a:extLst>
                  <a:ext uri="{FF2B5EF4-FFF2-40B4-BE49-F238E27FC236}">
                    <a16:creationId xmlns:a16="http://schemas.microsoft.com/office/drawing/2014/main" id="{E55F3304-D475-4212-87A7-BD8F5471F0F4}"/>
                  </a:ext>
                </a:extLst>
              </p:cNvPr>
              <p:cNvSpPr txBox="1"/>
              <p:nvPr/>
            </p:nvSpPr>
            <p:spPr>
              <a:xfrm>
                <a:off x="9427615" y="2228356"/>
                <a:ext cx="2443298" cy="646331"/>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用户点击率</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提升</a:t>
                </a:r>
                <a:r>
                  <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106%</a:t>
                </a:r>
              </a:p>
              <a:p>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用户转化率</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提升</a:t>
                </a:r>
                <a:r>
                  <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231%</a:t>
                </a:r>
                <a:endPar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3" name="组合 51">
              <a:extLst>
                <a:ext uri="{FF2B5EF4-FFF2-40B4-BE49-F238E27FC236}">
                  <a16:creationId xmlns:a16="http://schemas.microsoft.com/office/drawing/2014/main" id="{3027528F-35D2-4A39-981C-CBFE86D71AD8}"/>
                </a:ext>
              </a:extLst>
            </p:cNvPr>
            <p:cNvGrpSpPr/>
            <p:nvPr/>
          </p:nvGrpSpPr>
          <p:grpSpPr>
            <a:xfrm>
              <a:off x="3708563" y="3057327"/>
              <a:ext cx="8228072" cy="1522392"/>
              <a:chOff x="3708563" y="3057327"/>
              <a:chExt cx="8228072" cy="1522392"/>
            </a:xfrm>
          </p:grpSpPr>
          <p:grpSp>
            <p:nvGrpSpPr>
              <p:cNvPr id="29" name="组合 16">
                <a:extLst>
                  <a:ext uri="{FF2B5EF4-FFF2-40B4-BE49-F238E27FC236}">
                    <a16:creationId xmlns:a16="http://schemas.microsoft.com/office/drawing/2014/main" id="{FFD619E9-FAF3-4223-8FE0-B47ACA4016B7}"/>
                  </a:ext>
                </a:extLst>
              </p:cNvPr>
              <p:cNvGrpSpPr/>
              <p:nvPr/>
            </p:nvGrpSpPr>
            <p:grpSpPr>
              <a:xfrm>
                <a:off x="3708563" y="3057327"/>
                <a:ext cx="1626450" cy="1522392"/>
                <a:chOff x="3143672" y="3429000"/>
                <a:chExt cx="1626450" cy="1522392"/>
              </a:xfrm>
            </p:grpSpPr>
            <p:pic>
              <p:nvPicPr>
                <p:cNvPr id="35" name="Picture 2" descr="https://mc.qcloudimg.com/static/img/a52d8b7bd45a4feae0106d4cd38e338f/DM-pc-png-218.png">
                  <a:extLst>
                    <a:ext uri="{FF2B5EF4-FFF2-40B4-BE49-F238E27FC236}">
                      <a16:creationId xmlns:a16="http://schemas.microsoft.com/office/drawing/2014/main" id="{8F32864A-F7B2-4573-A04E-8AED468C602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20309"/>
                <a:stretch>
                  <a:fillRect/>
                </a:stretch>
              </p:blipFill>
              <p:spPr bwMode="auto">
                <a:xfrm>
                  <a:off x="3143672" y="3429000"/>
                  <a:ext cx="1626450" cy="1296144"/>
                </a:xfrm>
                <a:prstGeom prst="rect">
                  <a:avLst/>
                </a:prstGeom>
                <a:noFill/>
                <a:extLst>
                  <a:ext uri="{909E8E84-426E-40DD-AFC4-6F175D3DCCD1}">
                    <a14:hiddenFill xmlns:a14="http://schemas.microsoft.com/office/drawing/2010/main">
                      <a:solidFill>
                        <a:srgbClr val="FFFFFF"/>
                      </a:solidFill>
                    </a14:hiddenFill>
                  </a:ext>
                </a:extLst>
              </p:spPr>
            </p:pic>
            <p:sp>
              <p:nvSpPr>
                <p:cNvPr id="36" name="文本框 18">
                  <a:extLst>
                    <a:ext uri="{FF2B5EF4-FFF2-40B4-BE49-F238E27FC236}">
                      <a16:creationId xmlns:a16="http://schemas.microsoft.com/office/drawing/2014/main" id="{D54C0C13-4E1A-4419-9B7B-735A14DB6DE1}"/>
                    </a:ext>
                  </a:extLst>
                </p:cNvPr>
                <p:cNvSpPr txBox="1"/>
                <p:nvPr/>
              </p:nvSpPr>
              <p:spPr>
                <a:xfrm>
                  <a:off x="3402899" y="4674393"/>
                  <a:ext cx="1107996" cy="276999"/>
                </a:xfrm>
                <a:prstGeom prst="rect">
                  <a:avLst/>
                </a:prstGeom>
                <a:noFill/>
              </p:spPr>
              <p:txBody>
                <a:bodyPr wrap="non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智能广告引擎</a:t>
                  </a:r>
                </a:p>
              </p:txBody>
            </p:sp>
          </p:grpSp>
          <p:cxnSp>
            <p:nvCxnSpPr>
              <p:cNvPr id="30" name="直接连接符 58">
                <a:extLst>
                  <a:ext uri="{FF2B5EF4-FFF2-40B4-BE49-F238E27FC236}">
                    <a16:creationId xmlns:a16="http://schemas.microsoft.com/office/drawing/2014/main" id="{A489C11D-DB6D-481C-B565-957CA7C296AC}"/>
                  </a:ext>
                </a:extLst>
              </p:cNvPr>
              <p:cNvCxnSpPr/>
              <p:nvPr/>
            </p:nvCxnSpPr>
            <p:spPr>
              <a:xfrm>
                <a:off x="5338236" y="3840233"/>
                <a:ext cx="688979"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文本框 59">
                <a:extLst>
                  <a:ext uri="{FF2B5EF4-FFF2-40B4-BE49-F238E27FC236}">
                    <a16:creationId xmlns:a16="http://schemas.microsoft.com/office/drawing/2014/main" id="{270C94CA-E221-436A-8CB6-BA1D751575FF}"/>
                  </a:ext>
                </a:extLst>
              </p:cNvPr>
              <p:cNvSpPr txBox="1"/>
              <p:nvPr/>
            </p:nvSpPr>
            <p:spPr>
              <a:xfrm>
                <a:off x="6243239" y="3263942"/>
                <a:ext cx="1691489" cy="1089529"/>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流量优选</a:t>
                </a:r>
              </a:p>
              <a:p>
                <a:pPr marL="285750" indent="-285750">
                  <a:lnSpc>
                    <a:spcPct val="12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广告精选</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en-US" altLang="zh-CN"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pCtr</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pCvr</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2" name="直接连接符 60">
                <a:extLst>
                  <a:ext uri="{FF2B5EF4-FFF2-40B4-BE49-F238E27FC236}">
                    <a16:creationId xmlns:a16="http://schemas.microsoft.com/office/drawing/2014/main" id="{4BE8CBC5-1822-4F68-BE20-94AE4B03C2AB}"/>
                  </a:ext>
                </a:extLst>
              </p:cNvPr>
              <p:cNvCxnSpPr/>
              <p:nvPr/>
            </p:nvCxnSpPr>
            <p:spPr>
              <a:xfrm>
                <a:off x="8403479" y="3808706"/>
                <a:ext cx="688979" cy="0"/>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图片 61">
                <a:extLst>
                  <a:ext uri="{FF2B5EF4-FFF2-40B4-BE49-F238E27FC236}">
                    <a16:creationId xmlns:a16="http://schemas.microsoft.com/office/drawing/2014/main" id="{28DFC29C-8598-4329-BDAA-3E050DED70A6}"/>
                  </a:ext>
                </a:extLst>
              </p:cNvPr>
              <p:cNvPicPr>
                <a:picLocks noChangeAspect="1"/>
              </p:cNvPicPr>
              <p:nvPr/>
            </p:nvPicPr>
            <p:blipFill rotWithShape="1">
              <a:blip r:embed="rId14">
                <a:extLst>
                  <a:ext uri="{28A0092B-C50C-407E-A947-70E740481C1C}">
                    <a14:useLocalDpi xmlns:a14="http://schemas.microsoft.com/office/drawing/2010/main" val="0"/>
                  </a:ext>
                </a:extLst>
              </a:blip>
              <a:srcRect l="29497" r="25814"/>
              <a:stretch>
                <a:fillRect/>
              </a:stretch>
            </p:blipFill>
            <p:spPr>
              <a:xfrm>
                <a:off x="9696400" y="3263942"/>
                <a:ext cx="2174625" cy="598913"/>
              </a:xfrm>
              <a:prstGeom prst="rect">
                <a:avLst/>
              </a:prstGeom>
            </p:spPr>
          </p:pic>
          <p:sp>
            <p:nvSpPr>
              <p:cNvPr id="34" name="文本框 62">
                <a:extLst>
                  <a:ext uri="{FF2B5EF4-FFF2-40B4-BE49-F238E27FC236}">
                    <a16:creationId xmlns:a16="http://schemas.microsoft.com/office/drawing/2014/main" id="{1CE4298B-BD37-4DC4-896D-84F0E50D68C1}"/>
                  </a:ext>
                </a:extLst>
              </p:cNvPr>
              <p:cNvSpPr txBox="1"/>
              <p:nvPr/>
            </p:nvSpPr>
            <p:spPr>
              <a:xfrm>
                <a:off x="9427615" y="3993431"/>
                <a:ext cx="2509020"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广告点击率</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提升</a:t>
                </a:r>
                <a:r>
                  <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84.3%</a:t>
                </a:r>
              </a:p>
            </p:txBody>
          </p:sp>
        </p:grpSp>
        <p:cxnSp>
          <p:nvCxnSpPr>
            <p:cNvPr id="24" name="直接连接符 69">
              <a:extLst>
                <a:ext uri="{FF2B5EF4-FFF2-40B4-BE49-F238E27FC236}">
                  <a16:creationId xmlns:a16="http://schemas.microsoft.com/office/drawing/2014/main" id="{18805719-8B5C-48E1-BA6E-926AFAA8B9F4}"/>
                </a:ext>
              </a:extLst>
            </p:cNvPr>
            <p:cNvCxnSpPr/>
            <p:nvPr/>
          </p:nvCxnSpPr>
          <p:spPr>
            <a:xfrm>
              <a:off x="5346971" y="5334379"/>
              <a:ext cx="688979"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70">
              <a:extLst>
                <a:ext uri="{FF2B5EF4-FFF2-40B4-BE49-F238E27FC236}">
                  <a16:creationId xmlns:a16="http://schemas.microsoft.com/office/drawing/2014/main" id="{729D7EA8-3BD3-42D0-AE1B-2BE0155C4DE0}"/>
                </a:ext>
              </a:extLst>
            </p:cNvPr>
            <p:cNvSpPr txBox="1"/>
            <p:nvPr/>
          </p:nvSpPr>
          <p:spPr>
            <a:xfrm>
              <a:off x="6251974" y="4758088"/>
              <a:ext cx="2089033" cy="1089529"/>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社交广告投放</a:t>
              </a:r>
            </a:p>
            <a:p>
              <a:pPr marL="285750" indent="-285750">
                <a:lnSpc>
                  <a:spcPct val="12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多维度人群定向</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相似人群拓展</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6" name="直接连接符 71">
              <a:extLst>
                <a:ext uri="{FF2B5EF4-FFF2-40B4-BE49-F238E27FC236}">
                  <a16:creationId xmlns:a16="http://schemas.microsoft.com/office/drawing/2014/main" id="{36A90EDE-3C74-42B8-B57F-908DCF6DFC26}"/>
                </a:ext>
              </a:extLst>
            </p:cNvPr>
            <p:cNvCxnSpPr/>
            <p:nvPr/>
          </p:nvCxnSpPr>
          <p:spPr>
            <a:xfrm>
              <a:off x="8412214" y="5302852"/>
              <a:ext cx="688979"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16" descr="理财通 腾讯官方理财平台">
              <a:extLst>
                <a:ext uri="{FF2B5EF4-FFF2-40B4-BE49-F238E27FC236}">
                  <a16:creationId xmlns:a16="http://schemas.microsoft.com/office/drawing/2014/main" id="{AFAC6019-A39C-42C3-8975-AEA661A79CD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59131" b="1684"/>
            <a:stretch>
              <a:fillRect/>
            </a:stretch>
          </p:blipFill>
          <p:spPr bwMode="auto">
            <a:xfrm>
              <a:off x="9592024" y="4799307"/>
              <a:ext cx="2045348" cy="503545"/>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75">
              <a:extLst>
                <a:ext uri="{FF2B5EF4-FFF2-40B4-BE49-F238E27FC236}">
                  <a16:creationId xmlns:a16="http://schemas.microsoft.com/office/drawing/2014/main" id="{33A41524-142C-4BD3-AC14-E98E7305B5E2}"/>
                </a:ext>
              </a:extLst>
            </p:cNvPr>
            <p:cNvSpPr txBox="1"/>
            <p:nvPr/>
          </p:nvSpPr>
          <p:spPr>
            <a:xfrm>
              <a:off x="9150295" y="5442001"/>
              <a:ext cx="3063659" cy="369332"/>
            </a:xfrm>
            <a:prstGeom prst="rect">
              <a:avLst/>
            </a:prstGeom>
            <a:noFill/>
          </p:spPr>
          <p:txBody>
            <a:bodyPr wrap="none"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一个月</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引入</a:t>
              </a:r>
              <a:r>
                <a:rPr lang="en-US" altLang="zh-CN"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1000</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万</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有效用户</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extLst>
      <p:ext uri="{BB962C8B-B14F-4D97-AF65-F5344CB8AC3E}">
        <p14:creationId xmlns:p14="http://schemas.microsoft.com/office/powerpoint/2010/main" val="3775893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685940" y="1886344"/>
            <a:ext cx="3314230" cy="37856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solidFill>
                  <a:srgbClr val="45C1A4"/>
                </a:solidFill>
                <a:latin typeface="微软雅黑" panose="020B0503020204020204" pitchFamily="34" charset="-122"/>
                <a:ea typeface="微软雅黑" panose="020B0503020204020204" pitchFamily="34" charset="-122"/>
                <a:cs typeface="微软雅黑" panose="020B0503020204020204" pitchFamily="34" charset="-122"/>
              </a:rPr>
              <a:t>个性化理财推荐</a:t>
            </a:r>
            <a:endParaRPr lang="en-US" altLang="zh-CN" sz="1600" dirty="0">
              <a:solidFill>
                <a:srgbClr val="45C1A4"/>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优化首页、搜索、商品推荐体验，提高点击率和购买率</a:t>
            </a:r>
            <a:endPar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solidFill>
                  <a:srgbClr val="45C1A4"/>
                </a:solidFill>
                <a:latin typeface="微软雅黑" panose="020B0503020204020204" pitchFamily="34" charset="-122"/>
                <a:ea typeface="微软雅黑" panose="020B0503020204020204" pitchFamily="34" charset="-122"/>
                <a:cs typeface="微软雅黑" panose="020B0503020204020204" pitchFamily="34" charset="-122"/>
              </a:rPr>
              <a:t>基金产品超市</a:t>
            </a:r>
            <a:endParaRPr lang="en-US" altLang="zh-CN" sz="1600" dirty="0">
              <a:solidFill>
                <a:srgbClr val="45C1A4"/>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提高用户点击率、转化率，降低用户理财心理门槛，提升单个用户价值</a:t>
            </a:r>
            <a:endPar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solidFill>
                  <a:srgbClr val="45C1A4"/>
                </a:solidFill>
                <a:latin typeface="微软雅黑" panose="020B0503020204020204" pitchFamily="34" charset="-122"/>
                <a:ea typeface="微软雅黑" panose="020B0503020204020204" pitchFamily="34" charset="-122"/>
                <a:cs typeface="微软雅黑" panose="020B0503020204020204" pitchFamily="34" charset="-122"/>
              </a:rPr>
              <a:t>个性化商品推荐</a:t>
            </a:r>
            <a:endParaRPr lang="en-US" altLang="zh-CN" sz="1600" dirty="0">
              <a:solidFill>
                <a:srgbClr val="45C1A4"/>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提高用户贷款率，降低用户心里门槛，提升单个用户价值</a:t>
            </a:r>
            <a:endPar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solidFill>
                  <a:srgbClr val="45C1A4"/>
                </a:solidFill>
                <a:latin typeface="微软雅黑" panose="020B0503020204020204" pitchFamily="34" charset="-122"/>
                <a:ea typeface="微软雅黑" panose="020B0503020204020204" pitchFamily="34" charset="-122"/>
                <a:cs typeface="微软雅黑" panose="020B0503020204020204" pitchFamily="34" charset="-122"/>
              </a:rPr>
              <a:t>个性化积分商城</a:t>
            </a:r>
            <a:endParaRPr lang="en-US" altLang="zh-CN" sz="1600" dirty="0">
              <a:solidFill>
                <a:srgbClr val="45C1A4"/>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提高用户贷款率，降低用户心里门槛，提升单个用户价值</a:t>
            </a:r>
            <a:endPar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 name="组合 3"/>
          <p:cNvGrpSpPr/>
          <p:nvPr/>
        </p:nvGrpSpPr>
        <p:grpSpPr>
          <a:xfrm>
            <a:off x="119336" y="2136507"/>
            <a:ext cx="8566604" cy="3102169"/>
            <a:chOff x="865137" y="1261049"/>
            <a:chExt cx="10564259" cy="3825567"/>
          </a:xfrm>
        </p:grpSpPr>
        <p:sp>
          <p:nvSpPr>
            <p:cNvPr id="5" name="矩形 4"/>
            <p:cNvSpPr/>
            <p:nvPr/>
          </p:nvSpPr>
          <p:spPr bwMode="auto">
            <a:xfrm>
              <a:off x="2793040" y="1789087"/>
              <a:ext cx="2352709" cy="408456"/>
            </a:xfrm>
            <a:prstGeom prst="rect">
              <a:avLst/>
            </a:prstGeom>
            <a:solidFill>
              <a:schemeClr val="accent1">
                <a:alpha val="20000"/>
              </a:schemeClr>
            </a:solidFill>
            <a:ln w="9525" cap="flat" cmpd="sng" algn="ctr">
              <a:solidFill>
                <a:srgbClr val="4BACC6"/>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1" hangingPunct="1">
                <a:buFont typeface="Arial" panose="020B0604020202020204" pitchFamily="34" charset="0"/>
                <a:buNone/>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企业用户历史数据</a:t>
              </a:r>
              <a:r>
                <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可选</a:t>
              </a:r>
              <a:r>
                <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bwMode="auto">
            <a:xfrm>
              <a:off x="6871464" y="1791042"/>
              <a:ext cx="2392916" cy="406501"/>
            </a:xfrm>
            <a:prstGeom prst="rect">
              <a:avLst/>
            </a:prstGeom>
            <a:solidFill>
              <a:schemeClr val="accent1">
                <a:alpha val="20000"/>
              </a:schemeClr>
            </a:solidFill>
            <a:ln w="9525" cap="flat" cmpd="sng" algn="ctr">
              <a:solidFill>
                <a:srgbClr val="4BACC6"/>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1" hangingPunct="1">
                <a:buFont typeface="Arial" panose="020B0604020202020204" pitchFamily="34" charset="0"/>
                <a:buNone/>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用户唯一标识</a:t>
              </a:r>
            </a:p>
          </p:txBody>
        </p:sp>
        <p:sp>
          <p:nvSpPr>
            <p:cNvPr id="7" name="矩形 6"/>
            <p:cNvSpPr/>
            <p:nvPr/>
          </p:nvSpPr>
          <p:spPr bwMode="auto">
            <a:xfrm>
              <a:off x="6871464" y="1265557"/>
              <a:ext cx="2392916" cy="406501"/>
            </a:xfrm>
            <a:prstGeom prst="rect">
              <a:avLst/>
            </a:prstGeom>
            <a:solidFill>
              <a:schemeClr val="accent1">
                <a:alpha val="20000"/>
              </a:schemeClr>
            </a:solidFill>
            <a:ln w="9525" cap="flat" cmpd="sng" algn="ctr">
              <a:solidFill>
                <a:srgbClr val="4BACC6"/>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1" hangingPunct="1">
                <a:buFont typeface="Arial" panose="020B0604020202020204" pitchFamily="34" charset="0"/>
                <a:buNone/>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产品</a:t>
              </a:r>
              <a:r>
                <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广告</a:t>
              </a:r>
              <a:r>
                <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流量数据</a:t>
              </a:r>
            </a:p>
          </p:txBody>
        </p:sp>
        <p:grpSp>
          <p:nvGrpSpPr>
            <p:cNvPr id="8" name="组合 7"/>
            <p:cNvGrpSpPr/>
            <p:nvPr/>
          </p:nvGrpSpPr>
          <p:grpSpPr>
            <a:xfrm>
              <a:off x="865137" y="2620894"/>
              <a:ext cx="10564259" cy="2465722"/>
              <a:chOff x="865137" y="2197512"/>
              <a:chExt cx="10564259" cy="2465722"/>
            </a:xfrm>
          </p:grpSpPr>
          <p:sp>
            <p:nvSpPr>
              <p:cNvPr id="12" name="文本框 11"/>
              <p:cNvSpPr txBox="1"/>
              <p:nvPr/>
            </p:nvSpPr>
            <p:spPr>
              <a:xfrm>
                <a:off x="3419285" y="2684801"/>
                <a:ext cx="1119212" cy="584775"/>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腾讯数据清洗工具</a:t>
                </a:r>
              </a:p>
            </p:txBody>
          </p:sp>
          <p:sp>
            <p:nvSpPr>
              <p:cNvPr id="13" name="右箭头 12"/>
              <p:cNvSpPr/>
              <p:nvPr/>
            </p:nvSpPr>
            <p:spPr bwMode="auto">
              <a:xfrm>
                <a:off x="3419285" y="3258824"/>
                <a:ext cx="1237957" cy="588498"/>
              </a:xfrm>
              <a:prstGeom prst="rightArrow">
                <a:avLst/>
              </a:prstGeom>
              <a:solidFill>
                <a:schemeClr val="accent1">
                  <a:alpha val="20000"/>
                </a:schemeClr>
              </a:solidFill>
              <a:ln w="9525" cap="flat" cmpd="sng" algn="ctr">
                <a:solidFill>
                  <a:srgbClr val="4BACC6"/>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4733175" y="2204140"/>
                <a:ext cx="2447779" cy="2459093"/>
                <a:chOff x="407963" y="2238272"/>
                <a:chExt cx="2447779" cy="2459093"/>
              </a:xfrm>
            </p:grpSpPr>
            <p:sp>
              <p:nvSpPr>
                <p:cNvPr id="31" name="矩形 30"/>
                <p:cNvSpPr/>
                <p:nvPr/>
              </p:nvSpPr>
              <p:spPr bwMode="auto">
                <a:xfrm>
                  <a:off x="407963" y="2238272"/>
                  <a:ext cx="2447779" cy="2459093"/>
                </a:xfrm>
                <a:prstGeom prst="rect">
                  <a:avLst/>
                </a:prstGeom>
                <a:solidFill>
                  <a:schemeClr val="accent1">
                    <a:alpha val="20000"/>
                  </a:schemeClr>
                </a:solidFill>
                <a:ln w="9525" cap="flat" cmpd="sng" algn="ctr">
                  <a:solidFill>
                    <a:srgbClr val="4BACC6"/>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bwMode="auto">
                <a:xfrm>
                  <a:off x="661182" y="2486409"/>
                  <a:ext cx="1885070" cy="436098"/>
                </a:xfrm>
                <a:prstGeom prst="rect">
                  <a:avLst/>
                </a:prstGeom>
                <a:solidFill>
                  <a:srgbClr val="45C1A4"/>
                </a:solidFill>
                <a:ln w="9525" cap="flat" cmpd="sng" algn="ctr">
                  <a:solidFill>
                    <a:srgbClr val="45C1A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用户画像</a:t>
                  </a:r>
                </a:p>
              </p:txBody>
            </p:sp>
            <p:sp>
              <p:nvSpPr>
                <p:cNvPr id="33" name="矩形 32"/>
                <p:cNvSpPr/>
                <p:nvPr/>
              </p:nvSpPr>
              <p:spPr bwMode="auto">
                <a:xfrm>
                  <a:off x="661182" y="3074907"/>
                  <a:ext cx="1885070" cy="436098"/>
                </a:xfrm>
                <a:prstGeom prst="rect">
                  <a:avLst/>
                </a:prstGeom>
                <a:solidFill>
                  <a:srgbClr val="45C1A4"/>
                </a:solidFill>
                <a:ln w="9525" cap="flat" cmpd="sng" algn="ctr">
                  <a:solidFill>
                    <a:srgbClr val="45C1A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影响力模型</a:t>
                  </a:r>
                </a:p>
              </p:txBody>
            </p:sp>
            <p:sp>
              <p:nvSpPr>
                <p:cNvPr id="34" name="矩形 33"/>
                <p:cNvSpPr/>
                <p:nvPr/>
              </p:nvSpPr>
              <p:spPr bwMode="auto">
                <a:xfrm>
                  <a:off x="661182" y="3663405"/>
                  <a:ext cx="1885070" cy="436098"/>
                </a:xfrm>
                <a:prstGeom prst="rect">
                  <a:avLst/>
                </a:prstGeom>
                <a:solidFill>
                  <a:srgbClr val="45C1A4"/>
                </a:solidFill>
                <a:ln w="9525" cap="flat" cmpd="sng" algn="ctr">
                  <a:solidFill>
                    <a:srgbClr val="45C1A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行为预测模型</a:t>
                  </a:r>
                </a:p>
              </p:txBody>
            </p:sp>
            <p:sp>
              <p:nvSpPr>
                <p:cNvPr id="35" name="文本框 34"/>
                <p:cNvSpPr txBox="1"/>
                <p:nvPr/>
              </p:nvSpPr>
              <p:spPr>
                <a:xfrm>
                  <a:off x="1081796" y="4251903"/>
                  <a:ext cx="1113338" cy="379548"/>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数据模型</a:t>
                  </a:r>
                </a:p>
              </p:txBody>
            </p:sp>
          </p:grpSp>
          <p:grpSp>
            <p:nvGrpSpPr>
              <p:cNvPr id="15" name="组合 14"/>
              <p:cNvGrpSpPr/>
              <p:nvPr/>
            </p:nvGrpSpPr>
            <p:grpSpPr>
              <a:xfrm>
                <a:off x="8981617" y="2197512"/>
                <a:ext cx="2447779" cy="2465722"/>
                <a:chOff x="8904847" y="2231644"/>
                <a:chExt cx="2447779" cy="2465722"/>
              </a:xfrm>
            </p:grpSpPr>
            <p:grpSp>
              <p:nvGrpSpPr>
                <p:cNvPr id="25" name="组合 24"/>
                <p:cNvGrpSpPr/>
                <p:nvPr/>
              </p:nvGrpSpPr>
              <p:grpSpPr>
                <a:xfrm>
                  <a:off x="8904847" y="2231644"/>
                  <a:ext cx="2447779" cy="2465722"/>
                  <a:chOff x="407963" y="2238273"/>
                  <a:chExt cx="2447779" cy="2465722"/>
                </a:xfrm>
              </p:grpSpPr>
              <p:sp>
                <p:nvSpPr>
                  <p:cNvPr id="27" name="矩形 26"/>
                  <p:cNvSpPr/>
                  <p:nvPr/>
                </p:nvSpPr>
                <p:spPr bwMode="auto">
                  <a:xfrm>
                    <a:off x="407963" y="2238273"/>
                    <a:ext cx="2447779" cy="2465722"/>
                  </a:xfrm>
                  <a:prstGeom prst="rect">
                    <a:avLst/>
                  </a:prstGeom>
                  <a:solidFill>
                    <a:schemeClr val="accent1">
                      <a:alpha val="20000"/>
                    </a:schemeClr>
                  </a:solidFill>
                  <a:ln w="9525" cap="flat" cmpd="sng" algn="ctr">
                    <a:solidFill>
                      <a:srgbClr val="4BACC6"/>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bwMode="auto">
                  <a:xfrm>
                    <a:off x="661182" y="3088690"/>
                    <a:ext cx="1885070" cy="436098"/>
                  </a:xfrm>
                  <a:prstGeom prst="rect">
                    <a:avLst/>
                  </a:prstGeom>
                  <a:solidFill>
                    <a:srgbClr val="45C1A4"/>
                  </a:solidFill>
                  <a:ln w="9525" cap="flat" cmpd="sng" algn="ctr">
                    <a:solidFill>
                      <a:srgbClr val="45C1A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广告点击预测</a:t>
                    </a:r>
                  </a:p>
                </p:txBody>
              </p:sp>
              <p:sp>
                <p:nvSpPr>
                  <p:cNvPr id="29" name="矩形 28"/>
                  <p:cNvSpPr/>
                  <p:nvPr/>
                </p:nvSpPr>
                <p:spPr bwMode="auto">
                  <a:xfrm>
                    <a:off x="661182" y="3673611"/>
                    <a:ext cx="1885070" cy="436098"/>
                  </a:xfrm>
                  <a:prstGeom prst="rect">
                    <a:avLst/>
                  </a:prstGeom>
                  <a:solidFill>
                    <a:srgbClr val="45C1A4"/>
                  </a:solidFill>
                  <a:ln w="9525" cap="flat" cmpd="sng" algn="ctr">
                    <a:solidFill>
                      <a:srgbClr val="45C1A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流量质量评分</a:t>
                    </a:r>
                  </a:p>
                </p:txBody>
              </p:sp>
              <p:sp>
                <p:nvSpPr>
                  <p:cNvPr id="30" name="文本框 29"/>
                  <p:cNvSpPr txBox="1"/>
                  <p:nvPr/>
                </p:nvSpPr>
                <p:spPr>
                  <a:xfrm>
                    <a:off x="1081796" y="4258532"/>
                    <a:ext cx="1113338" cy="379548"/>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应用功能</a:t>
                    </a:r>
                  </a:p>
                </p:txBody>
              </p:sp>
            </p:grpSp>
            <p:sp>
              <p:nvSpPr>
                <p:cNvPr id="26" name="矩形 25"/>
                <p:cNvSpPr/>
                <p:nvPr/>
              </p:nvSpPr>
              <p:spPr bwMode="auto">
                <a:xfrm>
                  <a:off x="9158066" y="2486409"/>
                  <a:ext cx="1885070" cy="436098"/>
                </a:xfrm>
                <a:prstGeom prst="rect">
                  <a:avLst/>
                </a:prstGeom>
                <a:solidFill>
                  <a:srgbClr val="45C1A4"/>
                </a:solidFill>
                <a:ln w="9525" cap="flat" cmpd="sng" algn="ctr">
                  <a:solidFill>
                    <a:srgbClr val="45C1A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4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个性化推荐</a:t>
                  </a:r>
                </a:p>
              </p:txBody>
            </p:sp>
          </p:grpSp>
          <p:sp>
            <p:nvSpPr>
              <p:cNvPr id="16" name="文本框 15"/>
              <p:cNvSpPr txBox="1"/>
              <p:nvPr/>
            </p:nvSpPr>
            <p:spPr>
              <a:xfrm>
                <a:off x="3377947" y="3925383"/>
                <a:ext cx="1119212" cy="584775"/>
              </a:xfrm>
              <a:prstGeom prst="rect">
                <a:avLst/>
              </a:prstGeom>
              <a:noFill/>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腾讯建模算法</a:t>
                </a:r>
              </a:p>
            </p:txBody>
          </p:sp>
          <p:sp>
            <p:nvSpPr>
              <p:cNvPr id="17" name="文本框 16"/>
              <p:cNvSpPr txBox="1"/>
              <p:nvPr/>
            </p:nvSpPr>
            <p:spPr>
              <a:xfrm>
                <a:off x="7491431" y="3840685"/>
                <a:ext cx="1119211" cy="379548"/>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模型预测</a:t>
                </a:r>
              </a:p>
            </p:txBody>
          </p:sp>
          <p:grpSp>
            <p:nvGrpSpPr>
              <p:cNvPr id="18" name="组合 17"/>
              <p:cNvGrpSpPr/>
              <p:nvPr/>
            </p:nvGrpSpPr>
            <p:grpSpPr>
              <a:xfrm>
                <a:off x="865137" y="2204141"/>
                <a:ext cx="2327323" cy="2459093"/>
                <a:chOff x="407963" y="2238272"/>
                <a:chExt cx="2327323" cy="2459093"/>
              </a:xfrm>
            </p:grpSpPr>
            <p:sp>
              <p:nvSpPr>
                <p:cNvPr id="20" name="矩形 19"/>
                <p:cNvSpPr/>
                <p:nvPr/>
              </p:nvSpPr>
              <p:spPr bwMode="auto">
                <a:xfrm>
                  <a:off x="407963" y="2238272"/>
                  <a:ext cx="2327323" cy="2459093"/>
                </a:xfrm>
                <a:prstGeom prst="rect">
                  <a:avLst/>
                </a:prstGeom>
                <a:solidFill>
                  <a:schemeClr val="accent1">
                    <a:alpha val="20000"/>
                  </a:schemeClr>
                </a:solidFill>
                <a:ln w="9525" cap="flat" cmpd="sng" algn="ctr">
                  <a:solidFill>
                    <a:srgbClr val="4BACC6"/>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bwMode="auto">
                <a:xfrm>
                  <a:off x="581425" y="2486409"/>
                  <a:ext cx="1885070" cy="436098"/>
                </a:xfrm>
                <a:prstGeom prst="rect">
                  <a:avLst/>
                </a:prstGeom>
                <a:solidFill>
                  <a:srgbClr val="45C1A4"/>
                </a:solidFill>
                <a:ln w="9525" cap="flat" cmpd="sng" algn="ctr">
                  <a:solidFill>
                    <a:srgbClr val="45C1A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腾讯用户属性</a:t>
                  </a:r>
                </a:p>
              </p:txBody>
            </p:sp>
            <p:sp>
              <p:nvSpPr>
                <p:cNvPr id="22" name="矩形 21"/>
                <p:cNvSpPr/>
                <p:nvPr/>
              </p:nvSpPr>
              <p:spPr bwMode="auto">
                <a:xfrm>
                  <a:off x="581425" y="3074907"/>
                  <a:ext cx="1885070" cy="436098"/>
                </a:xfrm>
                <a:prstGeom prst="rect">
                  <a:avLst/>
                </a:prstGeom>
                <a:solidFill>
                  <a:srgbClr val="45C1A4"/>
                </a:solidFill>
                <a:ln w="9525" cap="flat" cmpd="sng" algn="ctr">
                  <a:solidFill>
                    <a:srgbClr val="45C1A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2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腾讯产品历史行为</a:t>
                  </a:r>
                </a:p>
              </p:txBody>
            </p:sp>
            <p:sp>
              <p:nvSpPr>
                <p:cNvPr id="23" name="矩形 22"/>
                <p:cNvSpPr/>
                <p:nvPr/>
              </p:nvSpPr>
              <p:spPr bwMode="auto">
                <a:xfrm>
                  <a:off x="581425" y="3663405"/>
                  <a:ext cx="1885070" cy="436098"/>
                </a:xfrm>
                <a:prstGeom prst="rect">
                  <a:avLst/>
                </a:prstGeom>
                <a:solidFill>
                  <a:srgbClr val="45C1A4"/>
                </a:solidFill>
                <a:ln w="9525" cap="flat" cmpd="sng" algn="ctr">
                  <a:solidFill>
                    <a:srgbClr val="45C1A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1" hangingPunct="1">
                    <a:buFont typeface="Arial" panose="020B0604020202020204" pitchFamily="34" charset="0"/>
                    <a:buNone/>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腾讯社交关系链</a:t>
                  </a:r>
                </a:p>
              </p:txBody>
            </p:sp>
            <p:sp>
              <p:nvSpPr>
                <p:cNvPr id="24" name="文本框 23"/>
                <p:cNvSpPr txBox="1"/>
                <p:nvPr/>
              </p:nvSpPr>
              <p:spPr>
                <a:xfrm>
                  <a:off x="969962" y="4251903"/>
                  <a:ext cx="1113339" cy="379548"/>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原始数据</a:t>
                  </a:r>
                </a:p>
              </p:txBody>
            </p:sp>
          </p:grpSp>
          <p:sp>
            <p:nvSpPr>
              <p:cNvPr id="19" name="右箭头 18"/>
              <p:cNvSpPr/>
              <p:nvPr/>
            </p:nvSpPr>
            <p:spPr bwMode="auto">
              <a:xfrm>
                <a:off x="7491431" y="3265978"/>
                <a:ext cx="1237957" cy="588498"/>
              </a:xfrm>
              <a:prstGeom prst="rightArrow">
                <a:avLst/>
              </a:prstGeom>
              <a:solidFill>
                <a:schemeClr val="accent1">
                  <a:alpha val="20000"/>
                </a:schemeClr>
              </a:solidFill>
              <a:ln w="9525" cap="flat" cmpd="sng" algn="ctr">
                <a:solidFill>
                  <a:srgbClr val="4BACC6"/>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9" name="矩形 8"/>
            <p:cNvSpPr/>
            <p:nvPr/>
          </p:nvSpPr>
          <p:spPr bwMode="auto">
            <a:xfrm>
              <a:off x="2793040" y="1261049"/>
              <a:ext cx="2352708" cy="408456"/>
            </a:xfrm>
            <a:prstGeom prst="rect">
              <a:avLst/>
            </a:prstGeom>
            <a:solidFill>
              <a:schemeClr val="accent1">
                <a:alpha val="20000"/>
              </a:schemeClr>
            </a:solidFill>
            <a:ln w="9525" cap="flat" cmpd="sng" algn="ctr">
              <a:solidFill>
                <a:srgbClr val="4BACC6"/>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1" hangingPunct="1">
                <a:buFont typeface="Arial" panose="020B0604020202020204" pitchFamily="34" charset="0"/>
                <a:buNone/>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企业用户属性</a:t>
              </a:r>
              <a:r>
                <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可选</a:t>
              </a:r>
              <a:r>
                <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下箭头 9"/>
            <p:cNvSpPr/>
            <p:nvPr/>
          </p:nvSpPr>
          <p:spPr bwMode="auto">
            <a:xfrm>
              <a:off x="3773714" y="2295070"/>
              <a:ext cx="348343" cy="678117"/>
            </a:xfrm>
            <a:prstGeom prst="downArrow">
              <a:avLst/>
            </a:prstGeom>
            <a:solidFill>
              <a:schemeClr val="accent1">
                <a:alpha val="20000"/>
              </a:schemeClr>
            </a:solidFill>
            <a:ln w="9525" cap="flat" cmpd="sng" algn="ctr">
              <a:solidFill>
                <a:srgbClr val="4BACC6"/>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 name="下箭头 10"/>
            <p:cNvSpPr/>
            <p:nvPr/>
          </p:nvSpPr>
          <p:spPr bwMode="auto">
            <a:xfrm>
              <a:off x="7936237" y="2295070"/>
              <a:ext cx="348343" cy="678117"/>
            </a:xfrm>
            <a:prstGeom prst="downArrow">
              <a:avLst/>
            </a:prstGeom>
            <a:solidFill>
              <a:schemeClr val="accent1">
                <a:alpha val="20000"/>
              </a:schemeClr>
            </a:solidFill>
            <a:ln w="9525" cap="flat" cmpd="sng" algn="ctr">
              <a:solidFill>
                <a:srgbClr val="4BACC6"/>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42" name="Content Placeholder 7">
            <a:extLst>
              <a:ext uri="{FF2B5EF4-FFF2-40B4-BE49-F238E27FC236}">
                <a16:creationId xmlns:a16="http://schemas.microsoft.com/office/drawing/2014/main" id="{53C82940-5E25-4EA0-91AB-C6A2E74B6A52}"/>
              </a:ext>
            </a:extLst>
          </p:cNvPr>
          <p:cNvSpPr txBox="1"/>
          <p:nvPr/>
        </p:nvSpPr>
        <p:spPr>
          <a:xfrm>
            <a:off x="3640383" y="7566"/>
            <a:ext cx="5218511" cy="82471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3600" dirty="0">
                <a:solidFill>
                  <a:schemeClr val="bg2">
                    <a:lumMod val="50000"/>
                  </a:schemeClr>
                </a:solidFill>
                <a:latin typeface="微软雅黑" panose="020B0503020204020204" pitchFamily="34" charset="-122"/>
                <a:ea typeface="微软雅黑" panose="020B0503020204020204" pitchFamily="34" charset="-122"/>
              </a:rPr>
              <a:t>精准营销</a:t>
            </a:r>
            <a:endParaRPr lang="en-US" sz="3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3" name="Title 1">
            <a:extLst>
              <a:ext uri="{FF2B5EF4-FFF2-40B4-BE49-F238E27FC236}">
                <a16:creationId xmlns:a16="http://schemas.microsoft.com/office/drawing/2014/main" id="{9EEDD8D5-F990-4DBB-9469-AA03F51ED062}"/>
              </a:ext>
            </a:extLst>
          </p:cNvPr>
          <p:cNvSpPr txBox="1"/>
          <p:nvPr/>
        </p:nvSpPr>
        <p:spPr>
          <a:xfrm>
            <a:off x="4831364" y="866813"/>
            <a:ext cx="289129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200" dirty="0">
                <a:solidFill>
                  <a:schemeClr val="bg2">
                    <a:lumMod val="75000"/>
                  </a:schemeClr>
                </a:solidFill>
                <a:latin typeface="+mn-lt"/>
                <a:ea typeface="等线" panose="02010600030101010101" pitchFamily="2" charset="-122"/>
              </a:rPr>
              <a:t>精准营销推介方案</a:t>
            </a:r>
            <a:endParaRPr lang="en-US" sz="1200" dirty="0">
              <a:solidFill>
                <a:schemeClr val="bg2">
                  <a:lumMod val="75000"/>
                </a:schemeClr>
              </a:solidFill>
              <a:latin typeface="+mn-lt"/>
              <a:ea typeface="等线" panose="02010600030101010101" pitchFamily="2" charset="-122"/>
            </a:endParaRPr>
          </a:p>
        </p:txBody>
      </p:sp>
      <p:grpSp>
        <p:nvGrpSpPr>
          <p:cNvPr id="44" name="Group 20">
            <a:extLst>
              <a:ext uri="{FF2B5EF4-FFF2-40B4-BE49-F238E27FC236}">
                <a16:creationId xmlns:a16="http://schemas.microsoft.com/office/drawing/2014/main" id="{99B43F8A-D4BE-4A08-90AA-AAC7ADBAA2B7}"/>
              </a:ext>
            </a:extLst>
          </p:cNvPr>
          <p:cNvGrpSpPr/>
          <p:nvPr/>
        </p:nvGrpSpPr>
        <p:grpSpPr>
          <a:xfrm>
            <a:off x="5556768" y="844754"/>
            <a:ext cx="1440000" cy="58058"/>
            <a:chOff x="4616262" y="2307771"/>
            <a:chExt cx="2349876" cy="58058"/>
          </a:xfrm>
        </p:grpSpPr>
        <p:sp>
          <p:nvSpPr>
            <p:cNvPr id="45" name="Rectangle 21">
              <a:extLst>
                <a:ext uri="{FF2B5EF4-FFF2-40B4-BE49-F238E27FC236}">
                  <a16:creationId xmlns:a16="http://schemas.microsoft.com/office/drawing/2014/main" id="{DE60F73A-A164-43AB-93BF-1390E574ED2C}"/>
                </a:ext>
              </a:extLst>
            </p:cNvPr>
            <p:cNvSpPr/>
            <p:nvPr/>
          </p:nvSpPr>
          <p:spPr>
            <a:xfrm>
              <a:off x="4616262" y="2307771"/>
              <a:ext cx="1174938" cy="5805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Rectangle 22">
              <a:extLst>
                <a:ext uri="{FF2B5EF4-FFF2-40B4-BE49-F238E27FC236}">
                  <a16:creationId xmlns:a16="http://schemas.microsoft.com/office/drawing/2014/main" id="{C6F58FB3-AABD-499E-8D46-768C481A0002}"/>
                </a:ext>
              </a:extLst>
            </p:cNvPr>
            <p:cNvSpPr/>
            <p:nvPr/>
          </p:nvSpPr>
          <p:spPr>
            <a:xfrm>
              <a:off x="5791200" y="2307771"/>
              <a:ext cx="1174938" cy="580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280160" y="1547277"/>
            <a:ext cx="2805853" cy="4042410"/>
            <a:chOff x="1512" y="2475"/>
            <a:chExt cx="3314" cy="6366"/>
          </a:xfrm>
        </p:grpSpPr>
        <p:pic>
          <p:nvPicPr>
            <p:cNvPr id="3" name="图片 2"/>
            <p:cNvPicPr>
              <a:picLocks noChangeAspect="1"/>
            </p:cNvPicPr>
            <p:nvPr/>
          </p:nvPicPr>
          <p:blipFill>
            <a:blip r:embed="rId3"/>
            <a:stretch>
              <a:fillRect/>
            </a:stretch>
          </p:blipFill>
          <p:spPr>
            <a:xfrm>
              <a:off x="1804" y="3224"/>
              <a:ext cx="2731" cy="4864"/>
            </a:xfrm>
            <a:prstGeom prst="rect">
              <a:avLst/>
            </a:prstGeom>
            <a:ln>
              <a:noFill/>
            </a:ln>
            <a:effectLst/>
          </p:spPr>
        </p:pic>
        <p:pic>
          <p:nvPicPr>
            <p:cNvPr id="7" name="图片 6" descr="2"/>
            <p:cNvPicPr>
              <a:picLocks noChangeAspect="1"/>
            </p:cNvPicPr>
            <p:nvPr/>
          </p:nvPicPr>
          <p:blipFill>
            <a:blip r:embed="rId4"/>
            <a:stretch>
              <a:fillRect/>
            </a:stretch>
          </p:blipFill>
          <p:spPr>
            <a:xfrm>
              <a:off x="1512" y="2475"/>
              <a:ext cx="3314" cy="6366"/>
            </a:xfrm>
            <a:prstGeom prst="rect">
              <a:avLst/>
            </a:prstGeom>
          </p:spPr>
        </p:pic>
        <p:pic>
          <p:nvPicPr>
            <p:cNvPr id="4" name="图片 3"/>
            <p:cNvPicPr>
              <a:picLocks noChangeAspect="1"/>
            </p:cNvPicPr>
            <p:nvPr/>
          </p:nvPicPr>
          <p:blipFill>
            <a:blip r:embed="rId5"/>
            <a:stretch>
              <a:fillRect/>
            </a:stretch>
          </p:blipFill>
          <p:spPr>
            <a:xfrm>
              <a:off x="1804" y="3145"/>
              <a:ext cx="2732" cy="4865"/>
            </a:xfrm>
            <a:prstGeom prst="rect">
              <a:avLst/>
            </a:prstGeom>
            <a:ln>
              <a:noFill/>
            </a:ln>
            <a:effectLst/>
          </p:spPr>
        </p:pic>
      </p:grpSp>
      <p:grpSp>
        <p:nvGrpSpPr>
          <p:cNvPr id="13" name="组合 12"/>
          <p:cNvGrpSpPr/>
          <p:nvPr/>
        </p:nvGrpSpPr>
        <p:grpSpPr>
          <a:xfrm>
            <a:off x="7965440" y="836712"/>
            <a:ext cx="3515360" cy="4753610"/>
            <a:chOff x="9408" y="1356"/>
            <a:chExt cx="4152" cy="7486"/>
          </a:xfrm>
        </p:grpSpPr>
        <p:grpSp>
          <p:nvGrpSpPr>
            <p:cNvPr id="47" name="组合 46"/>
            <p:cNvGrpSpPr/>
            <p:nvPr/>
          </p:nvGrpSpPr>
          <p:grpSpPr>
            <a:xfrm>
              <a:off x="9408" y="2476"/>
              <a:ext cx="3314" cy="6366"/>
              <a:chOff x="8918" y="2928"/>
              <a:chExt cx="3314" cy="6366"/>
            </a:xfrm>
          </p:grpSpPr>
          <p:pic>
            <p:nvPicPr>
              <p:cNvPr id="6" name="图片 5"/>
              <p:cNvPicPr>
                <a:picLocks noChangeAspect="1"/>
              </p:cNvPicPr>
              <p:nvPr/>
            </p:nvPicPr>
            <p:blipFill>
              <a:blip r:embed="rId6"/>
              <a:stretch>
                <a:fillRect/>
              </a:stretch>
            </p:blipFill>
            <p:spPr>
              <a:xfrm>
                <a:off x="9210" y="3677"/>
                <a:ext cx="2730" cy="4865"/>
              </a:xfrm>
              <a:prstGeom prst="rect">
                <a:avLst/>
              </a:prstGeom>
              <a:ln>
                <a:noFill/>
              </a:ln>
              <a:effectLst/>
            </p:spPr>
          </p:pic>
          <p:pic>
            <p:nvPicPr>
              <p:cNvPr id="22" name="图片 21" descr="2"/>
              <p:cNvPicPr>
                <a:picLocks noChangeAspect="1"/>
              </p:cNvPicPr>
              <p:nvPr/>
            </p:nvPicPr>
            <p:blipFill>
              <a:blip r:embed="rId4"/>
              <a:stretch>
                <a:fillRect/>
              </a:stretch>
            </p:blipFill>
            <p:spPr>
              <a:xfrm>
                <a:off x="8918" y="2928"/>
                <a:ext cx="3314" cy="6366"/>
              </a:xfrm>
              <a:prstGeom prst="rect">
                <a:avLst/>
              </a:prstGeom>
            </p:spPr>
          </p:pic>
        </p:grpSp>
        <p:pic>
          <p:nvPicPr>
            <p:cNvPr id="9" name="图片 8"/>
            <p:cNvPicPr>
              <a:picLocks noChangeAspect="1"/>
            </p:cNvPicPr>
            <p:nvPr/>
          </p:nvPicPr>
          <p:blipFill>
            <a:blip r:embed="rId7"/>
            <a:stretch>
              <a:fillRect/>
            </a:stretch>
          </p:blipFill>
          <p:spPr>
            <a:xfrm>
              <a:off x="9700" y="3223"/>
              <a:ext cx="2730" cy="4860"/>
            </a:xfrm>
            <a:prstGeom prst="rect">
              <a:avLst/>
            </a:prstGeom>
            <a:ln>
              <a:noFill/>
            </a:ln>
            <a:effectLst/>
          </p:spPr>
        </p:pic>
        <p:sp>
          <p:nvSpPr>
            <p:cNvPr id="44" name="矩形 43"/>
            <p:cNvSpPr/>
            <p:nvPr/>
          </p:nvSpPr>
          <p:spPr>
            <a:xfrm>
              <a:off x="9727" y="5808"/>
              <a:ext cx="2676" cy="59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1144" y="1356"/>
              <a:ext cx="2416" cy="827"/>
              <a:chOff x="11173" y="1697"/>
              <a:chExt cx="2416" cy="827"/>
            </a:xfrm>
          </p:grpSpPr>
          <p:sp>
            <p:nvSpPr>
              <p:cNvPr id="35" name="文本框 34"/>
              <p:cNvSpPr txBox="1"/>
              <p:nvPr/>
            </p:nvSpPr>
            <p:spPr>
              <a:xfrm>
                <a:off x="11382" y="1807"/>
                <a:ext cx="1999" cy="53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600" noProof="0" dirty="0">
                    <a:ln>
                      <a:noFill/>
                    </a:ln>
                    <a:solidFill>
                      <a:srgbClr val="01A2FF"/>
                    </a:solidFill>
                    <a:effectLst/>
                    <a:uLnTx/>
                    <a:uFillTx/>
                    <a:latin typeface="微软雅黑" panose="020B0503020204020204" pitchFamily="34" charset="-122"/>
                    <a:ea typeface="微软雅黑" panose="020B0503020204020204" pitchFamily="34" charset="-122"/>
                    <a:cs typeface="+mn-cs"/>
                    <a:sym typeface="+mn-ea"/>
                  </a:rPr>
                  <a:t>粉丝经济</a:t>
                </a:r>
              </a:p>
            </p:txBody>
          </p:sp>
          <p:sp>
            <p:nvSpPr>
              <p:cNvPr id="36" name="圆角矩形 35"/>
              <p:cNvSpPr/>
              <p:nvPr/>
            </p:nvSpPr>
            <p:spPr>
              <a:xfrm>
                <a:off x="11173" y="1697"/>
                <a:ext cx="2416" cy="827"/>
              </a:xfrm>
              <a:prstGeom prst="roundRect">
                <a:avLst/>
              </a:prstGeom>
              <a:noFill/>
              <a:ln w="12700" cmpd="sng">
                <a:solidFill>
                  <a:srgbClr val="00C5D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5" name="直接箭头连接符 74"/>
            <p:cNvCxnSpPr/>
            <p:nvPr/>
          </p:nvCxnSpPr>
          <p:spPr>
            <a:xfrm rot="16200000">
              <a:off x="10929" y="4123"/>
              <a:ext cx="3969" cy="0"/>
            </a:xfrm>
            <a:prstGeom prst="straightConnector1">
              <a:avLst/>
            </a:prstGeom>
            <a:ln>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12460" y="6103"/>
              <a:ext cx="454" cy="0"/>
            </a:xfrm>
            <a:prstGeom prst="straightConnector1">
              <a:avLst/>
            </a:prstGeom>
            <a:ln>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sp>
          <p:nvSpPr>
            <p:cNvPr id="74" name=" 184"/>
            <p:cNvSpPr/>
            <p:nvPr/>
          </p:nvSpPr>
          <p:spPr>
            <a:xfrm flipH="1">
              <a:off x="12350" y="6028"/>
              <a:ext cx="150" cy="150"/>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nvGrpSpPr>
            <p:cNvPr id="53" name="组合 52"/>
            <p:cNvGrpSpPr/>
            <p:nvPr/>
          </p:nvGrpSpPr>
          <p:grpSpPr>
            <a:xfrm flipH="1">
              <a:off x="12809" y="2102"/>
              <a:ext cx="210" cy="210"/>
              <a:chOff x="3461" y="5124"/>
              <a:chExt cx="532" cy="532"/>
            </a:xfrm>
          </p:grpSpPr>
          <p:sp>
            <p:nvSpPr>
              <p:cNvPr id="54" name=" 184"/>
              <p:cNvSpPr/>
              <p:nvPr/>
            </p:nvSpPr>
            <p:spPr>
              <a:xfrm>
                <a:off x="3537" y="5200"/>
                <a:ext cx="381" cy="381"/>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5" name=" 184"/>
              <p:cNvSpPr/>
              <p:nvPr/>
            </p:nvSpPr>
            <p:spPr>
              <a:xfrm>
                <a:off x="3461" y="5124"/>
                <a:ext cx="533" cy="533"/>
              </a:xfrm>
              <a:prstGeom prst="ellipse">
                <a:avLst/>
              </a:prstGeom>
              <a:noFill/>
              <a:ln>
                <a:gradFill>
                  <a:gsLst>
                    <a:gs pos="100000">
                      <a:srgbClr val="01A2FF"/>
                    </a:gs>
                    <a:gs pos="29000">
                      <a:srgbClr val="08F0F8"/>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pic>
        <p:nvPicPr>
          <p:cNvPr id="17" name="图片 16" descr="2"/>
          <p:cNvPicPr>
            <a:picLocks noChangeAspect="1"/>
          </p:cNvPicPr>
          <p:nvPr/>
        </p:nvPicPr>
        <p:blipFill>
          <a:blip r:embed="rId4"/>
          <a:stretch>
            <a:fillRect/>
          </a:stretch>
        </p:blipFill>
        <p:spPr>
          <a:xfrm>
            <a:off x="4593167" y="1546642"/>
            <a:ext cx="2805853" cy="4042410"/>
          </a:xfrm>
          <a:prstGeom prst="rect">
            <a:avLst/>
          </a:prstGeom>
        </p:spPr>
      </p:pic>
      <p:pic>
        <p:nvPicPr>
          <p:cNvPr id="8" name="图片 7"/>
          <p:cNvPicPr>
            <a:picLocks noChangeAspect="1"/>
          </p:cNvPicPr>
          <p:nvPr/>
        </p:nvPicPr>
        <p:blipFill>
          <a:blip r:embed="rId8"/>
          <a:stretch>
            <a:fillRect/>
          </a:stretch>
        </p:blipFill>
        <p:spPr>
          <a:xfrm>
            <a:off x="4839547" y="2022257"/>
            <a:ext cx="2312247" cy="3090545"/>
          </a:xfrm>
          <a:prstGeom prst="rect">
            <a:avLst/>
          </a:prstGeom>
          <a:ln>
            <a:noFill/>
          </a:ln>
          <a:effectLst/>
        </p:spPr>
      </p:pic>
      <p:grpSp>
        <p:nvGrpSpPr>
          <p:cNvPr id="28" name="组合 27"/>
          <p:cNvGrpSpPr/>
          <p:nvPr/>
        </p:nvGrpSpPr>
        <p:grpSpPr>
          <a:xfrm>
            <a:off x="3864187" y="836713"/>
            <a:ext cx="2045547" cy="525145"/>
            <a:chOff x="1961" y="2192"/>
            <a:chExt cx="2416" cy="827"/>
          </a:xfrm>
        </p:grpSpPr>
        <p:sp>
          <p:nvSpPr>
            <p:cNvPr id="29" name="文本框 28"/>
            <p:cNvSpPr txBox="1"/>
            <p:nvPr/>
          </p:nvSpPr>
          <p:spPr>
            <a:xfrm>
              <a:off x="2170" y="2302"/>
              <a:ext cx="1999" cy="53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600" noProof="0" dirty="0">
                  <a:ln>
                    <a:noFill/>
                  </a:ln>
                  <a:solidFill>
                    <a:srgbClr val="01A2FF"/>
                  </a:solidFill>
                  <a:effectLst/>
                  <a:uLnTx/>
                  <a:uFillTx/>
                  <a:latin typeface="微软雅黑" panose="020B0503020204020204" pitchFamily="34" charset="-122"/>
                  <a:ea typeface="微软雅黑" panose="020B0503020204020204" pitchFamily="34" charset="-122"/>
                  <a:cs typeface="+mn-cs"/>
                  <a:sym typeface="+mn-ea"/>
                </a:rPr>
                <a:t>云通信</a:t>
              </a:r>
              <a:r>
                <a:rPr lang="en-US" altLang="zh-CN" sz="1600" noProof="0" dirty="0">
                  <a:ln>
                    <a:noFill/>
                  </a:ln>
                  <a:solidFill>
                    <a:srgbClr val="01A2FF"/>
                  </a:solidFill>
                  <a:effectLst/>
                  <a:uLnTx/>
                  <a:uFillTx/>
                  <a:latin typeface="微软雅黑" panose="020B0503020204020204" pitchFamily="34" charset="-122"/>
                  <a:ea typeface="微软雅黑" panose="020B0503020204020204" pitchFamily="34" charset="-122"/>
                  <a:cs typeface="+mn-cs"/>
                  <a:sym typeface="+mn-ea"/>
                </a:rPr>
                <a:t>IM</a:t>
              </a:r>
            </a:p>
          </p:txBody>
        </p:sp>
        <p:sp>
          <p:nvSpPr>
            <p:cNvPr id="30" name="圆角矩形 29"/>
            <p:cNvSpPr/>
            <p:nvPr/>
          </p:nvSpPr>
          <p:spPr>
            <a:xfrm>
              <a:off x="1961" y="2192"/>
              <a:ext cx="2416" cy="827"/>
            </a:xfrm>
            <a:prstGeom prst="roundRect">
              <a:avLst/>
            </a:prstGeom>
            <a:noFill/>
            <a:ln w="12700" cmpd="sng">
              <a:solidFill>
                <a:srgbClr val="00C5D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nvPicPr>
        <p:blipFill>
          <a:blip r:embed="rId9"/>
          <a:stretch>
            <a:fillRect/>
          </a:stretch>
        </p:blipFill>
        <p:spPr>
          <a:xfrm>
            <a:off x="4829387" y="2022258"/>
            <a:ext cx="2322407" cy="3100705"/>
          </a:xfrm>
          <a:prstGeom prst="rect">
            <a:avLst/>
          </a:prstGeom>
          <a:ln>
            <a:noFill/>
          </a:ln>
          <a:effectLst/>
        </p:spPr>
      </p:pic>
      <p:sp>
        <p:nvSpPr>
          <p:cNvPr id="14" name="矩形 13"/>
          <p:cNvSpPr/>
          <p:nvPr/>
        </p:nvSpPr>
        <p:spPr>
          <a:xfrm>
            <a:off x="4900507" y="3184307"/>
            <a:ext cx="2181013" cy="85471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p:cNvCxnSpPr/>
          <p:nvPr/>
        </p:nvCxnSpPr>
        <p:spPr>
          <a:xfrm rot="16200000">
            <a:off x="2776008" y="3012222"/>
            <a:ext cx="3239770" cy="0"/>
          </a:xfrm>
          <a:prstGeom prst="straightConnector1">
            <a:avLst/>
          </a:prstGeom>
          <a:ln>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flipH="1">
            <a:off x="4306993" y="1291372"/>
            <a:ext cx="177800" cy="133350"/>
            <a:chOff x="3461" y="5124"/>
            <a:chExt cx="532" cy="532"/>
          </a:xfrm>
        </p:grpSpPr>
        <p:sp>
          <p:nvSpPr>
            <p:cNvPr id="60" name=" 184"/>
            <p:cNvSpPr/>
            <p:nvPr/>
          </p:nvSpPr>
          <p:spPr>
            <a:xfrm>
              <a:off x="3537" y="5200"/>
              <a:ext cx="381" cy="381"/>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1" name=" 184"/>
            <p:cNvSpPr/>
            <p:nvPr/>
          </p:nvSpPr>
          <p:spPr>
            <a:xfrm>
              <a:off x="3461" y="5124"/>
              <a:ext cx="533" cy="533"/>
            </a:xfrm>
            <a:prstGeom prst="ellipse">
              <a:avLst/>
            </a:prstGeom>
            <a:noFill/>
            <a:ln>
              <a:gradFill>
                <a:gsLst>
                  <a:gs pos="100000">
                    <a:srgbClr val="01A2FF"/>
                  </a:gs>
                  <a:gs pos="29000">
                    <a:srgbClr val="08F0F8"/>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15" name="组合 14"/>
          <p:cNvGrpSpPr/>
          <p:nvPr/>
        </p:nvGrpSpPr>
        <p:grpSpPr>
          <a:xfrm>
            <a:off x="6096000" y="836713"/>
            <a:ext cx="2045547" cy="525145"/>
            <a:chOff x="7159" y="1696"/>
            <a:chExt cx="2416" cy="827"/>
          </a:xfrm>
        </p:grpSpPr>
        <p:sp>
          <p:nvSpPr>
            <p:cNvPr id="39" name="文本框 38"/>
            <p:cNvSpPr txBox="1"/>
            <p:nvPr/>
          </p:nvSpPr>
          <p:spPr>
            <a:xfrm>
              <a:off x="7298" y="1806"/>
              <a:ext cx="1999" cy="53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600" noProof="0" dirty="0">
                  <a:ln>
                    <a:noFill/>
                  </a:ln>
                  <a:solidFill>
                    <a:srgbClr val="01A2FF"/>
                  </a:solidFill>
                  <a:effectLst/>
                  <a:uLnTx/>
                  <a:uFillTx/>
                  <a:latin typeface="微软雅黑" panose="020B0503020204020204" pitchFamily="34" charset="-122"/>
                  <a:ea typeface="微软雅黑" panose="020B0503020204020204" pitchFamily="34" charset="-122"/>
                  <a:cs typeface="+mn-cs"/>
                  <a:sym typeface="+mn-ea"/>
                </a:rPr>
                <a:t>视频直播</a:t>
              </a:r>
            </a:p>
          </p:txBody>
        </p:sp>
        <p:sp>
          <p:nvSpPr>
            <p:cNvPr id="16" name="圆角矩形 15"/>
            <p:cNvSpPr/>
            <p:nvPr/>
          </p:nvSpPr>
          <p:spPr>
            <a:xfrm>
              <a:off x="7159" y="1696"/>
              <a:ext cx="2416" cy="827"/>
            </a:xfrm>
            <a:prstGeom prst="roundRect">
              <a:avLst/>
            </a:prstGeom>
            <a:noFill/>
            <a:ln w="12700" cmpd="sng">
              <a:solidFill>
                <a:srgbClr val="00C5D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0" name="直接箭头连接符 79"/>
          <p:cNvCxnSpPr/>
          <p:nvPr/>
        </p:nvCxnSpPr>
        <p:spPr>
          <a:xfrm>
            <a:off x="7113693" y="3605947"/>
            <a:ext cx="528320" cy="0"/>
          </a:xfrm>
          <a:prstGeom prst="straightConnector1">
            <a:avLst/>
          </a:prstGeom>
          <a:ln>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rot="16200000" flipH="1">
            <a:off x="6524625" y="2499777"/>
            <a:ext cx="2195830" cy="0"/>
          </a:xfrm>
          <a:prstGeom prst="straightConnector1">
            <a:avLst/>
          </a:prstGeom>
          <a:ln w="9525">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flipH="1">
            <a:off x="7526020" y="1291372"/>
            <a:ext cx="177800" cy="133350"/>
            <a:chOff x="3461" y="5124"/>
            <a:chExt cx="532" cy="532"/>
          </a:xfrm>
        </p:grpSpPr>
        <p:sp>
          <p:nvSpPr>
            <p:cNvPr id="57" name=" 184"/>
            <p:cNvSpPr/>
            <p:nvPr/>
          </p:nvSpPr>
          <p:spPr>
            <a:xfrm>
              <a:off x="3537" y="5200"/>
              <a:ext cx="381" cy="381"/>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8" name=" 184"/>
            <p:cNvSpPr/>
            <p:nvPr/>
          </p:nvSpPr>
          <p:spPr>
            <a:xfrm>
              <a:off x="3461" y="5124"/>
              <a:ext cx="533" cy="533"/>
            </a:xfrm>
            <a:prstGeom prst="ellipse">
              <a:avLst/>
            </a:prstGeom>
            <a:noFill/>
            <a:ln>
              <a:gradFill>
                <a:gsLst>
                  <a:gs pos="100000">
                    <a:srgbClr val="01A2FF"/>
                  </a:gs>
                  <a:gs pos="29000">
                    <a:srgbClr val="08F0F8"/>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18" name="矩形 17"/>
          <p:cNvSpPr/>
          <p:nvPr/>
        </p:nvSpPr>
        <p:spPr>
          <a:xfrm>
            <a:off x="4900507" y="4200307"/>
            <a:ext cx="2181013" cy="85471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 184"/>
          <p:cNvSpPr/>
          <p:nvPr/>
        </p:nvSpPr>
        <p:spPr>
          <a:xfrm flipH="1">
            <a:off x="7024793" y="3558322"/>
            <a:ext cx="127000" cy="95250"/>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5" name=" 184"/>
          <p:cNvSpPr/>
          <p:nvPr/>
        </p:nvSpPr>
        <p:spPr>
          <a:xfrm flipH="1">
            <a:off x="4839547" y="4580037"/>
            <a:ext cx="127000" cy="95250"/>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19" name="直接箭头连接符 18"/>
          <p:cNvCxnSpPr/>
          <p:nvPr/>
        </p:nvCxnSpPr>
        <p:spPr>
          <a:xfrm>
            <a:off x="4395894" y="4627662"/>
            <a:ext cx="480060" cy="0"/>
          </a:xfrm>
          <a:prstGeom prst="straightConnector1">
            <a:avLst/>
          </a:prstGeom>
          <a:ln>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sp>
        <p:nvSpPr>
          <p:cNvPr id="12" name="标题 11"/>
          <p:cNvSpPr>
            <a:spLocks noGrp="1"/>
          </p:cNvSpPr>
          <p:nvPr>
            <p:ph type="title"/>
          </p:nvPr>
        </p:nvSpPr>
        <p:spPr>
          <a:xfrm>
            <a:off x="475827" y="332656"/>
            <a:ext cx="10515600" cy="568886"/>
          </a:xfrm>
        </p:spPr>
        <p:txBody>
          <a:bodyPr/>
          <a:lstStyle/>
          <a:p>
            <a:r>
              <a:rPr lang="zh-CN" altLang="en-US" dirty="0"/>
              <a:t>互联网获客</a:t>
            </a:r>
            <a:r>
              <a:rPr lang="en-US" altLang="zh-CN" dirty="0"/>
              <a:t>- </a:t>
            </a:r>
            <a:r>
              <a:rPr lang="zh-CN" altLang="en-US" dirty="0"/>
              <a:t>视频营销场景案例（视频连线自助理赔、理财服务，保险课堂）</a:t>
            </a:r>
          </a:p>
        </p:txBody>
      </p:sp>
      <p:sp>
        <p:nvSpPr>
          <p:cNvPr id="71" name="矩形 69"/>
          <p:cNvSpPr>
            <a:spLocks noChangeArrowheads="1"/>
          </p:cNvSpPr>
          <p:nvPr/>
        </p:nvSpPr>
        <p:spPr bwMode="auto">
          <a:xfrm>
            <a:off x="3979209" y="9679527"/>
            <a:ext cx="8109417" cy="307777"/>
          </a:xfrm>
          <a:prstGeom prst="rect">
            <a:avLst/>
          </a:prstGeom>
          <a:noFill/>
          <a:ln>
            <a:noFill/>
          </a:ln>
        </p:spPr>
        <p:txBody>
          <a:bodyPr>
            <a:spAutoFit/>
          </a:bodyPr>
          <a:lstStyle/>
          <a:p>
            <a:pPr eaLnBrk="1" fontAlgn="auto" hangingPunct="1">
              <a:spcBef>
                <a:spcPts val="0"/>
              </a:spcBef>
              <a:spcAft>
                <a:spcPts val="0"/>
              </a:spcAft>
              <a:buFont typeface="Arial" panose="020B0604020202020204" pitchFamily="34" charset="0"/>
              <a:buNone/>
              <a:defRPr/>
            </a:pPr>
            <a:r>
              <a:rPr lang="zh-CN" altLang="en-US" sz="1400" b="1" kern="0"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大屏监控、自动鉴黄</a:t>
            </a:r>
            <a:endParaRPr lang="en-US" altLang="zh-CN" sz="1400" b="1" kern="0" dirty="0">
              <a:solidFill>
                <a:srgbClr val="00B05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TextBox 19"/>
          <p:cNvSpPr txBox="1"/>
          <p:nvPr/>
        </p:nvSpPr>
        <p:spPr>
          <a:xfrm>
            <a:off x="1280160" y="5805264"/>
            <a:ext cx="1895659"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b="1" dirty="0">
                <a:latin typeface="微软雅黑" panose="020B0503020204020204" pitchFamily="34" charset="-122"/>
                <a:ea typeface="微软雅黑" panose="020B0503020204020204" pitchFamily="34" charset="-122"/>
              </a:rPr>
              <a:t>一站式</a:t>
            </a:r>
            <a:r>
              <a:rPr lang="en-US" altLang="zh-CN" b="1" dirty="0">
                <a:latin typeface="微软雅黑" panose="020B0503020204020204" pitchFamily="34" charset="-122"/>
                <a:ea typeface="微软雅黑" panose="020B0503020204020204" pitchFamily="34" charset="-122"/>
              </a:rPr>
              <a:t>SDK</a:t>
            </a:r>
            <a:r>
              <a:rPr lang="zh-CN" altLang="en-US" b="1" dirty="0">
                <a:latin typeface="微软雅黑" panose="020B0503020204020204" pitchFamily="34" charset="-122"/>
                <a:ea typeface="微软雅黑" panose="020B0503020204020204" pitchFamily="34" charset="-122"/>
              </a:rPr>
              <a:t>接入</a:t>
            </a:r>
          </a:p>
        </p:txBody>
      </p:sp>
      <p:sp>
        <p:nvSpPr>
          <p:cNvPr id="85" name="TextBox 84"/>
          <p:cNvSpPr txBox="1"/>
          <p:nvPr/>
        </p:nvSpPr>
        <p:spPr>
          <a:xfrm>
            <a:off x="3480572" y="5805264"/>
            <a:ext cx="1800200"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b="1" dirty="0">
                <a:latin typeface="微软雅黑" panose="020B0503020204020204" pitchFamily="34" charset="-122"/>
                <a:ea typeface="微软雅黑" panose="020B0503020204020204" pitchFamily="34" charset="-122"/>
              </a:rPr>
              <a:t>最快</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天接入</a:t>
            </a:r>
          </a:p>
        </p:txBody>
      </p:sp>
      <p:sp>
        <p:nvSpPr>
          <p:cNvPr id="86" name="TextBox 85"/>
          <p:cNvSpPr txBox="1"/>
          <p:nvPr/>
        </p:nvSpPr>
        <p:spPr>
          <a:xfrm>
            <a:off x="5621371" y="5798155"/>
            <a:ext cx="2368219"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b="1" dirty="0">
                <a:latin typeface="微软雅黑" panose="020B0503020204020204" pitchFamily="34" charset="-122"/>
                <a:ea typeface="微软雅黑" panose="020B0503020204020204" pitchFamily="34" charset="-122"/>
              </a:rPr>
              <a:t>技术领先、弹性扩容</a:t>
            </a:r>
          </a:p>
        </p:txBody>
      </p:sp>
      <p:sp>
        <p:nvSpPr>
          <p:cNvPr id="87" name="TextBox 86"/>
          <p:cNvSpPr txBox="1"/>
          <p:nvPr/>
        </p:nvSpPr>
        <p:spPr>
          <a:xfrm>
            <a:off x="8349999" y="5796385"/>
            <a:ext cx="2368219"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b="1" dirty="0">
                <a:latin typeface="微软雅黑" panose="020B0503020204020204" pitchFamily="34" charset="-122"/>
                <a:ea typeface="微软雅黑" panose="020B0503020204020204" pitchFamily="34" charset="-122"/>
              </a:rPr>
              <a:t>大屏监控、自动鉴黄</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a:extLst>
              <a:ext uri="{FF2B5EF4-FFF2-40B4-BE49-F238E27FC236}">
                <a16:creationId xmlns:a16="http://schemas.microsoft.com/office/drawing/2014/main" id="{A19B0466-ACA5-4C28-BBE3-5395ADC8363B}"/>
              </a:ext>
            </a:extLst>
          </p:cNvPr>
          <p:cNvSpPr txBox="1">
            <a:spLocks noChangeArrowheads="1"/>
          </p:cNvSpPr>
          <p:nvPr/>
        </p:nvSpPr>
        <p:spPr bwMode="auto">
          <a:xfrm>
            <a:off x="-12196" y="388198"/>
            <a:ext cx="12226779" cy="717889"/>
          </a:xfrm>
          <a:prstGeom prst="rect">
            <a:avLst/>
          </a:prstGeom>
          <a:noFill/>
          <a:ln w="9525">
            <a:noFill/>
            <a:miter lim="800000"/>
          </a:ln>
        </p:spPr>
        <p:txBody>
          <a:bodyPr wrap="square" lIns="60960" tIns="30480" rIns="60960" bIns="30480">
            <a:spAutoFit/>
          </a:bodyPr>
          <a:lstStyle/>
          <a:p>
            <a:pPr algn="ctr" defTabSz="1450340"/>
            <a:r>
              <a:rPr lang="zh-CN" altLang="en-US" sz="4265" b="1" spc="-200" dirty="0">
                <a:solidFill>
                  <a:schemeClr val="bg1"/>
                </a:solidFill>
                <a:latin typeface="Open Sans" pitchFamily="34" charset="0"/>
                <a:ea typeface="Open Sans" pitchFamily="34" charset="0"/>
                <a:cs typeface="Open Sans" pitchFamily="34" charset="0"/>
              </a:rPr>
              <a:t>身份核验</a:t>
            </a:r>
          </a:p>
        </p:txBody>
      </p:sp>
    </p:spTree>
    <p:extLst>
      <p:ext uri="{BB962C8B-B14F-4D97-AF65-F5344CB8AC3E}">
        <p14:creationId xmlns:p14="http://schemas.microsoft.com/office/powerpoint/2010/main" val="2136276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00" y="252000"/>
            <a:ext cx="10515600" cy="568886"/>
          </a:xfrm>
        </p:spPr>
        <p:txBody>
          <a:bodyPr/>
          <a:lstStyle/>
          <a:p>
            <a:r>
              <a:rPr lang="zh-CN" altLang="en-US" dirty="0"/>
              <a:t>人脸核身解决方案</a:t>
            </a:r>
            <a:r>
              <a:rPr lang="en-US" altLang="zh-CN" dirty="0"/>
              <a:t>-</a:t>
            </a:r>
            <a:r>
              <a:rPr lang="zh-CN" altLang="en-US" dirty="0"/>
              <a:t>腾讯优图的领先技术能力，错误率低于</a:t>
            </a:r>
            <a:r>
              <a:rPr lang="en-US" altLang="zh-CN" dirty="0"/>
              <a:t>0.01%</a:t>
            </a:r>
            <a:endParaRPr lang="zh-CN" altLang="en-US" dirty="0"/>
          </a:p>
        </p:txBody>
      </p:sp>
      <p:sp>
        <p:nvSpPr>
          <p:cNvPr id="4" name="Oval 10"/>
          <p:cNvSpPr>
            <a:spLocks noChangeArrowheads="1"/>
          </p:cNvSpPr>
          <p:nvPr/>
        </p:nvSpPr>
        <p:spPr bwMode="auto">
          <a:xfrm>
            <a:off x="900752" y="2549026"/>
            <a:ext cx="1147125" cy="1063997"/>
          </a:xfrm>
          <a:prstGeom prst="ellipse">
            <a:avLst/>
          </a:prstGeom>
          <a:solidFill>
            <a:srgbClr val="3399FF"/>
          </a:solidFill>
          <a:ln w="9525">
            <a:noFill/>
            <a:round/>
          </a:ln>
          <a:effec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defTabSz="685800">
              <a:buFont typeface="Arial" panose="020B0604020202020204" pitchFamily="34" charset="0"/>
              <a:buNone/>
            </a:pPr>
            <a:r>
              <a:rPr lang="zh-CN" altLang="en-US"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人脸</a:t>
            </a:r>
            <a:endParaRPr lang="en-US" altLang="zh-CN"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a:p>
            <a:pPr algn="ctr" defTabSz="685800">
              <a:buFont typeface="Arial" panose="020B0604020202020204" pitchFamily="34" charset="0"/>
              <a:buNone/>
            </a:pPr>
            <a:r>
              <a:rPr lang="zh-CN" altLang="en-US"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视频</a:t>
            </a:r>
          </a:p>
        </p:txBody>
      </p:sp>
      <p:sp>
        <p:nvSpPr>
          <p:cNvPr id="5" name="矩形 7"/>
          <p:cNvSpPr>
            <a:spLocks noChangeArrowheads="1"/>
          </p:cNvSpPr>
          <p:nvPr/>
        </p:nvSpPr>
        <p:spPr bwMode="auto">
          <a:xfrm>
            <a:off x="3527103" y="2537069"/>
            <a:ext cx="1164170" cy="1173338"/>
          </a:xfrm>
          <a:prstGeom prst="rect">
            <a:avLst/>
          </a:prstGeom>
          <a:solidFill>
            <a:sysClr val="window" lastClr="FFFFFF"/>
          </a:solidFill>
          <a:ln w="15875" algn="ctr">
            <a:solidFill>
              <a:srgbClr val="3399FF"/>
            </a:solidFill>
            <a:round/>
          </a:ln>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人脸活体检测</a:t>
            </a:r>
          </a:p>
        </p:txBody>
      </p:sp>
      <p:cxnSp>
        <p:nvCxnSpPr>
          <p:cNvPr id="8" name="直接箭头连接符 7"/>
          <p:cNvCxnSpPr/>
          <p:nvPr/>
        </p:nvCxnSpPr>
        <p:spPr bwMode="auto">
          <a:xfrm>
            <a:off x="2784143" y="3710407"/>
            <a:ext cx="431947" cy="0"/>
          </a:xfrm>
          <a:prstGeom prst="straightConnector1">
            <a:avLst/>
          </a:prstGeom>
          <a:solidFill>
            <a:srgbClr val="5B9BD5"/>
          </a:solidFill>
          <a:ln w="44450" cap="flat" cmpd="sng" algn="ctr">
            <a:solidFill>
              <a:sysClr val="window" lastClr="FFFFFF">
                <a:lumMod val="65000"/>
              </a:sys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0"/>
          <p:cNvSpPr>
            <a:spLocks noChangeArrowheads="1"/>
          </p:cNvSpPr>
          <p:nvPr/>
        </p:nvSpPr>
        <p:spPr bwMode="auto">
          <a:xfrm>
            <a:off x="900752" y="4067774"/>
            <a:ext cx="1147125" cy="1063997"/>
          </a:xfrm>
          <a:prstGeom prst="ellipse">
            <a:avLst/>
          </a:prstGeom>
          <a:solidFill>
            <a:srgbClr val="3399FF"/>
          </a:solidFill>
          <a:ln w="9525">
            <a:noFill/>
            <a:round/>
          </a:ln>
          <a:effec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defTabSz="685800">
              <a:buFont typeface="Arial" panose="020B0604020202020204" pitchFamily="34" charset="0"/>
              <a:buNone/>
            </a:pPr>
            <a:r>
              <a:rPr lang="zh-CN" altLang="en-US"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身份证图片</a:t>
            </a:r>
          </a:p>
        </p:txBody>
      </p:sp>
      <p:sp>
        <p:nvSpPr>
          <p:cNvPr id="15" name="矩形 14"/>
          <p:cNvSpPr/>
          <p:nvPr/>
        </p:nvSpPr>
        <p:spPr>
          <a:xfrm>
            <a:off x="625453" y="1970581"/>
            <a:ext cx="2172338" cy="3706887"/>
          </a:xfrm>
          <a:prstGeom prst="rect">
            <a:avLst/>
          </a:prstGeom>
          <a:noFill/>
          <a:ln w="31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11806" y="1487609"/>
            <a:ext cx="2186660" cy="482972"/>
          </a:xfrm>
          <a:prstGeom prst="rect">
            <a:avLst/>
          </a:prstGeom>
          <a:solidFill>
            <a:srgbClr val="2392F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微软雅黑" panose="020B0503020204020204" pitchFamily="34" charset="-122"/>
                <a:ea typeface="微软雅黑" panose="020B0503020204020204" pitchFamily="34" charset="-122"/>
              </a:rPr>
              <a:t>SDK</a:t>
            </a:r>
          </a:p>
        </p:txBody>
      </p:sp>
      <p:sp>
        <p:nvSpPr>
          <p:cNvPr id="17" name="矩形 16"/>
          <p:cNvSpPr/>
          <p:nvPr/>
        </p:nvSpPr>
        <p:spPr>
          <a:xfrm>
            <a:off x="972727" y="2138562"/>
            <a:ext cx="1415772" cy="338554"/>
          </a:xfrm>
          <a:prstGeom prst="rect">
            <a:avLst/>
          </a:prstGeom>
        </p:spPr>
        <p:txBody>
          <a:bodyPr wrap="none">
            <a:spAutoFit/>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请求检测内容</a:t>
            </a:r>
          </a:p>
        </p:txBody>
      </p:sp>
      <p:sp>
        <p:nvSpPr>
          <p:cNvPr id="19" name="右弧形箭头 18"/>
          <p:cNvSpPr/>
          <p:nvPr/>
        </p:nvSpPr>
        <p:spPr>
          <a:xfrm>
            <a:off x="2030956" y="3284740"/>
            <a:ext cx="488775" cy="883674"/>
          </a:xfrm>
          <a:prstGeom prst="curvedLeftArrow">
            <a:avLst/>
          </a:prstGeom>
          <a:solidFill>
            <a:srgbClr val="2392F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p:cNvSpPr/>
          <p:nvPr/>
        </p:nvSpPr>
        <p:spPr>
          <a:xfrm>
            <a:off x="684715" y="3621856"/>
            <a:ext cx="2026517" cy="338554"/>
          </a:xfrm>
          <a:prstGeom prst="rect">
            <a:avLst/>
          </a:prstGeom>
        </p:spPr>
        <p:txBody>
          <a:bodyPr wrap="none">
            <a:spAutoFit/>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少量的</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SDK</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检测逻辑</a:t>
            </a:r>
          </a:p>
        </p:txBody>
      </p:sp>
      <p:sp>
        <p:nvSpPr>
          <p:cNvPr id="21" name="矩形 20"/>
          <p:cNvSpPr/>
          <p:nvPr/>
        </p:nvSpPr>
        <p:spPr>
          <a:xfrm>
            <a:off x="3370906" y="1470185"/>
            <a:ext cx="4981521" cy="482972"/>
          </a:xfrm>
          <a:prstGeom prst="rect">
            <a:avLst/>
          </a:prstGeom>
          <a:solidFill>
            <a:srgbClr val="2392F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服务端</a:t>
            </a:r>
            <a:endParaRPr lang="en-US" altLang="zh-CN" sz="1600" dirty="0">
              <a:latin typeface="微软雅黑" panose="020B0503020204020204" pitchFamily="34" charset="-122"/>
              <a:ea typeface="微软雅黑" panose="020B0503020204020204" pitchFamily="34" charset="-122"/>
            </a:endParaRPr>
          </a:p>
        </p:txBody>
      </p:sp>
      <p:sp>
        <p:nvSpPr>
          <p:cNvPr id="22" name="矩形 7"/>
          <p:cNvSpPr>
            <a:spLocks noChangeArrowheads="1"/>
          </p:cNvSpPr>
          <p:nvPr/>
        </p:nvSpPr>
        <p:spPr bwMode="auto">
          <a:xfrm>
            <a:off x="5171071" y="4444672"/>
            <a:ext cx="1164170" cy="995453"/>
          </a:xfrm>
          <a:prstGeom prst="rect">
            <a:avLst/>
          </a:prstGeom>
          <a:solidFill>
            <a:sysClr val="window" lastClr="FFFFFF"/>
          </a:solidFill>
          <a:ln w="15875" algn="ctr">
            <a:solidFill>
              <a:srgbClr val="3399FF"/>
            </a:solidFill>
            <a:round/>
          </a:ln>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用户上传身份证</a:t>
            </a:r>
            <a:endParaRPr kumimoji="0" lang="en-US" altLang="zh-CN"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图片</a:t>
            </a:r>
          </a:p>
        </p:txBody>
      </p:sp>
      <p:sp>
        <p:nvSpPr>
          <p:cNvPr id="25" name="文本框 24"/>
          <p:cNvSpPr txBox="1"/>
          <p:nvPr/>
        </p:nvSpPr>
        <p:spPr>
          <a:xfrm>
            <a:off x="3480089" y="4067774"/>
            <a:ext cx="4414462" cy="338554"/>
          </a:xfrm>
          <a:prstGeom prst="rect">
            <a:avLst/>
          </a:prstGeom>
          <a:noFill/>
        </p:spPr>
        <p:txBody>
          <a:bodyPr wrap="square" rtlCol="0">
            <a:spAutoFit/>
          </a:bodyPr>
          <a:lstStyle/>
          <a:p>
            <a:pPr marL="285750" indent="-285750">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Step2</a:t>
            </a:r>
            <a:r>
              <a:rPr lang="zh-CN" altLang="en-US" sz="1600" dirty="0">
                <a:latin typeface="微软雅黑" panose="020B0503020204020204" pitchFamily="34" charset="-122"/>
                <a:ea typeface="微软雅黑" panose="020B0503020204020204" pitchFamily="34" charset="-122"/>
              </a:rPr>
              <a:t>：人脸比对，是否本人</a:t>
            </a:r>
          </a:p>
        </p:txBody>
      </p:sp>
      <p:sp>
        <p:nvSpPr>
          <p:cNvPr id="26" name="矩形 7"/>
          <p:cNvSpPr>
            <a:spLocks noChangeArrowheads="1"/>
          </p:cNvSpPr>
          <p:nvPr/>
        </p:nvSpPr>
        <p:spPr bwMode="auto">
          <a:xfrm>
            <a:off x="6763651" y="4453868"/>
            <a:ext cx="1130900" cy="995453"/>
          </a:xfrm>
          <a:prstGeom prst="rect">
            <a:avLst/>
          </a:prstGeom>
          <a:solidFill>
            <a:sysClr val="window" lastClr="FFFFFF"/>
          </a:solidFill>
          <a:ln w="15875" algn="ctr">
            <a:solidFill>
              <a:srgbClr val="3399FF"/>
            </a:solidFill>
            <a:round/>
          </a:ln>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公安接口身份证</a:t>
            </a:r>
            <a:endParaRPr kumimoji="0" lang="en-US" altLang="zh-CN"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图片</a:t>
            </a:r>
          </a:p>
        </p:txBody>
      </p:sp>
      <p:sp>
        <p:nvSpPr>
          <p:cNvPr id="28" name="矩形 7"/>
          <p:cNvSpPr>
            <a:spLocks noChangeArrowheads="1"/>
          </p:cNvSpPr>
          <p:nvPr/>
        </p:nvSpPr>
        <p:spPr bwMode="auto">
          <a:xfrm>
            <a:off x="3560373" y="4453869"/>
            <a:ext cx="1130900" cy="995453"/>
          </a:xfrm>
          <a:prstGeom prst="rect">
            <a:avLst/>
          </a:prstGeom>
          <a:solidFill>
            <a:sysClr val="window" lastClr="FFFFFF"/>
          </a:solidFill>
          <a:ln w="15875" algn="ctr">
            <a:solidFill>
              <a:srgbClr val="3399FF"/>
            </a:solidFill>
            <a:round/>
          </a:ln>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人脸与两张照片相同</a:t>
            </a:r>
          </a:p>
        </p:txBody>
      </p:sp>
      <p:sp>
        <p:nvSpPr>
          <p:cNvPr id="29" name="矩形 28"/>
          <p:cNvSpPr/>
          <p:nvPr/>
        </p:nvSpPr>
        <p:spPr>
          <a:xfrm>
            <a:off x="3384553" y="2083712"/>
            <a:ext cx="4954226" cy="338554"/>
          </a:xfrm>
          <a:prstGeom prst="rect">
            <a:avLst/>
          </a:prstGeom>
        </p:spPr>
        <p:txBody>
          <a:bodyPr wrap="square">
            <a:spAutoFit/>
          </a:bodyPr>
          <a:lstStyle/>
          <a:p>
            <a:pPr marL="285750" indent="-285750">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Step1</a:t>
            </a:r>
            <a:r>
              <a:rPr lang="zh-CN" altLang="en-US" sz="1600" dirty="0">
                <a:latin typeface="微软雅黑" panose="020B0503020204020204" pitchFamily="34" charset="-122"/>
                <a:ea typeface="微软雅黑" panose="020B0503020204020204" pitchFamily="34" charset="-122"/>
              </a:rPr>
              <a:t>：人脸验证，是否活人</a:t>
            </a:r>
            <a:endParaRPr lang="en-US" altLang="zh-CN" sz="1600" dirty="0">
              <a:latin typeface="微软雅黑" panose="020B0503020204020204" pitchFamily="34" charset="-122"/>
              <a:ea typeface="微软雅黑" panose="020B0503020204020204" pitchFamily="34" charset="-122"/>
            </a:endParaRPr>
          </a:p>
        </p:txBody>
      </p:sp>
      <p:sp>
        <p:nvSpPr>
          <p:cNvPr id="30" name="矩形 7"/>
          <p:cNvSpPr>
            <a:spLocks noChangeArrowheads="1"/>
          </p:cNvSpPr>
          <p:nvPr/>
        </p:nvSpPr>
        <p:spPr bwMode="auto">
          <a:xfrm>
            <a:off x="5171071" y="2537069"/>
            <a:ext cx="1164170" cy="1173338"/>
          </a:xfrm>
          <a:prstGeom prst="rect">
            <a:avLst/>
          </a:prstGeom>
          <a:solidFill>
            <a:sysClr val="window" lastClr="FFFFFF"/>
          </a:solidFill>
          <a:ln w="15875" algn="ctr">
            <a:solidFill>
              <a:srgbClr val="3399FF"/>
            </a:solidFill>
            <a:round/>
          </a:ln>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视频动作</a:t>
            </a:r>
          </a:p>
        </p:txBody>
      </p:sp>
      <p:cxnSp>
        <p:nvCxnSpPr>
          <p:cNvPr id="31" name="直接箭头连接符 30"/>
          <p:cNvCxnSpPr/>
          <p:nvPr/>
        </p:nvCxnSpPr>
        <p:spPr bwMode="auto">
          <a:xfrm>
            <a:off x="4739124" y="4951594"/>
            <a:ext cx="431947" cy="0"/>
          </a:xfrm>
          <a:prstGeom prst="straightConnector1">
            <a:avLst/>
          </a:prstGeom>
          <a:solidFill>
            <a:srgbClr val="5B9BD5"/>
          </a:solidFill>
          <a:ln w="44450" cap="flat" cmpd="sng" algn="ctr">
            <a:solidFill>
              <a:sysClr val="window" lastClr="FFFFFF">
                <a:lumMod val="65000"/>
              </a:sys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箭头连接符 31"/>
          <p:cNvCxnSpPr/>
          <p:nvPr/>
        </p:nvCxnSpPr>
        <p:spPr bwMode="auto">
          <a:xfrm>
            <a:off x="6331704" y="4951594"/>
            <a:ext cx="431947" cy="0"/>
          </a:xfrm>
          <a:prstGeom prst="straightConnector1">
            <a:avLst/>
          </a:prstGeom>
          <a:solidFill>
            <a:srgbClr val="5B9BD5"/>
          </a:solidFill>
          <a:ln w="44450" cap="flat" cmpd="sng" algn="ctr">
            <a:solidFill>
              <a:sysClr val="window" lastClr="FFFFFF">
                <a:lumMod val="65000"/>
              </a:sys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矩形 32"/>
          <p:cNvSpPr/>
          <p:nvPr/>
        </p:nvSpPr>
        <p:spPr>
          <a:xfrm>
            <a:off x="3370907" y="1941719"/>
            <a:ext cx="4981520" cy="3735749"/>
          </a:xfrm>
          <a:prstGeom prst="rect">
            <a:avLst/>
          </a:prstGeom>
          <a:no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9065360" y="2702215"/>
            <a:ext cx="2342936" cy="1612352"/>
            <a:chOff x="8924867" y="1470185"/>
            <a:chExt cx="2342936" cy="1612352"/>
          </a:xfrm>
        </p:grpSpPr>
        <p:sp>
          <p:nvSpPr>
            <p:cNvPr id="3" name="矩形 15"/>
            <p:cNvSpPr>
              <a:spLocks noChangeArrowheads="1"/>
            </p:cNvSpPr>
            <p:nvPr/>
          </p:nvSpPr>
          <p:spPr bwMode="auto">
            <a:xfrm>
              <a:off x="8931706" y="2074371"/>
              <a:ext cx="1089950" cy="995453"/>
            </a:xfrm>
            <a:prstGeom prst="rect">
              <a:avLst/>
            </a:prstGeom>
            <a:noFill/>
            <a:ln w="9525" algn="ctr">
              <a:solidFill>
                <a:srgbClr val="5B9BD5"/>
              </a:solidFill>
              <a:round/>
            </a:ln>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defTabSz="685800">
                <a:buFont typeface="Arial" panose="020B0604020202020204" pitchFamily="34" charset="0"/>
                <a:buNone/>
              </a:pPr>
              <a:r>
                <a:rPr lang="zh-CN" altLang="en-US" sz="1600" b="1" dirty="0">
                  <a:solidFill>
                    <a:srgbClr val="2392F0"/>
                  </a:solidFill>
                  <a:latin typeface="微软雅黑" panose="020B0503020204020204" pitchFamily="34" charset="-122"/>
                  <a:ea typeface="微软雅黑" panose="020B0503020204020204" pitchFamily="34" charset="-122"/>
                  <a:sym typeface="微软雅黑" panose="020B0503020204020204" pitchFamily="34" charset="-122"/>
                </a:rPr>
                <a:t>客服异步在线审核</a:t>
              </a:r>
            </a:p>
          </p:txBody>
        </p:sp>
        <p:sp>
          <p:nvSpPr>
            <p:cNvPr id="10" name="矩形 15"/>
            <p:cNvSpPr>
              <a:spLocks noChangeArrowheads="1"/>
            </p:cNvSpPr>
            <p:nvPr/>
          </p:nvSpPr>
          <p:spPr bwMode="auto">
            <a:xfrm>
              <a:off x="10177852" y="2076230"/>
              <a:ext cx="1089950" cy="1006307"/>
            </a:xfrm>
            <a:prstGeom prst="rect">
              <a:avLst/>
            </a:prstGeom>
            <a:noFill/>
            <a:ln w="9525" algn="ctr">
              <a:solidFill>
                <a:srgbClr val="5B9BD5"/>
              </a:solidFill>
              <a:round/>
            </a:ln>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a:r>
                <a:rPr lang="zh-CN" altLang="en-US" sz="1600" b="1" dirty="0">
                  <a:solidFill>
                    <a:srgbClr val="2392F0"/>
                  </a:solidFill>
                  <a:latin typeface="微软雅黑" panose="020B0503020204020204" pitchFamily="34" charset="-122"/>
                  <a:ea typeface="微软雅黑" panose="020B0503020204020204" pitchFamily="34" charset="-122"/>
                  <a:sym typeface="微软雅黑" panose="020B0503020204020204" pitchFamily="34" charset="-122"/>
                </a:rPr>
                <a:t>视频管理系统</a:t>
              </a:r>
            </a:p>
          </p:txBody>
        </p:sp>
        <p:sp>
          <p:nvSpPr>
            <p:cNvPr id="34" name="矩形 33"/>
            <p:cNvSpPr/>
            <p:nvPr/>
          </p:nvSpPr>
          <p:spPr>
            <a:xfrm>
              <a:off x="8924867" y="1470185"/>
              <a:ext cx="2342936" cy="482972"/>
            </a:xfrm>
            <a:prstGeom prst="rect">
              <a:avLst/>
            </a:prstGeom>
            <a:solidFill>
              <a:srgbClr val="2392F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人脸识别管理</a:t>
              </a:r>
              <a:r>
                <a:rPr lang="en-US" altLang="zh-CN" sz="1600" dirty="0">
                  <a:latin typeface="微软雅黑" panose="020B0503020204020204" pitchFamily="34" charset="-122"/>
                  <a:ea typeface="微软雅黑" panose="020B0503020204020204" pitchFamily="34" charset="-122"/>
                </a:rPr>
                <a:t>web</a:t>
              </a:r>
            </a:p>
          </p:txBody>
        </p:sp>
      </p:grpSp>
      <p:cxnSp>
        <p:nvCxnSpPr>
          <p:cNvPr id="35" name="直接箭头连接符 34"/>
          <p:cNvCxnSpPr/>
          <p:nvPr/>
        </p:nvCxnSpPr>
        <p:spPr bwMode="auto">
          <a:xfrm>
            <a:off x="8492920" y="3710407"/>
            <a:ext cx="431947" cy="0"/>
          </a:xfrm>
          <a:prstGeom prst="straightConnector1">
            <a:avLst/>
          </a:prstGeom>
          <a:solidFill>
            <a:srgbClr val="5B9BD5"/>
          </a:solidFill>
          <a:ln w="44450" cap="flat" cmpd="sng" algn="ctr">
            <a:solidFill>
              <a:sysClr val="window" lastClr="FFFFFF">
                <a:lumMod val="65000"/>
              </a:sys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732151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00" y="252000"/>
            <a:ext cx="10515600" cy="568886"/>
          </a:xfrm>
        </p:spPr>
        <p:txBody>
          <a:bodyPr/>
          <a:lstStyle/>
          <a:p>
            <a:r>
              <a:rPr lang="zh-CN" altLang="en-US" dirty="0"/>
              <a:t>人脸核身解决方案</a:t>
            </a:r>
            <a:r>
              <a:rPr lang="en-US" altLang="zh-CN" dirty="0"/>
              <a:t>-</a:t>
            </a:r>
            <a:r>
              <a:rPr lang="zh-CN" altLang="en-US" dirty="0"/>
              <a:t>提供三种交互模式供客户选择</a:t>
            </a:r>
          </a:p>
        </p:txBody>
      </p:sp>
      <p:pic>
        <p:nvPicPr>
          <p:cNvPr id="3" name="图片 12" descr="图片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308" y="2414246"/>
            <a:ext cx="4067423" cy="288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a:spLocks noChangeArrowheads="1"/>
          </p:cNvSpPr>
          <p:nvPr/>
        </p:nvSpPr>
        <p:spPr bwMode="auto">
          <a:xfrm>
            <a:off x="3103817" y="1836306"/>
            <a:ext cx="2103433"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anose="020B0604020202020204" pitchFamily="34" charset="0"/>
              <a:buNone/>
              <a:defRPr sz="1300" b="1">
                <a:solidFill>
                  <a:schemeClr val="bg1"/>
                </a:solidFill>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简单模式</a:t>
            </a:r>
          </a:p>
        </p:txBody>
      </p:sp>
      <p:sp>
        <p:nvSpPr>
          <p:cNvPr id="5" name="文本框 4"/>
          <p:cNvSpPr txBox="1">
            <a:spLocks noChangeArrowheads="1"/>
          </p:cNvSpPr>
          <p:nvPr/>
        </p:nvSpPr>
        <p:spPr bwMode="auto">
          <a:xfrm>
            <a:off x="2793006" y="2921625"/>
            <a:ext cx="2630972"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anose="020B0604020202020204" pitchFamily="34" charset="0"/>
              <a:buNone/>
              <a:defRPr sz="1800" b="1">
                <a:solidFill>
                  <a:schemeClr val="bg1"/>
                </a:solidFill>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中级模式</a:t>
            </a:r>
          </a:p>
        </p:txBody>
      </p:sp>
      <p:sp>
        <p:nvSpPr>
          <p:cNvPr id="6" name="文本框 5"/>
          <p:cNvSpPr txBox="1">
            <a:spLocks noChangeArrowheads="1"/>
          </p:cNvSpPr>
          <p:nvPr/>
        </p:nvSpPr>
        <p:spPr bwMode="auto">
          <a:xfrm>
            <a:off x="2989573" y="4589922"/>
            <a:ext cx="2184076"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anose="020B0604020202020204" pitchFamily="34" charset="0"/>
              <a:buNone/>
              <a:defRPr sz="1800" b="1">
                <a:solidFill>
                  <a:schemeClr val="bg1"/>
                </a:solidFill>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高级模式</a:t>
            </a:r>
          </a:p>
        </p:txBody>
      </p:sp>
      <p:graphicFrame>
        <p:nvGraphicFramePr>
          <p:cNvPr id="7" name="表格 6"/>
          <p:cNvGraphicFramePr>
            <a:graphicFrameLocks noGrp="1"/>
          </p:cNvGraphicFramePr>
          <p:nvPr/>
        </p:nvGraphicFramePr>
        <p:xfrm>
          <a:off x="3508710" y="1135720"/>
          <a:ext cx="8427175" cy="4900733"/>
        </p:xfrm>
        <a:graphic>
          <a:graphicData uri="http://schemas.openxmlformats.org/drawingml/2006/table">
            <a:tbl>
              <a:tblPr>
                <a:tableStyleId>{BC89EF96-8CEA-46FF-86C4-4CE0E7609802}</a:tableStyleId>
              </a:tblPr>
              <a:tblGrid>
                <a:gridCol w="2105617">
                  <a:extLst>
                    <a:ext uri="{9D8B030D-6E8A-4147-A177-3AD203B41FA5}">
                      <a16:colId xmlns:a16="http://schemas.microsoft.com/office/drawing/2014/main" val="20000"/>
                    </a:ext>
                  </a:extLst>
                </a:gridCol>
                <a:gridCol w="3340896">
                  <a:extLst>
                    <a:ext uri="{9D8B030D-6E8A-4147-A177-3AD203B41FA5}">
                      <a16:colId xmlns:a16="http://schemas.microsoft.com/office/drawing/2014/main" val="20001"/>
                    </a:ext>
                  </a:extLst>
                </a:gridCol>
                <a:gridCol w="1279635">
                  <a:extLst>
                    <a:ext uri="{9D8B030D-6E8A-4147-A177-3AD203B41FA5}">
                      <a16:colId xmlns:a16="http://schemas.microsoft.com/office/drawing/2014/main" val="20002"/>
                    </a:ext>
                  </a:extLst>
                </a:gridCol>
                <a:gridCol w="1701027">
                  <a:extLst>
                    <a:ext uri="{9D8B030D-6E8A-4147-A177-3AD203B41FA5}">
                      <a16:colId xmlns:a16="http://schemas.microsoft.com/office/drawing/2014/main" val="20003"/>
                    </a:ext>
                  </a:extLst>
                </a:gridCol>
              </a:tblGrid>
              <a:tr h="444972">
                <a:tc>
                  <a:txBody>
                    <a:bodyPr/>
                    <a:lstStyle>
                      <a:lvl1pPr>
                        <a:spcBef>
                          <a:spcPct val="20000"/>
                        </a:spcBef>
                        <a:defRPr sz="31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defRPr sz="26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defRPr sz="22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说明</a:t>
                      </a:r>
                    </a:p>
                  </a:txBody>
                  <a:tcPr marL="121933" marR="121933" marT="60991" marB="60991" anchor="ctr" horzOverflow="overflow">
                    <a:solidFill>
                      <a:srgbClr val="399BFC"/>
                    </a:solidFill>
                  </a:tcPr>
                </a:tc>
                <a:tc>
                  <a:txBody>
                    <a:bodyPr/>
                    <a:lstStyle>
                      <a:lvl1pPr>
                        <a:spcBef>
                          <a:spcPct val="20000"/>
                        </a:spcBef>
                        <a:defRPr sz="31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defRPr sz="26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defRPr sz="22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适用场景</a:t>
                      </a:r>
                    </a:p>
                  </a:txBody>
                  <a:tcPr marL="121933" marR="121933" marT="60991" marB="60991" anchor="ctr" horzOverflow="overflow">
                    <a:solidFill>
                      <a:srgbClr val="399BFC"/>
                    </a:solidFill>
                  </a:tcPr>
                </a:tc>
                <a:tc>
                  <a:txBody>
                    <a:bodyPr/>
                    <a:lstStyle>
                      <a:lvl1pPr>
                        <a:spcBef>
                          <a:spcPct val="20000"/>
                        </a:spcBef>
                        <a:defRPr sz="31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defRPr sz="26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defRPr sz="22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人脸比对</a:t>
                      </a:r>
                    </a:p>
                  </a:txBody>
                  <a:tcPr marL="121933" marR="121933" marT="60991" marB="60991" anchor="ctr" horzOverflow="overflow">
                    <a:solidFill>
                      <a:srgbClr val="399BFC"/>
                    </a:solidFill>
                  </a:tcPr>
                </a:tc>
                <a:tc>
                  <a:txBody>
                    <a:bodyPr/>
                    <a:lstStyle>
                      <a:lvl1pPr>
                        <a:spcBef>
                          <a:spcPct val="20000"/>
                        </a:spcBef>
                        <a:defRPr sz="31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defRPr sz="26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defRPr sz="22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活体检测</a:t>
                      </a:r>
                    </a:p>
                  </a:txBody>
                  <a:tcPr marL="121933" marR="121933" marT="60991" marB="60991" anchor="ctr" horzOverflow="overflow">
                    <a:solidFill>
                      <a:srgbClr val="399BFC"/>
                    </a:solidFill>
                  </a:tcPr>
                </a:tc>
                <a:extLst>
                  <a:ext uri="{0D108BD9-81ED-4DB2-BD59-A6C34878D82A}">
                    <a16:rowId xmlns:a16="http://schemas.microsoft.com/office/drawing/2014/main" val="10000"/>
                  </a:ext>
                </a:extLst>
              </a:tr>
              <a:tr h="1478084">
                <a:tc>
                  <a:txBody>
                    <a:bodyPr/>
                    <a:lstStyle>
                      <a:lvl1pPr defTabSz="457200">
                        <a:spcBef>
                          <a:spcPct val="20000"/>
                        </a:spcBef>
                        <a:defRPr sz="31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defTabSz="457200">
                        <a:spcBef>
                          <a:spcPct val="20000"/>
                        </a:spcBef>
                        <a:defRPr sz="26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defTabSz="457200">
                        <a:spcBef>
                          <a:spcPct val="20000"/>
                        </a:spcBef>
                        <a:defRPr sz="22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defTabSz="4572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defTabSz="4572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600" b="1" u="none" strike="noStrike" cap="none" normalizeH="0" baseline="0" dirty="0">
                          <a:ln>
                            <a:noFill/>
                          </a:ln>
                          <a:solidFill>
                            <a:schemeClr val="tx1">
                              <a:lumMod val="65000"/>
                              <a:lumOff val="35000"/>
                            </a:schemeClr>
                          </a:solidFill>
                          <a:effectLst/>
                          <a:latin typeface="微软雅黑" panose="020B0503020204020204" pitchFamily="34" charset="-122"/>
                          <a:ea typeface="微软雅黑" panose="020B0503020204020204" pitchFamily="34" charset="-122"/>
                        </a:rPr>
                        <a:t>高级模式</a:t>
                      </a:r>
                    </a:p>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400" u="none" strike="noStrike" cap="none" normalizeH="0" baseline="0" dirty="0">
                          <a:ln>
                            <a:noFill/>
                          </a:ln>
                          <a:solidFill>
                            <a:srgbClr val="717171"/>
                          </a:solidFill>
                          <a:effectLst/>
                          <a:latin typeface="微软雅黑" panose="020B0503020204020204" pitchFamily="34" charset="-122"/>
                          <a:ea typeface="微软雅黑" panose="020B0503020204020204" pitchFamily="34" charset="-122"/>
                        </a:rPr>
                        <a:t>人脸比对</a:t>
                      </a:r>
                      <a:r>
                        <a:rPr kumimoji="0" lang="en-US" altLang="zh-CN" sz="1400" u="none" strike="noStrike" cap="none" normalizeH="0" baseline="0" dirty="0">
                          <a:ln>
                            <a:noFill/>
                          </a:ln>
                          <a:solidFill>
                            <a:srgbClr val="717171"/>
                          </a:solidFill>
                          <a:effectLst/>
                          <a:latin typeface="微软雅黑" panose="020B0503020204020204" pitchFamily="34" charset="-122"/>
                          <a:ea typeface="微软雅黑" panose="020B0503020204020204" pitchFamily="34" charset="-122"/>
                        </a:rPr>
                        <a:t>+</a:t>
                      </a:r>
                      <a:r>
                        <a:rPr kumimoji="0" lang="zh-CN" altLang="en-US" sz="1400" u="none" strike="noStrike" cap="none" normalizeH="0" baseline="0" dirty="0">
                          <a:ln>
                            <a:noFill/>
                          </a:ln>
                          <a:solidFill>
                            <a:srgbClr val="717171"/>
                          </a:solidFill>
                          <a:effectLst/>
                          <a:latin typeface="微软雅黑" panose="020B0503020204020204" pitchFamily="34" charset="-122"/>
                          <a:ea typeface="微软雅黑" panose="020B0503020204020204" pitchFamily="34" charset="-122"/>
                        </a:rPr>
                        <a:t>活体检测</a:t>
                      </a:r>
                    </a:p>
                    <a:p>
                      <a:pPr marL="0" marR="0" lvl="0" indent="0" algn="l" defTabSz="457200" rtl="0" eaLnBrk="1" fontAlgn="base" latinLnBrk="0" hangingPunct="1">
                        <a:lnSpc>
                          <a:spcPct val="150000"/>
                        </a:lnSpc>
                        <a:spcBef>
                          <a:spcPct val="0"/>
                        </a:spcBef>
                        <a:spcAft>
                          <a:spcPct val="0"/>
                        </a:spcAft>
                        <a:buClrTx/>
                        <a:buSzTx/>
                        <a:buFontTx/>
                        <a:buNone/>
                      </a:pPr>
                      <a:r>
                        <a:rPr kumimoji="0" lang="en-US" altLang="zh-CN" sz="1400" u="none" strike="noStrike" cap="none" normalizeH="0" baseline="0" dirty="0">
                          <a:ln>
                            <a:noFill/>
                          </a:ln>
                          <a:solidFill>
                            <a:srgbClr val="717171"/>
                          </a:solidFill>
                          <a:effectLst/>
                          <a:latin typeface="微软雅黑" panose="020B0503020204020204" pitchFamily="34" charset="-122"/>
                          <a:ea typeface="微软雅黑" panose="020B0503020204020204" pitchFamily="34" charset="-122"/>
                        </a:rPr>
                        <a:t>(</a:t>
                      </a:r>
                      <a:r>
                        <a:rPr kumimoji="0" lang="zh-CN" altLang="en-US" sz="1400" u="none" strike="noStrike" cap="none" normalizeH="0" baseline="0" dirty="0">
                          <a:ln>
                            <a:noFill/>
                          </a:ln>
                          <a:solidFill>
                            <a:srgbClr val="717171"/>
                          </a:solidFill>
                          <a:effectLst/>
                          <a:latin typeface="微软雅黑" panose="020B0503020204020204" pitchFamily="34" charset="-122"/>
                          <a:ea typeface="微软雅黑" panose="020B0503020204020204" pitchFamily="34" charset="-122"/>
                        </a:rPr>
                        <a:t>唇语、唇动方式</a:t>
                      </a:r>
                      <a:r>
                        <a:rPr kumimoji="0" lang="en-US" altLang="zh-CN" sz="1400" u="none" strike="noStrike" cap="none" normalizeH="0" baseline="0" dirty="0">
                          <a:ln>
                            <a:noFill/>
                          </a:ln>
                          <a:solidFill>
                            <a:srgbClr val="717171"/>
                          </a:solidFill>
                          <a:effectLst/>
                          <a:latin typeface="微软雅黑" panose="020B0503020204020204" pitchFamily="34" charset="-122"/>
                          <a:ea typeface="微软雅黑" panose="020B0503020204020204" pitchFamily="34" charset="-122"/>
                        </a:rPr>
                        <a:t>)</a:t>
                      </a:r>
                    </a:p>
                  </a:txBody>
                  <a:tcPr marL="121933" marR="121933" marT="60991" marB="60991" anchor="ctr" horzOverflow="overflow">
                    <a:solidFill>
                      <a:schemeClr val="bg1"/>
                    </a:solidFill>
                  </a:tcPr>
                </a:tc>
                <a:tc>
                  <a:txBody>
                    <a:bodyPr/>
                    <a:lstStyle>
                      <a:lvl1pPr defTabSz="457200">
                        <a:spcBef>
                          <a:spcPct val="20000"/>
                        </a:spcBef>
                        <a:defRPr sz="31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defTabSz="457200">
                        <a:spcBef>
                          <a:spcPct val="20000"/>
                        </a:spcBef>
                        <a:defRPr sz="26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defTabSz="457200">
                        <a:spcBef>
                          <a:spcPct val="20000"/>
                        </a:spcBef>
                        <a:defRPr sz="22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defTabSz="4572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defTabSz="4572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600" u="none" strike="noStrike" cap="none" normalizeH="0" baseline="0" dirty="0">
                          <a:ln>
                            <a:noFill/>
                          </a:ln>
                          <a:solidFill>
                            <a:srgbClr val="595959"/>
                          </a:solidFill>
                          <a:effectLst/>
                          <a:latin typeface="微软雅黑" panose="020B0503020204020204" pitchFamily="34" charset="-122"/>
                          <a:ea typeface="微软雅黑" panose="020B0503020204020204" pitchFamily="34" charset="-122"/>
                        </a:rPr>
                        <a:t>满足中高风险业务办理时的远程身份认证。</a:t>
                      </a:r>
                    </a:p>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400" u="none" strike="noStrike" cap="none" normalizeH="0" baseline="0" dirty="0">
                          <a:ln>
                            <a:noFill/>
                          </a:ln>
                          <a:solidFill>
                            <a:schemeClr val="bg1">
                              <a:lumMod val="65000"/>
                            </a:schemeClr>
                          </a:solidFill>
                          <a:effectLst/>
                          <a:latin typeface="微软雅黑" panose="020B0503020204020204" pitchFamily="34" charset="-122"/>
                          <a:ea typeface="微软雅黑" panose="020B0503020204020204" pitchFamily="34" charset="-122"/>
                        </a:rPr>
                        <a:t>如：通过</a:t>
                      </a:r>
                      <a:r>
                        <a:rPr kumimoji="0" lang="en-US" altLang="zh-CN" sz="1400" u="none" strike="noStrike" cap="none" normalizeH="0" baseline="0" dirty="0">
                          <a:ln>
                            <a:noFill/>
                          </a:ln>
                          <a:solidFill>
                            <a:schemeClr val="bg1">
                              <a:lumMod val="65000"/>
                            </a:schemeClr>
                          </a:solidFill>
                          <a:effectLst/>
                          <a:latin typeface="微软雅黑" panose="020B0503020204020204" pitchFamily="34" charset="-122"/>
                          <a:ea typeface="微软雅黑" panose="020B0503020204020204" pitchFamily="34" charset="-122"/>
                        </a:rPr>
                        <a:t>App</a:t>
                      </a:r>
                      <a:r>
                        <a:rPr kumimoji="0" lang="zh-CN" altLang="en-US" sz="1400" u="none" strike="noStrike" cap="none" normalizeH="0" baseline="0" dirty="0">
                          <a:ln>
                            <a:noFill/>
                          </a:ln>
                          <a:solidFill>
                            <a:schemeClr val="bg1">
                              <a:lumMod val="65000"/>
                            </a:schemeClr>
                          </a:solidFill>
                          <a:effectLst/>
                          <a:latin typeface="微软雅黑" panose="020B0503020204020204" pitchFamily="34" charset="-122"/>
                          <a:ea typeface="微软雅黑" panose="020B0503020204020204" pitchFamily="34" charset="-122"/>
                        </a:rPr>
                        <a:t>等移动端的远程自助开户、修改密码等业务场景。</a:t>
                      </a:r>
                    </a:p>
                  </a:txBody>
                  <a:tcPr marL="121933" marR="121933" marT="60991" marB="60991" anchor="ctr" horzOverflow="overflow">
                    <a:solidFill>
                      <a:schemeClr val="bg1"/>
                    </a:solidFill>
                  </a:tcPr>
                </a:tc>
                <a:tc>
                  <a:txBody>
                    <a:bodyPr/>
                    <a:lstStyle>
                      <a:lvl1pPr defTabSz="457200">
                        <a:spcBef>
                          <a:spcPct val="20000"/>
                        </a:spcBef>
                        <a:defRPr sz="31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defTabSz="457200">
                        <a:spcBef>
                          <a:spcPct val="20000"/>
                        </a:spcBef>
                        <a:defRPr sz="26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defTabSz="457200">
                        <a:spcBef>
                          <a:spcPct val="20000"/>
                        </a:spcBef>
                        <a:defRPr sz="22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defTabSz="4572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defTabSz="4572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pPr>
                      <a:endParaRPr kumimoji="0" lang="zh-CN" altLang="en-US" sz="1300" u="none" strike="noStrike" cap="none" normalizeH="0" baseline="0" dirty="0">
                        <a:ln>
                          <a:noFill/>
                        </a:ln>
                        <a:solidFill>
                          <a:schemeClr val="bg2">
                            <a:lumMod val="50000"/>
                          </a:schemeClr>
                        </a:solidFill>
                        <a:effectLst/>
                        <a:latin typeface="微软雅黑" panose="020B0503020204020204" pitchFamily="34" charset="-122"/>
                        <a:ea typeface="微软雅黑" panose="020B0503020204020204" pitchFamily="34" charset="-122"/>
                      </a:endParaRPr>
                    </a:p>
                  </a:txBody>
                  <a:tcPr marL="121933" marR="121933" marT="60991" marB="60991" horzOverflow="overflow">
                    <a:solidFill>
                      <a:schemeClr val="bg1"/>
                    </a:solidFill>
                  </a:tcPr>
                </a:tc>
                <a:tc>
                  <a:txBody>
                    <a:bodyPr/>
                    <a:lstStyle>
                      <a:lvl1pPr>
                        <a:spcBef>
                          <a:spcPct val="20000"/>
                        </a:spcBef>
                        <a:defRPr sz="31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defRPr sz="26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defRPr sz="22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dirty="0">
                          <a:ln>
                            <a:noFill/>
                          </a:ln>
                          <a:solidFill>
                            <a:srgbClr val="595959"/>
                          </a:solidFill>
                          <a:effectLst/>
                          <a:latin typeface="微软雅黑" panose="020B0503020204020204" pitchFamily="34" charset="-122"/>
                          <a:ea typeface="微软雅黑" panose="020B0503020204020204" pitchFamily="34" charset="-122"/>
                        </a:rPr>
                        <a:t>(</a:t>
                      </a:r>
                      <a:r>
                        <a:rPr kumimoji="0" lang="zh-CN" altLang="en-US" sz="1400" b="1" u="none" strike="noStrike" cap="none" normalizeH="0" baseline="0" dirty="0">
                          <a:ln>
                            <a:noFill/>
                          </a:ln>
                          <a:solidFill>
                            <a:srgbClr val="595959"/>
                          </a:solidFill>
                          <a:effectLst/>
                          <a:latin typeface="微软雅黑" panose="020B0503020204020204" pitchFamily="34" charset="-122"/>
                          <a:ea typeface="微软雅黑" panose="020B0503020204020204" pitchFamily="34" charset="-122"/>
                        </a:rPr>
                        <a:t>有效防御多种攻击</a:t>
                      </a:r>
                      <a:r>
                        <a:rPr kumimoji="0" lang="en-US" altLang="zh-CN" sz="1400" u="none" strike="noStrike" cap="none" normalizeH="0" baseline="0" dirty="0">
                          <a:ln>
                            <a:noFill/>
                          </a:ln>
                          <a:solidFill>
                            <a:srgbClr val="595959"/>
                          </a:solidFill>
                          <a:effectLst/>
                          <a:latin typeface="微软雅黑" panose="020B0503020204020204" pitchFamily="34" charset="-122"/>
                          <a:ea typeface="微软雅黑" panose="020B0503020204020204" pitchFamily="34" charset="-122"/>
                        </a:rPr>
                        <a:t>)</a:t>
                      </a:r>
                    </a:p>
                  </a:txBody>
                  <a:tcPr marL="121933" marR="121933" marT="60991" marB="60991" horzOverflow="overflow">
                    <a:solidFill>
                      <a:schemeClr val="bg1"/>
                    </a:solidFill>
                  </a:tcPr>
                </a:tc>
                <a:extLst>
                  <a:ext uri="{0D108BD9-81ED-4DB2-BD59-A6C34878D82A}">
                    <a16:rowId xmlns:a16="http://schemas.microsoft.com/office/drawing/2014/main" val="10001"/>
                  </a:ext>
                </a:extLst>
              </a:tr>
              <a:tr h="1478084">
                <a:tc>
                  <a:txBody>
                    <a:bodyPr/>
                    <a:lstStyle>
                      <a:lvl1pPr defTabSz="457200">
                        <a:spcBef>
                          <a:spcPct val="20000"/>
                        </a:spcBef>
                        <a:defRPr sz="31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defTabSz="457200">
                        <a:spcBef>
                          <a:spcPct val="20000"/>
                        </a:spcBef>
                        <a:defRPr sz="26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defTabSz="457200">
                        <a:spcBef>
                          <a:spcPct val="20000"/>
                        </a:spcBef>
                        <a:defRPr sz="22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defTabSz="4572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defTabSz="4572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600" b="1" u="none" strike="noStrike" cap="none" normalizeH="0" baseline="0" dirty="0">
                          <a:ln>
                            <a:noFill/>
                          </a:ln>
                          <a:solidFill>
                            <a:schemeClr val="tx1">
                              <a:lumMod val="65000"/>
                              <a:lumOff val="35000"/>
                            </a:schemeClr>
                          </a:solidFill>
                          <a:effectLst/>
                          <a:latin typeface="微软雅黑" panose="020B0503020204020204" pitchFamily="34" charset="-122"/>
                          <a:ea typeface="微软雅黑" panose="020B0503020204020204" pitchFamily="34" charset="-122"/>
                        </a:rPr>
                        <a:t>中级模式</a:t>
                      </a:r>
                    </a:p>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400" u="none" strike="noStrike" cap="none" normalizeH="0" baseline="0" dirty="0">
                          <a:ln>
                            <a:noFill/>
                          </a:ln>
                          <a:solidFill>
                            <a:srgbClr val="717171"/>
                          </a:solidFill>
                          <a:effectLst/>
                          <a:latin typeface="微软雅黑" panose="020B0503020204020204" pitchFamily="34" charset="-122"/>
                          <a:ea typeface="微软雅黑" panose="020B0503020204020204" pitchFamily="34" charset="-122"/>
                        </a:rPr>
                        <a:t>人脸比对</a:t>
                      </a:r>
                      <a:r>
                        <a:rPr kumimoji="0" lang="en-US" altLang="zh-CN" sz="1400" u="none" strike="noStrike" cap="none" normalizeH="0" baseline="0" dirty="0">
                          <a:ln>
                            <a:noFill/>
                          </a:ln>
                          <a:solidFill>
                            <a:srgbClr val="717171"/>
                          </a:solidFill>
                          <a:effectLst/>
                          <a:latin typeface="微软雅黑" panose="020B0503020204020204" pitchFamily="34" charset="-122"/>
                          <a:ea typeface="微软雅黑" panose="020B0503020204020204" pitchFamily="34" charset="-122"/>
                        </a:rPr>
                        <a:t>+</a:t>
                      </a:r>
                      <a:r>
                        <a:rPr kumimoji="0" lang="zh-CN" altLang="en-US" sz="1400" u="none" strike="noStrike" cap="none" normalizeH="0" baseline="0" dirty="0">
                          <a:ln>
                            <a:noFill/>
                          </a:ln>
                          <a:solidFill>
                            <a:srgbClr val="717171"/>
                          </a:solidFill>
                          <a:effectLst/>
                          <a:latin typeface="微软雅黑" panose="020B0503020204020204" pitchFamily="34" charset="-122"/>
                          <a:ea typeface="微软雅黑" panose="020B0503020204020204" pitchFamily="34" charset="-122"/>
                        </a:rPr>
                        <a:t>活体检测</a:t>
                      </a:r>
                    </a:p>
                    <a:p>
                      <a:pPr marL="0" marR="0" lvl="0" indent="0" algn="l" defTabSz="457200" rtl="0" eaLnBrk="1" fontAlgn="base" latinLnBrk="0" hangingPunct="1">
                        <a:lnSpc>
                          <a:spcPct val="150000"/>
                        </a:lnSpc>
                        <a:spcBef>
                          <a:spcPct val="0"/>
                        </a:spcBef>
                        <a:spcAft>
                          <a:spcPct val="0"/>
                        </a:spcAft>
                        <a:buClrTx/>
                        <a:buSzTx/>
                        <a:buFontTx/>
                        <a:buNone/>
                      </a:pPr>
                      <a:r>
                        <a:rPr kumimoji="0" lang="en-US" altLang="zh-CN" sz="1400" u="none" strike="noStrike" cap="none" normalizeH="0" baseline="0" dirty="0">
                          <a:ln>
                            <a:noFill/>
                          </a:ln>
                          <a:solidFill>
                            <a:srgbClr val="717171"/>
                          </a:solidFill>
                          <a:effectLst/>
                          <a:latin typeface="微软雅黑" panose="020B0503020204020204" pitchFamily="34" charset="-122"/>
                          <a:ea typeface="微软雅黑" panose="020B0503020204020204" pitchFamily="34" charset="-122"/>
                        </a:rPr>
                        <a:t>(</a:t>
                      </a:r>
                      <a:r>
                        <a:rPr kumimoji="0" lang="zh-CN" altLang="en-US" sz="1400" u="none" strike="noStrike" cap="none" normalizeH="0" baseline="0" dirty="0">
                          <a:ln>
                            <a:noFill/>
                          </a:ln>
                          <a:solidFill>
                            <a:srgbClr val="717171"/>
                          </a:solidFill>
                          <a:effectLst/>
                          <a:latin typeface="微软雅黑" panose="020B0503020204020204" pitchFamily="34" charset="-122"/>
                          <a:ea typeface="微软雅黑" panose="020B0503020204020204" pitchFamily="34" charset="-122"/>
                        </a:rPr>
                        <a:t>摇头、眨眼、张嘴方式</a:t>
                      </a:r>
                      <a:r>
                        <a:rPr kumimoji="0" lang="en-US" altLang="zh-CN" sz="1400" u="none" strike="noStrike" cap="none" normalizeH="0" baseline="0" dirty="0">
                          <a:ln>
                            <a:noFill/>
                          </a:ln>
                          <a:solidFill>
                            <a:srgbClr val="717171"/>
                          </a:solidFill>
                          <a:effectLst/>
                          <a:latin typeface="微软雅黑" panose="020B0503020204020204" pitchFamily="34" charset="-122"/>
                          <a:ea typeface="微软雅黑" panose="020B0503020204020204" pitchFamily="34" charset="-122"/>
                        </a:rPr>
                        <a:t>)</a:t>
                      </a:r>
                    </a:p>
                  </a:txBody>
                  <a:tcPr marL="121933" marR="121933" marT="60991" marB="60991" anchor="ctr" horzOverflow="overflow">
                    <a:solidFill>
                      <a:schemeClr val="bg1"/>
                    </a:solidFill>
                  </a:tcPr>
                </a:tc>
                <a:tc>
                  <a:txBody>
                    <a:bodyPr/>
                    <a:lstStyle>
                      <a:lvl1pPr defTabSz="457200">
                        <a:spcBef>
                          <a:spcPct val="20000"/>
                        </a:spcBef>
                        <a:defRPr sz="31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defTabSz="457200">
                        <a:spcBef>
                          <a:spcPct val="20000"/>
                        </a:spcBef>
                        <a:defRPr sz="26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defTabSz="457200">
                        <a:spcBef>
                          <a:spcPct val="20000"/>
                        </a:spcBef>
                        <a:defRPr sz="22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defTabSz="4572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defTabSz="4572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600" u="none" strike="noStrike" cap="none" normalizeH="0" baseline="0" dirty="0">
                          <a:ln>
                            <a:noFill/>
                          </a:ln>
                          <a:solidFill>
                            <a:srgbClr val="595959"/>
                          </a:solidFill>
                          <a:effectLst/>
                          <a:latin typeface="微软雅黑" panose="020B0503020204020204" pitchFamily="34" charset="-122"/>
                          <a:ea typeface="微软雅黑" panose="020B0503020204020204" pitchFamily="34" charset="-122"/>
                        </a:rPr>
                        <a:t>满足一定风险要求业务办理时的远程身份认证。</a:t>
                      </a:r>
                    </a:p>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600" u="none" strike="noStrike" cap="none" normalizeH="0" baseline="0" dirty="0">
                          <a:ln>
                            <a:noFill/>
                          </a:ln>
                          <a:solidFill>
                            <a:srgbClr val="595959"/>
                          </a:solidFill>
                          <a:effectLst/>
                          <a:latin typeface="微软雅黑" panose="020B0503020204020204" pitchFamily="34" charset="-122"/>
                          <a:ea typeface="微软雅黑" panose="020B0503020204020204" pitchFamily="34" charset="-122"/>
                        </a:rPr>
                        <a:t>只能防御简单的攻击。</a:t>
                      </a:r>
                    </a:p>
                  </a:txBody>
                  <a:tcPr marL="121933" marR="121933" marT="60991" marB="60991" anchor="ctr" horzOverflow="overflow">
                    <a:solidFill>
                      <a:schemeClr val="bg1"/>
                    </a:solidFill>
                  </a:tcPr>
                </a:tc>
                <a:tc>
                  <a:txBody>
                    <a:bodyPr/>
                    <a:lstStyle>
                      <a:lvl1pPr defTabSz="457200">
                        <a:spcBef>
                          <a:spcPct val="20000"/>
                        </a:spcBef>
                        <a:defRPr sz="31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defTabSz="457200">
                        <a:spcBef>
                          <a:spcPct val="20000"/>
                        </a:spcBef>
                        <a:defRPr sz="26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defTabSz="457200">
                        <a:spcBef>
                          <a:spcPct val="20000"/>
                        </a:spcBef>
                        <a:defRPr sz="22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defTabSz="4572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defTabSz="4572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pPr>
                      <a:endParaRPr kumimoji="0" lang="zh-CN" altLang="en-US" sz="1300" u="none" strike="noStrike" cap="none" normalizeH="0" baseline="0">
                        <a:ln>
                          <a:noFill/>
                        </a:ln>
                        <a:solidFill>
                          <a:schemeClr val="bg2">
                            <a:lumMod val="50000"/>
                          </a:schemeClr>
                        </a:solidFill>
                        <a:effectLst/>
                        <a:latin typeface="微软雅黑" panose="020B0503020204020204" pitchFamily="34" charset="-122"/>
                        <a:ea typeface="微软雅黑" panose="020B0503020204020204" pitchFamily="34" charset="-122"/>
                      </a:endParaRPr>
                    </a:p>
                  </a:txBody>
                  <a:tcPr marL="121933" marR="121933" marT="60991" marB="60991" horzOverflow="overflow">
                    <a:solidFill>
                      <a:schemeClr val="bg1"/>
                    </a:solidFill>
                  </a:tcPr>
                </a:tc>
                <a:tc>
                  <a:txBody>
                    <a:bodyPr/>
                    <a:lstStyle>
                      <a:lvl1pPr>
                        <a:spcBef>
                          <a:spcPct val="20000"/>
                        </a:spcBef>
                        <a:defRPr sz="31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defRPr sz="26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defRPr sz="22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dirty="0">
                          <a:ln>
                            <a:noFill/>
                          </a:ln>
                          <a:solidFill>
                            <a:srgbClr val="595959"/>
                          </a:solidFill>
                          <a:effectLst/>
                          <a:latin typeface="微软雅黑" panose="020B0503020204020204" pitchFamily="34" charset="-122"/>
                          <a:ea typeface="微软雅黑" panose="020B0503020204020204" pitchFamily="34" charset="-122"/>
                        </a:rPr>
                        <a:t>(</a:t>
                      </a:r>
                      <a:r>
                        <a:rPr kumimoji="0" lang="zh-CN" altLang="en-US" sz="1400" u="none" strike="noStrike" cap="none" normalizeH="0" baseline="0" dirty="0">
                          <a:ln>
                            <a:noFill/>
                          </a:ln>
                          <a:solidFill>
                            <a:srgbClr val="595959"/>
                          </a:solidFill>
                          <a:effectLst/>
                          <a:latin typeface="微软雅黑" panose="020B0503020204020204" pitchFamily="34" charset="-122"/>
                          <a:ea typeface="微软雅黑" panose="020B0503020204020204" pitchFamily="34" charset="-122"/>
                        </a:rPr>
                        <a:t>基础活体检测</a:t>
                      </a:r>
                      <a:r>
                        <a:rPr kumimoji="0" lang="en-US" altLang="zh-CN" sz="1400" u="none" strike="noStrike" cap="none" normalizeH="0" baseline="0" dirty="0">
                          <a:ln>
                            <a:noFill/>
                          </a:ln>
                          <a:solidFill>
                            <a:srgbClr val="595959"/>
                          </a:solidFill>
                          <a:effectLst/>
                          <a:latin typeface="微软雅黑" panose="020B0503020204020204" pitchFamily="34" charset="-122"/>
                          <a:ea typeface="微软雅黑" panose="020B0503020204020204" pitchFamily="34" charset="-122"/>
                        </a:rPr>
                        <a:t>)</a:t>
                      </a: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a:ln>
                          <a:noFill/>
                        </a:ln>
                        <a:solidFill>
                          <a:srgbClr val="595959"/>
                        </a:solidFill>
                        <a:effectLst/>
                        <a:latin typeface="微软雅黑" panose="020B0503020204020204" pitchFamily="34" charset="-122"/>
                        <a:ea typeface="微软雅黑" panose="020B0503020204020204" pitchFamily="34" charset="-122"/>
                      </a:endParaRPr>
                    </a:p>
                  </a:txBody>
                  <a:tcPr marL="121933" marR="121933" marT="60991" marB="60991" horzOverflow="overflow">
                    <a:solidFill>
                      <a:schemeClr val="bg1"/>
                    </a:solidFill>
                  </a:tcPr>
                </a:tc>
                <a:extLst>
                  <a:ext uri="{0D108BD9-81ED-4DB2-BD59-A6C34878D82A}">
                    <a16:rowId xmlns:a16="http://schemas.microsoft.com/office/drawing/2014/main" val="10002"/>
                  </a:ext>
                </a:extLst>
              </a:tr>
              <a:tr h="1499593">
                <a:tc>
                  <a:txBody>
                    <a:bodyPr/>
                    <a:lstStyle>
                      <a:lvl1pPr>
                        <a:spcBef>
                          <a:spcPct val="20000"/>
                        </a:spcBef>
                        <a:defRPr sz="31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defRPr sz="26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defRPr sz="22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600" b="1" u="none" strike="noStrike" cap="none" normalizeH="0" baseline="0" dirty="0">
                          <a:ln>
                            <a:noFill/>
                          </a:ln>
                          <a:solidFill>
                            <a:schemeClr val="tx1">
                              <a:lumMod val="65000"/>
                              <a:lumOff val="35000"/>
                            </a:schemeClr>
                          </a:solidFill>
                          <a:effectLst/>
                          <a:latin typeface="微软雅黑" panose="020B0503020204020204" pitchFamily="34" charset="-122"/>
                          <a:ea typeface="微软雅黑" panose="020B0503020204020204" pitchFamily="34" charset="-122"/>
                        </a:rPr>
                        <a:t>简单模式</a:t>
                      </a:r>
                    </a:p>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u="none" strike="noStrike" cap="none" normalizeH="0" baseline="0" dirty="0">
                          <a:ln>
                            <a:noFill/>
                          </a:ln>
                          <a:solidFill>
                            <a:srgbClr val="717171"/>
                          </a:solidFill>
                          <a:effectLst/>
                          <a:latin typeface="微软雅黑" panose="020B0503020204020204" pitchFamily="34" charset="-122"/>
                          <a:ea typeface="微软雅黑" panose="020B0503020204020204" pitchFamily="34" charset="-122"/>
                        </a:rPr>
                        <a:t>人脸比对</a:t>
                      </a:r>
                    </a:p>
                  </a:txBody>
                  <a:tcPr marL="121933" marR="121933" marT="60991" marB="60991" anchor="ctr" horzOverflow="overflow">
                    <a:solidFill>
                      <a:schemeClr val="bg1"/>
                    </a:solidFill>
                  </a:tcPr>
                </a:tc>
                <a:tc>
                  <a:txBody>
                    <a:bodyPr/>
                    <a:lstStyle>
                      <a:lvl1pPr>
                        <a:spcBef>
                          <a:spcPct val="20000"/>
                        </a:spcBef>
                        <a:defRPr sz="31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defRPr sz="26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defRPr sz="22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600" u="none" strike="noStrike" cap="none" normalizeH="0" baseline="0" dirty="0">
                          <a:ln>
                            <a:noFill/>
                          </a:ln>
                          <a:solidFill>
                            <a:srgbClr val="595959"/>
                          </a:solidFill>
                          <a:effectLst/>
                          <a:latin typeface="微软雅黑" panose="020B0503020204020204" pitchFamily="34" charset="-122"/>
                          <a:ea typeface="微软雅黑" panose="020B0503020204020204" pitchFamily="34" charset="-122"/>
                        </a:rPr>
                        <a:t>特定场景下</a:t>
                      </a:r>
                      <a:r>
                        <a:rPr kumimoji="0" lang="en-US" altLang="zh-CN" sz="1600" u="none" strike="noStrike" cap="none" normalizeH="0" baseline="0" dirty="0">
                          <a:ln>
                            <a:noFill/>
                          </a:ln>
                          <a:solidFill>
                            <a:srgbClr val="595959"/>
                          </a:solidFill>
                          <a:effectLst/>
                          <a:latin typeface="微软雅黑" panose="020B0503020204020204" pitchFamily="34" charset="-122"/>
                          <a:ea typeface="微软雅黑" panose="020B0503020204020204" pitchFamily="34" charset="-122"/>
                        </a:rPr>
                        <a:t>(</a:t>
                      </a:r>
                      <a:r>
                        <a:rPr kumimoji="0" lang="zh-CN" altLang="en-US" sz="1600" u="none" strike="noStrike" cap="none" normalizeH="0" baseline="0" dirty="0">
                          <a:ln>
                            <a:noFill/>
                          </a:ln>
                          <a:solidFill>
                            <a:srgbClr val="595959"/>
                          </a:solidFill>
                          <a:effectLst/>
                          <a:latin typeface="微软雅黑" panose="020B0503020204020204" pitchFamily="34" charset="-122"/>
                          <a:ea typeface="微软雅黑" panose="020B0503020204020204" pitchFamily="34" charset="-122"/>
                        </a:rPr>
                        <a:t>如有人值守</a:t>
                      </a:r>
                      <a:r>
                        <a:rPr kumimoji="0" lang="en-US" altLang="zh-CN" sz="1600" u="none" strike="noStrike" cap="none" normalizeH="0" baseline="0" dirty="0">
                          <a:ln>
                            <a:noFill/>
                          </a:ln>
                          <a:solidFill>
                            <a:srgbClr val="595959"/>
                          </a:solidFill>
                          <a:effectLst/>
                          <a:latin typeface="微软雅黑" panose="020B0503020204020204" pitchFamily="34" charset="-122"/>
                          <a:ea typeface="微软雅黑" panose="020B0503020204020204" pitchFamily="34" charset="-122"/>
                        </a:rPr>
                        <a:t>)</a:t>
                      </a:r>
                      <a:r>
                        <a:rPr kumimoji="0" lang="zh-CN" altLang="en-US" sz="1600" u="none" strike="noStrike" cap="none" normalizeH="0" baseline="0" dirty="0">
                          <a:ln>
                            <a:noFill/>
                          </a:ln>
                          <a:solidFill>
                            <a:srgbClr val="595959"/>
                          </a:solidFill>
                          <a:effectLst/>
                          <a:latin typeface="微软雅黑" panose="020B0503020204020204" pitchFamily="34" charset="-122"/>
                          <a:ea typeface="微软雅黑" panose="020B0503020204020204" pitchFamily="34" charset="-122"/>
                        </a:rPr>
                        <a:t>的远程身份认证。</a:t>
                      </a:r>
                    </a:p>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u="none" strike="noStrike" cap="none" normalizeH="0" baseline="0" dirty="0">
                          <a:ln>
                            <a:noFill/>
                          </a:ln>
                          <a:solidFill>
                            <a:schemeClr val="bg1">
                              <a:lumMod val="65000"/>
                            </a:schemeClr>
                          </a:solidFill>
                          <a:effectLst/>
                          <a:latin typeface="微软雅黑" panose="020B0503020204020204" pitchFamily="34" charset="-122"/>
                          <a:ea typeface="微软雅黑" panose="020B0503020204020204" pitchFamily="34" charset="-122"/>
                        </a:rPr>
                        <a:t>如：线下展业的远程开户人脸识别。</a:t>
                      </a:r>
                    </a:p>
                  </a:txBody>
                  <a:tcPr marL="121933" marR="121933" marT="60991" marB="60991" anchor="ctr" horzOverflow="overflow">
                    <a:solidFill>
                      <a:schemeClr val="bg1"/>
                    </a:solidFill>
                  </a:tcPr>
                </a:tc>
                <a:tc>
                  <a:txBody>
                    <a:bodyPr/>
                    <a:lstStyle>
                      <a:lvl1pPr defTabSz="457200">
                        <a:spcBef>
                          <a:spcPct val="20000"/>
                        </a:spcBef>
                        <a:defRPr sz="31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defTabSz="457200">
                        <a:spcBef>
                          <a:spcPct val="20000"/>
                        </a:spcBef>
                        <a:defRPr sz="26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defTabSz="457200">
                        <a:spcBef>
                          <a:spcPct val="20000"/>
                        </a:spcBef>
                        <a:defRPr sz="22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defTabSz="4572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defTabSz="4572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defTabSz="4572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pPr>
                      <a:endParaRPr kumimoji="0" lang="zh-CN" altLang="en-US" sz="1300" u="none" strike="noStrike" cap="none" normalizeH="0" baseline="0" dirty="0">
                        <a:ln>
                          <a:noFill/>
                        </a:ln>
                        <a:solidFill>
                          <a:schemeClr val="bg2">
                            <a:lumMod val="50000"/>
                          </a:schemeClr>
                        </a:solidFill>
                        <a:effectLst/>
                        <a:latin typeface="微软雅黑" panose="020B0503020204020204" pitchFamily="34" charset="-122"/>
                        <a:ea typeface="微软雅黑" panose="020B0503020204020204" pitchFamily="34" charset="-122"/>
                      </a:endParaRPr>
                    </a:p>
                  </a:txBody>
                  <a:tcPr marL="121933" marR="121933" marT="60991" marB="60991" horzOverflow="overflow">
                    <a:solidFill>
                      <a:schemeClr val="bg1"/>
                    </a:solidFill>
                  </a:tcPr>
                </a:tc>
                <a:tc>
                  <a:txBody>
                    <a:bodyPr/>
                    <a:lstStyle>
                      <a:lvl1pPr>
                        <a:spcBef>
                          <a:spcPct val="20000"/>
                        </a:spcBef>
                        <a:defRPr sz="31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defRPr sz="26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defRPr sz="22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121933" marR="121933" marT="60991" marB="60991" horzOverflow="overflow">
                    <a:solidFill>
                      <a:schemeClr val="bg1"/>
                    </a:solidFill>
                  </a:tcPr>
                </a:tc>
                <a:extLst>
                  <a:ext uri="{0D108BD9-81ED-4DB2-BD59-A6C34878D82A}">
                    <a16:rowId xmlns:a16="http://schemas.microsoft.com/office/drawing/2014/main" val="10003"/>
                  </a:ext>
                </a:extLst>
              </a:tr>
            </a:tbl>
          </a:graphicData>
        </a:graphic>
      </p:graphicFrame>
      <p:sp>
        <p:nvSpPr>
          <p:cNvPr id="8" name="文本框 7"/>
          <p:cNvSpPr txBox="1">
            <a:spLocks noChangeArrowheads="1"/>
          </p:cNvSpPr>
          <p:nvPr/>
        </p:nvSpPr>
        <p:spPr bwMode="auto">
          <a:xfrm>
            <a:off x="575328" y="2615853"/>
            <a:ext cx="2103433"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anose="020B0604020202020204" pitchFamily="34" charset="0"/>
              <a:buNone/>
              <a:defRPr sz="1300" b="1">
                <a:solidFill>
                  <a:schemeClr val="bg1"/>
                </a:solidFill>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高级模式</a:t>
            </a:r>
          </a:p>
        </p:txBody>
      </p:sp>
      <p:sp>
        <p:nvSpPr>
          <p:cNvPr id="9" name="文本框 8"/>
          <p:cNvSpPr txBox="1">
            <a:spLocks noChangeArrowheads="1"/>
          </p:cNvSpPr>
          <p:nvPr/>
        </p:nvSpPr>
        <p:spPr bwMode="auto">
          <a:xfrm>
            <a:off x="338441" y="3334919"/>
            <a:ext cx="2630972"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anose="020B0604020202020204" pitchFamily="34" charset="0"/>
              <a:buNone/>
              <a:defRPr sz="1800" b="1">
                <a:solidFill>
                  <a:schemeClr val="bg1"/>
                </a:solidFill>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中级模式</a:t>
            </a:r>
          </a:p>
        </p:txBody>
      </p:sp>
      <p:sp>
        <p:nvSpPr>
          <p:cNvPr id="10" name="文本框 9"/>
          <p:cNvSpPr txBox="1">
            <a:spLocks noChangeArrowheads="1"/>
          </p:cNvSpPr>
          <p:nvPr/>
        </p:nvSpPr>
        <p:spPr bwMode="auto">
          <a:xfrm>
            <a:off x="541726" y="4373195"/>
            <a:ext cx="2184076"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anose="020B0604020202020204" pitchFamily="34" charset="0"/>
              <a:buNone/>
              <a:defRPr sz="1800" b="1">
                <a:solidFill>
                  <a:schemeClr val="bg1"/>
                </a:solidFill>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简单模式</a:t>
            </a:r>
          </a:p>
        </p:txBody>
      </p:sp>
      <p:pic>
        <p:nvPicPr>
          <p:cNvPr id="11" name="图片 34"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8916" y="2182399"/>
            <a:ext cx="319211" cy="31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35"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8916" y="3544925"/>
            <a:ext cx="319211" cy="31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36"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4168" y="3544925"/>
            <a:ext cx="319211" cy="31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37"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8916" y="5056979"/>
            <a:ext cx="319211" cy="31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肘形连接符 40"/>
          <p:cNvCxnSpPr>
            <a:cxnSpLocks noChangeShapeType="1"/>
            <a:stCxn id="8" idx="3"/>
          </p:cNvCxnSpPr>
          <p:nvPr/>
        </p:nvCxnSpPr>
        <p:spPr bwMode="auto">
          <a:xfrm flipV="1">
            <a:off x="2678761" y="2182400"/>
            <a:ext cx="682105" cy="602730"/>
          </a:xfrm>
          <a:prstGeom prst="bentConnector3">
            <a:avLst>
              <a:gd name="adj1" fmla="val 50000"/>
            </a:avLst>
          </a:prstGeom>
          <a:noFill/>
          <a:ln w="9525">
            <a:solidFill>
              <a:srgbClr val="A2E0FD"/>
            </a:solidFill>
            <a:round/>
          </a:ln>
        </p:spPr>
      </p:cxnSp>
      <p:cxnSp>
        <p:nvCxnSpPr>
          <p:cNvPr id="16" name="直接连接符 42"/>
          <p:cNvCxnSpPr>
            <a:cxnSpLocks noChangeShapeType="1"/>
          </p:cNvCxnSpPr>
          <p:nvPr/>
        </p:nvCxnSpPr>
        <p:spPr bwMode="auto">
          <a:xfrm>
            <a:off x="3103817" y="3717971"/>
            <a:ext cx="223447" cy="0"/>
          </a:xfrm>
          <a:prstGeom prst="line">
            <a:avLst/>
          </a:prstGeom>
          <a:noFill/>
          <a:ln w="9525">
            <a:solidFill>
              <a:srgbClr val="A2E0FD"/>
            </a:solidFill>
            <a:round/>
          </a:ln>
        </p:spPr>
      </p:cxnSp>
      <p:cxnSp>
        <p:nvCxnSpPr>
          <p:cNvPr id="17" name="肘形连接符 43"/>
          <p:cNvCxnSpPr>
            <a:cxnSpLocks noChangeShapeType="1"/>
          </p:cNvCxnSpPr>
          <p:nvPr/>
        </p:nvCxnSpPr>
        <p:spPr bwMode="auto">
          <a:xfrm>
            <a:off x="2725803" y="4855371"/>
            <a:ext cx="635063" cy="445216"/>
          </a:xfrm>
          <a:prstGeom prst="bentConnector3">
            <a:avLst>
              <a:gd name="adj1" fmla="val 50051"/>
            </a:avLst>
          </a:prstGeom>
          <a:noFill/>
          <a:ln w="9525">
            <a:solidFill>
              <a:srgbClr val="A2E0FD"/>
            </a:solidFill>
            <a:round/>
          </a:ln>
        </p:spPr>
      </p:cxnSp>
      <p:pic>
        <p:nvPicPr>
          <p:cNvPr id="18" name="图片 38"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0832" y="2148824"/>
            <a:ext cx="319211" cy="31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33" descr="未标题-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0832" y="5077979"/>
            <a:ext cx="319211" cy="320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7716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userDrawn="1"/>
        </p:nvGrpSpPr>
        <p:grpSpPr>
          <a:xfrm>
            <a:off x="803307" y="413106"/>
            <a:ext cx="3649564" cy="461429"/>
            <a:chOff x="1886" y="1146"/>
            <a:chExt cx="8629" cy="1091"/>
          </a:xfrm>
        </p:grpSpPr>
        <p:sp>
          <p:nvSpPr>
            <p:cNvPr id="9" name="文本框 8"/>
            <p:cNvSpPr txBox="1"/>
            <p:nvPr userDrawn="1"/>
          </p:nvSpPr>
          <p:spPr>
            <a:xfrm>
              <a:off x="1986" y="1146"/>
              <a:ext cx="8529"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400" dirty="0">
                  <a:solidFill>
                    <a:schemeClr val="tx1"/>
                  </a:solidFill>
                  <a:sym typeface="+mn-lt"/>
                </a:rPr>
                <a:t>1. </a:t>
              </a:r>
              <a:r>
                <a:rPr lang="zh-CN" altLang="en-US" sz="2400" dirty="0">
                  <a:solidFill>
                    <a:schemeClr val="tx1"/>
                  </a:solidFill>
                  <a:sym typeface="+mn-lt"/>
                </a:rPr>
                <a:t>保险远程身份核身系统</a:t>
              </a: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grpSp>
        <p:nvGrpSpPr>
          <p:cNvPr id="14" name="组合 13"/>
          <p:cNvGrpSpPr/>
          <p:nvPr/>
        </p:nvGrpSpPr>
        <p:grpSpPr>
          <a:xfrm>
            <a:off x="1170844" y="1806384"/>
            <a:ext cx="9850313" cy="3574704"/>
            <a:chOff x="1986" y="4271"/>
            <a:chExt cx="23290" cy="8452"/>
          </a:xfrm>
        </p:grpSpPr>
        <p:grpSp>
          <p:nvGrpSpPr>
            <p:cNvPr id="10" name="组合 9"/>
            <p:cNvGrpSpPr/>
            <p:nvPr/>
          </p:nvGrpSpPr>
          <p:grpSpPr>
            <a:xfrm>
              <a:off x="9652" y="4271"/>
              <a:ext cx="15624" cy="8452"/>
              <a:chOff x="9278" y="3526"/>
              <a:chExt cx="17405" cy="9413"/>
            </a:xfrm>
          </p:grpSpPr>
          <p:sp>
            <p:nvSpPr>
              <p:cNvPr id="21" name="矩形: 圆角 1"/>
              <p:cNvSpPr/>
              <p:nvPr/>
            </p:nvSpPr>
            <p:spPr>
              <a:xfrm>
                <a:off x="15702" y="3526"/>
                <a:ext cx="4841" cy="955"/>
              </a:xfrm>
              <a:prstGeom prst="roundRect">
                <a:avLst/>
              </a:prstGeom>
              <a:solidFill>
                <a:srgbClr val="DDC84D"/>
              </a:solidFill>
              <a:ln w="12700" cap="flat">
                <a:noFill/>
                <a:prstDash val="solid"/>
                <a:miter lim="800000"/>
              </a:ln>
              <a:effectLst/>
              <a:sp3d/>
            </p:spPr>
            <p:txBody>
              <a:bodyPr rot="0" spcFirstLastPara="1" vertOverflow="overflow" horzOverflow="overflow" vert="horz" wrap="square" lIns="40602" tIns="40602" rIns="40602" bIns="40602" numCol="1" spcCol="38100" rtlCol="0" anchor="ctr">
                <a:spAutoFit/>
              </a:bodyPr>
              <a:lstStyle/>
              <a:p>
                <a:pPr algn="ctr" defTabSz="608330" hangingPunct="0">
                  <a:defRPr/>
                </a:pPr>
                <a:r>
                  <a:rPr lang="en-US" altLang="en-US" sz="1600" b="1" kern="0" dirty="0">
                    <a:solidFill>
                      <a:srgbClr val="000000"/>
                    </a:solidFill>
                    <a:latin typeface="微软雅黑" panose="020B0503020204020204" pitchFamily="34" charset="-122"/>
                    <a:ea typeface="微软雅黑" panose="020B0503020204020204" pitchFamily="34" charset="-122"/>
                    <a:sym typeface="Calibri" panose="020F0502020204030204"/>
                  </a:rPr>
                  <a:t>FIT</a:t>
                </a:r>
                <a:r>
                  <a:rPr lang="zh-CN" altLang="en-US" sz="1600" b="1" kern="0" dirty="0">
                    <a:solidFill>
                      <a:srgbClr val="000000"/>
                    </a:solidFill>
                    <a:latin typeface="微软雅黑" panose="020B0503020204020204" pitchFamily="34" charset="-122"/>
                    <a:ea typeface="微软雅黑" panose="020B0503020204020204" pitchFamily="34" charset="-122"/>
                    <a:sym typeface="Calibri" panose="020F0502020204030204"/>
                  </a:rPr>
                  <a:t>人脸核身</a:t>
                </a:r>
              </a:p>
            </p:txBody>
          </p:sp>
          <p:sp>
            <p:nvSpPr>
              <p:cNvPr id="22" name="矩形: 圆角 6"/>
              <p:cNvSpPr/>
              <p:nvPr/>
            </p:nvSpPr>
            <p:spPr>
              <a:xfrm>
                <a:off x="9279" y="8258"/>
                <a:ext cx="3624" cy="955"/>
              </a:xfrm>
              <a:prstGeom prst="roundRect">
                <a:avLst/>
              </a:prstGeom>
              <a:solidFill>
                <a:srgbClr val="C98D01"/>
              </a:solidFill>
              <a:ln w="12700" cap="flat">
                <a:noFill/>
                <a:prstDash val="solid"/>
                <a:miter lim="800000"/>
              </a:ln>
              <a:effectLst/>
              <a:sp3d/>
            </p:spPr>
            <p:txBody>
              <a:bodyPr rot="0" spcFirstLastPara="1" vertOverflow="overflow" horzOverflow="overflow" vert="horz" wrap="square" lIns="40602" tIns="40602" rIns="40602" bIns="40602" numCol="1" spcCol="38100" rtlCol="0" anchor="ctr">
                <a:spAutoFit/>
              </a:bodyPr>
              <a:lstStyle/>
              <a:p>
                <a:pPr algn="ctr" defTabSz="608330" hangingPunct="0">
                  <a:defRPr/>
                </a:pPr>
                <a:r>
                  <a:rPr lang="zh-CN" altLang="en-US" sz="1600" kern="0" dirty="0">
                    <a:latin typeface="微软雅黑" panose="020B0503020204020204" pitchFamily="34" charset="-122"/>
                    <a:ea typeface="微软雅黑" panose="020B0503020204020204" pitchFamily="34" charset="-122"/>
                    <a:sym typeface="Calibri" panose="020F0502020204030204"/>
                  </a:rPr>
                  <a:t>身份证</a:t>
                </a:r>
                <a:r>
                  <a:rPr lang="en-US" altLang="zh-CN" sz="1600" kern="0" dirty="0">
                    <a:latin typeface="微软雅黑" panose="020B0503020204020204" pitchFamily="34" charset="-122"/>
                    <a:ea typeface="微软雅黑" panose="020B0503020204020204" pitchFamily="34" charset="-122"/>
                    <a:sym typeface="Calibri" panose="020F0502020204030204"/>
                  </a:rPr>
                  <a:t>OCR</a:t>
                </a:r>
              </a:p>
            </p:txBody>
          </p:sp>
          <p:sp>
            <p:nvSpPr>
              <p:cNvPr id="23" name="矩形: 圆角 7"/>
              <p:cNvSpPr/>
              <p:nvPr/>
            </p:nvSpPr>
            <p:spPr>
              <a:xfrm>
                <a:off x="16310" y="8258"/>
                <a:ext cx="3626" cy="955"/>
              </a:xfrm>
              <a:prstGeom prst="roundRect">
                <a:avLst/>
              </a:prstGeom>
              <a:solidFill>
                <a:srgbClr val="725000"/>
              </a:solidFill>
              <a:ln w="12700" cap="flat">
                <a:noFill/>
                <a:prstDash val="solid"/>
                <a:miter lim="800000"/>
              </a:ln>
              <a:effectLst/>
              <a:sp3d/>
            </p:spPr>
            <p:txBody>
              <a:bodyPr rot="0" spcFirstLastPara="1" vertOverflow="overflow" horzOverflow="overflow" vert="horz" wrap="square" lIns="40602" tIns="40602" rIns="40602" bIns="40602" numCol="1" spcCol="38100" rtlCol="0" anchor="ctr">
                <a:spAutoFit/>
              </a:bodyPr>
              <a:lstStyle/>
              <a:p>
                <a:pPr algn="ctr" defTabSz="608330" hangingPunct="0">
                  <a:defRPr/>
                </a:pPr>
                <a:r>
                  <a:rPr lang="zh-CN" altLang="en-US" sz="1600" kern="0" dirty="0">
                    <a:solidFill>
                      <a:prstClr val="white"/>
                    </a:solidFill>
                    <a:latin typeface="微软雅黑" panose="020B0503020204020204" pitchFamily="34" charset="-122"/>
                    <a:ea typeface="微软雅黑" panose="020B0503020204020204" pitchFamily="34" charset="-122"/>
                    <a:sym typeface="Calibri" panose="020F0502020204030204"/>
                  </a:rPr>
                  <a:t>人脸比对</a:t>
                </a:r>
              </a:p>
            </p:txBody>
          </p:sp>
          <p:sp>
            <p:nvSpPr>
              <p:cNvPr id="24" name="矩形: 圆角 8"/>
              <p:cNvSpPr/>
              <p:nvPr/>
            </p:nvSpPr>
            <p:spPr>
              <a:xfrm>
                <a:off x="23057" y="8258"/>
                <a:ext cx="3626" cy="955"/>
              </a:xfrm>
              <a:prstGeom prst="roundRect">
                <a:avLst/>
              </a:prstGeom>
              <a:solidFill>
                <a:srgbClr val="402A00"/>
              </a:solidFill>
              <a:ln w="12700" cap="flat">
                <a:noFill/>
                <a:prstDash val="solid"/>
                <a:miter lim="800000"/>
              </a:ln>
              <a:effectLst/>
              <a:sp3d/>
            </p:spPr>
            <p:txBody>
              <a:bodyPr rot="0" spcFirstLastPara="1" vertOverflow="overflow" horzOverflow="overflow" vert="horz" wrap="square" lIns="40602" tIns="40602" rIns="40602" bIns="40602" numCol="1" spcCol="38100" rtlCol="0" anchor="ctr">
                <a:spAutoFit/>
              </a:bodyPr>
              <a:lstStyle/>
              <a:p>
                <a:pPr algn="ctr" defTabSz="608330" hangingPunct="0">
                  <a:defRPr/>
                </a:pPr>
                <a:r>
                  <a:rPr lang="zh-CN" altLang="en-US" sz="1600" kern="0" dirty="0">
                    <a:latin typeface="微软雅黑" panose="020B0503020204020204" pitchFamily="34" charset="-122"/>
                    <a:ea typeface="微软雅黑" panose="020B0503020204020204" pitchFamily="34" charset="-122"/>
                    <a:sym typeface="Calibri" panose="020F0502020204030204"/>
                  </a:rPr>
                  <a:t>活体检测</a:t>
                </a:r>
              </a:p>
            </p:txBody>
          </p:sp>
          <p:grpSp>
            <p:nvGrpSpPr>
              <p:cNvPr id="4" name="组合 3"/>
              <p:cNvGrpSpPr/>
              <p:nvPr/>
            </p:nvGrpSpPr>
            <p:grpSpPr>
              <a:xfrm>
                <a:off x="11091" y="4273"/>
                <a:ext cx="13779" cy="3985"/>
                <a:chOff x="10838" y="5030"/>
                <a:chExt cx="12908" cy="3217"/>
              </a:xfrm>
            </p:grpSpPr>
            <p:cxnSp>
              <p:nvCxnSpPr>
                <p:cNvPr id="25" name="直接箭头连接符 3"/>
                <p:cNvCxnSpPr/>
                <p:nvPr/>
              </p:nvCxnSpPr>
              <p:spPr>
                <a:xfrm>
                  <a:off x="17414" y="5030"/>
                  <a:ext cx="21" cy="3191"/>
                </a:xfrm>
                <a:prstGeom prst="straightConnector1">
                  <a:avLst/>
                </a:prstGeom>
                <a:noFill/>
                <a:ln w="9525" cap="flat">
                  <a:solidFill>
                    <a:srgbClr val="DDC84D"/>
                  </a:solidFill>
                  <a:prstDash val="solid"/>
                  <a:miter lim="800000"/>
                  <a:headEnd type="triangle"/>
                  <a:tailEnd type="triangle"/>
                </a:ln>
                <a:effectLst/>
                <a:sp3d/>
              </p:spPr>
            </p:cxnSp>
            <p:cxnSp>
              <p:nvCxnSpPr>
                <p:cNvPr id="26" name="连接符: 曲线 10"/>
                <p:cNvCxnSpPr>
                  <a:stCxn id="22" idx="0"/>
                  <a:endCxn id="21" idx="2"/>
                </p:cNvCxnSpPr>
                <p:nvPr/>
              </p:nvCxnSpPr>
              <p:spPr>
                <a:xfrm rot="5400000" flipH="1" flipV="1">
                  <a:off x="12607" y="3429"/>
                  <a:ext cx="3049" cy="6587"/>
                </a:xfrm>
                <a:prstGeom prst="curvedConnector3">
                  <a:avLst>
                    <a:gd name="adj1" fmla="val 50000"/>
                  </a:avLst>
                </a:prstGeom>
                <a:noFill/>
                <a:ln w="9525" cap="flat">
                  <a:solidFill>
                    <a:srgbClr val="DDC84D"/>
                  </a:solidFill>
                  <a:prstDash val="solid"/>
                  <a:miter lim="800000"/>
                  <a:headEnd type="triangle"/>
                  <a:tailEnd type="triangle"/>
                </a:ln>
                <a:effectLst/>
                <a:sp3d/>
              </p:spPr>
            </p:cxnSp>
            <p:cxnSp>
              <p:nvCxnSpPr>
                <p:cNvPr id="27" name="连接符: 曲线 22"/>
                <p:cNvCxnSpPr>
                  <a:stCxn id="21" idx="2"/>
                  <a:endCxn id="24" idx="0"/>
                </p:cNvCxnSpPr>
                <p:nvPr/>
              </p:nvCxnSpPr>
              <p:spPr>
                <a:xfrm rot="16200000" flipH="1">
                  <a:off x="19061" y="3562"/>
                  <a:ext cx="3049" cy="6321"/>
                </a:xfrm>
                <a:prstGeom prst="curvedConnector3">
                  <a:avLst>
                    <a:gd name="adj1" fmla="val 50000"/>
                  </a:avLst>
                </a:prstGeom>
                <a:noFill/>
                <a:ln w="9525" cap="flat">
                  <a:solidFill>
                    <a:srgbClr val="DDC84D"/>
                  </a:solidFill>
                  <a:prstDash val="solid"/>
                  <a:miter lim="800000"/>
                  <a:headEnd type="triangle"/>
                  <a:tailEnd type="triangle"/>
                </a:ln>
                <a:effectLst/>
                <a:sp3d/>
              </p:spPr>
            </p:cxnSp>
          </p:grpSp>
          <p:pic>
            <p:nvPicPr>
              <p:cNvPr id="16" name="图片 7" descr="图片 7"/>
              <p:cNvPicPr>
                <a:picLocks noChangeAspect="1"/>
              </p:cNvPicPr>
              <p:nvPr/>
            </p:nvPicPr>
            <p:blipFill>
              <a:blip r:embed="rId4"/>
              <a:stretch>
                <a:fillRect/>
              </a:stretch>
            </p:blipFill>
            <p:spPr>
              <a:xfrm>
                <a:off x="9729" y="9966"/>
                <a:ext cx="2724" cy="2687"/>
              </a:xfrm>
              <a:prstGeom prst="rect">
                <a:avLst/>
              </a:prstGeom>
              <a:ln w="12700" cap="flat">
                <a:noFill/>
                <a:miter lim="400000"/>
                <a:headEnd/>
                <a:tailEnd/>
              </a:ln>
              <a:effectLst/>
            </p:spPr>
          </p:pic>
          <p:pic>
            <p:nvPicPr>
              <p:cNvPr id="17" name="图片 2" descr="图片 2"/>
              <p:cNvPicPr>
                <a:picLocks noChangeAspect="1"/>
              </p:cNvPicPr>
              <p:nvPr/>
            </p:nvPicPr>
            <p:blipFill>
              <a:blip r:embed="rId5"/>
              <a:stretch>
                <a:fillRect/>
              </a:stretch>
            </p:blipFill>
            <p:spPr>
              <a:xfrm>
                <a:off x="23410" y="9880"/>
                <a:ext cx="2916" cy="2773"/>
              </a:xfrm>
              <a:prstGeom prst="rect">
                <a:avLst/>
              </a:prstGeom>
              <a:ln w="12700" cap="flat">
                <a:noFill/>
                <a:miter lim="400000"/>
                <a:headEnd/>
                <a:tailEnd/>
              </a:ln>
              <a:effectLst/>
            </p:spPr>
          </p:pic>
          <p:pic>
            <p:nvPicPr>
              <p:cNvPr id="18" name="图片 8" descr="图片 8"/>
              <p:cNvPicPr>
                <a:picLocks noChangeAspect="1"/>
              </p:cNvPicPr>
              <p:nvPr/>
            </p:nvPicPr>
            <p:blipFill>
              <a:blip r:embed="rId6"/>
              <a:stretch>
                <a:fillRect/>
              </a:stretch>
            </p:blipFill>
            <p:spPr>
              <a:xfrm>
                <a:off x="16552" y="9966"/>
                <a:ext cx="3144" cy="2773"/>
              </a:xfrm>
              <a:prstGeom prst="rect">
                <a:avLst/>
              </a:prstGeom>
              <a:ln w="12700" cap="flat">
                <a:noFill/>
                <a:miter lim="400000"/>
                <a:headEnd/>
                <a:tailEnd/>
              </a:ln>
              <a:effectLst/>
            </p:spPr>
          </p:pic>
          <p:sp>
            <p:nvSpPr>
              <p:cNvPr id="5" name="矩形 4"/>
              <p:cNvSpPr/>
              <p:nvPr/>
            </p:nvSpPr>
            <p:spPr>
              <a:xfrm>
                <a:off x="9278" y="9682"/>
                <a:ext cx="3626" cy="3255"/>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 name="矩形 5"/>
              <p:cNvSpPr/>
              <p:nvPr/>
            </p:nvSpPr>
            <p:spPr>
              <a:xfrm>
                <a:off x="16310" y="9684"/>
                <a:ext cx="3626" cy="3255"/>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矩形 6"/>
              <p:cNvSpPr/>
              <p:nvPr/>
            </p:nvSpPr>
            <p:spPr>
              <a:xfrm>
                <a:off x="23057" y="9684"/>
                <a:ext cx="3626" cy="3255"/>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3" name="组合 12"/>
            <p:cNvGrpSpPr/>
            <p:nvPr/>
          </p:nvGrpSpPr>
          <p:grpSpPr>
            <a:xfrm>
              <a:off x="1986" y="4398"/>
              <a:ext cx="5391" cy="8288"/>
              <a:chOff x="1886" y="3576"/>
              <a:chExt cx="5391" cy="8288"/>
            </a:xfrm>
          </p:grpSpPr>
          <p:sp>
            <p:nvSpPr>
              <p:cNvPr id="19" name="副标题 2"/>
              <p:cNvSpPr txBox="1"/>
              <p:nvPr/>
            </p:nvSpPr>
            <p:spPr>
              <a:xfrm>
                <a:off x="1886" y="3576"/>
                <a:ext cx="5391" cy="8288"/>
              </a:xfrm>
              <a:prstGeom prst="rect">
                <a:avLst/>
              </a:prstGeom>
              <a:ln w="6350">
                <a:solidFill>
                  <a:srgbClr val="DDC846"/>
                </a:solidFill>
                <a:miter lim="800000"/>
              </a:ln>
            </p:spPr>
            <p:txBody>
              <a:bodyPr vert="horz" lIns="60904" tIns="30452" rIns="60904" bIns="30452" rtlCol="0" anchor="t" anchorCtr="0">
                <a:normAutofit/>
              </a:bodyPr>
              <a:lstStyle>
                <a:lvl1pPr marL="0" marR="0" indent="0" algn="l" defTabSz="1218565" rtl="0" eaLnBrk="1" fontAlgn="auto" latinLnBrk="0" hangingPunct="1">
                  <a:lnSpc>
                    <a:spcPct val="150000"/>
                  </a:lnSpc>
                  <a:spcBef>
                    <a:spcPts val="0"/>
                  </a:spcBef>
                  <a:spcAft>
                    <a:spcPts val="0"/>
                  </a:spcAft>
                  <a:buClrTx/>
                  <a:buSzTx/>
                  <a:buFont typeface="Arial" panose="020B0604020202020204"/>
                  <a:buNone/>
                  <a:defRPr sz="1335" kern="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defRPr>
                </a:lvl1pPr>
                <a:lvl2pPr marL="609600" indent="0" algn="ctr" defTabSz="1371600" rtl="0" eaLnBrk="1" latinLnBrk="0" hangingPunct="1">
                  <a:lnSpc>
                    <a:spcPct val="90000"/>
                  </a:lnSpc>
                  <a:spcBef>
                    <a:spcPts val="750"/>
                  </a:spcBef>
                  <a:buFont typeface="Arial" panose="020B0604020202020204" pitchFamily="34" charset="0"/>
                  <a:buNone/>
                  <a:defRPr sz="2665" kern="1200">
                    <a:solidFill>
                      <a:schemeClr val="tx1"/>
                    </a:solidFill>
                    <a:latin typeface="+mn-lt"/>
                    <a:ea typeface="+mn-ea"/>
                    <a:cs typeface="+mn-cs"/>
                  </a:defRPr>
                </a:lvl2pPr>
                <a:lvl3pPr marL="1219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3pPr>
                <a:lvl4pPr marL="1828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4pPr>
                <a:lvl5pPr marL="24384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5pPr>
                <a:lvl6pPr marL="30480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6pPr>
                <a:lvl7pPr marL="36576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7pPr>
                <a:lvl8pPr marL="42672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8pPr>
                <a:lvl9pPr marL="4876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9pPr>
              </a:lstStyle>
              <a:p>
                <a:pPr defTabSz="811530">
                  <a:defRPr/>
                </a:pPr>
                <a:endParaRPr lang="zh-CN" altLang="en-US" sz="1330" dirty="0">
                  <a:solidFill>
                    <a:sysClr val="window" lastClr="FFFFFF"/>
                  </a:solidFill>
                </a:endParaRPr>
              </a:p>
              <a:p>
                <a:pPr defTabSz="811530">
                  <a:defRPr/>
                </a:pPr>
                <a:endParaRPr lang="zh-CN" altLang="zh-CN" sz="1330" dirty="0">
                  <a:solidFill>
                    <a:sysClr val="window" lastClr="FFFFFF"/>
                  </a:solidFill>
                </a:endParaRPr>
              </a:p>
            </p:txBody>
          </p:sp>
          <p:sp>
            <p:nvSpPr>
              <p:cNvPr id="12" name="文本框 11"/>
              <p:cNvSpPr txBox="1"/>
              <p:nvPr/>
            </p:nvSpPr>
            <p:spPr>
              <a:xfrm>
                <a:off x="2571" y="4733"/>
                <a:ext cx="4021" cy="6035"/>
              </a:xfrm>
              <a:prstGeom prst="rect">
                <a:avLst/>
              </a:prstGeom>
              <a:noFill/>
            </p:spPr>
            <p:txBody>
              <a:bodyPr wrap="square" rtlCol="0">
                <a:spAutoFit/>
              </a:bodyPr>
              <a:lstStyle/>
              <a:p>
                <a:pPr defTabSz="811530">
                  <a:lnSpc>
                    <a:spcPct val="150000"/>
                  </a:lnSpc>
                  <a:defRPr/>
                </a:pPr>
                <a:r>
                  <a:rPr lang="zh-CN" altLang="en-US" sz="1330" dirty="0">
                    <a:solidFill>
                      <a:schemeClr val="tx1">
                        <a:lumMod val="75000"/>
                      </a:schemeClr>
                    </a:solidFill>
                    <a:latin typeface="微软雅黑" panose="020B0503020204020204" pitchFamily="34" charset="-122"/>
                    <a:ea typeface="微软雅黑" panose="020B0503020204020204" pitchFamily="34" charset="-122"/>
                    <a:sym typeface="+mn-ea"/>
                  </a:rPr>
                  <a:t>通过用户的一段自拍视频（或一张自拍照）与另外一张照片（可来源于身份证或事先留存自拍照）之间的</a:t>
                </a:r>
                <a:r>
                  <a:rPr lang="en-US" altLang="zh-CN" sz="1330" dirty="0">
                    <a:solidFill>
                      <a:schemeClr val="tx1">
                        <a:lumMod val="75000"/>
                      </a:schemeClr>
                    </a:solidFill>
                    <a:latin typeface="微软雅黑" panose="020B0503020204020204" pitchFamily="34" charset="-122"/>
                    <a:ea typeface="微软雅黑" panose="020B0503020204020204" pitchFamily="34" charset="-122"/>
                    <a:sym typeface="+mn-ea"/>
                  </a:rPr>
                  <a:t>1:1</a:t>
                </a:r>
                <a:r>
                  <a:rPr lang="zh-CN" altLang="en-US" sz="1330" dirty="0">
                    <a:solidFill>
                      <a:schemeClr val="tx1">
                        <a:lumMod val="75000"/>
                      </a:schemeClr>
                    </a:solidFill>
                    <a:latin typeface="微软雅黑" panose="020B0503020204020204" pitchFamily="34" charset="-122"/>
                    <a:ea typeface="微软雅黑" panose="020B0503020204020204" pitchFamily="34" charset="-122"/>
                    <a:sym typeface="+mn-ea"/>
                  </a:rPr>
                  <a:t>人脸验证来确认用户身份的技术手段。</a:t>
                </a:r>
              </a:p>
            </p:txBody>
          </p:sp>
        </p:gr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D:\项目\执行\t-腾讯\腾讯云\金融云\PPT\图片\细节.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userDrawn="1"/>
        </p:nvGrpSpPr>
        <p:grpSpPr>
          <a:xfrm>
            <a:off x="803307" y="413106"/>
            <a:ext cx="3649564" cy="461429"/>
            <a:chOff x="1886" y="1146"/>
            <a:chExt cx="8629" cy="1091"/>
          </a:xfrm>
        </p:grpSpPr>
        <p:sp>
          <p:nvSpPr>
            <p:cNvPr id="9" name="文本框 8"/>
            <p:cNvSpPr txBox="1"/>
            <p:nvPr userDrawn="1"/>
          </p:nvSpPr>
          <p:spPr>
            <a:xfrm>
              <a:off x="1986" y="1146"/>
              <a:ext cx="8529"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400" dirty="0">
                  <a:solidFill>
                    <a:schemeClr val="tx1"/>
                  </a:solidFill>
                  <a:sym typeface="+mn-lt"/>
                </a:rPr>
                <a:t>1. </a:t>
              </a:r>
              <a:r>
                <a:rPr lang="zh-CN" altLang="en-US" sz="2400" dirty="0">
                  <a:solidFill>
                    <a:schemeClr val="tx1"/>
                  </a:solidFill>
                  <a:sym typeface="+mn-lt"/>
                </a:rPr>
                <a:t>保险远程身份核身系统</a:t>
              </a: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grpSp>
        <p:nvGrpSpPr>
          <p:cNvPr id="7" name="组合 6"/>
          <p:cNvGrpSpPr/>
          <p:nvPr/>
        </p:nvGrpSpPr>
        <p:grpSpPr>
          <a:xfrm>
            <a:off x="803307" y="1675907"/>
            <a:ext cx="6006618" cy="3783214"/>
            <a:chOff x="2814" y="3985"/>
            <a:chExt cx="14202" cy="8945"/>
          </a:xfrm>
        </p:grpSpPr>
        <p:sp>
          <p:nvSpPr>
            <p:cNvPr id="4" name="文本框 3"/>
            <p:cNvSpPr txBox="1"/>
            <p:nvPr/>
          </p:nvSpPr>
          <p:spPr>
            <a:xfrm>
              <a:off x="2814" y="3985"/>
              <a:ext cx="4075" cy="873"/>
            </a:xfrm>
            <a:prstGeom prst="rect">
              <a:avLst/>
            </a:prstGeom>
            <a:noFill/>
          </p:spPr>
          <p:txBody>
            <a:bodyPr wrap="none" rtlCol="0" anchor="t">
              <a:spAutoFit/>
            </a:bodyPr>
            <a:lstStyle/>
            <a:p>
              <a:pPr defTabSz="913130">
                <a:lnSpc>
                  <a:spcPct val="90000"/>
                </a:lnSpc>
                <a:spcBef>
                  <a:spcPct val="0"/>
                </a:spcBef>
                <a:defRPr/>
              </a:pPr>
              <a:r>
                <a:rPr kumimoji="1" lang="zh-CN" altLang="en-US" sz="2000" b="1" dirty="0">
                  <a:solidFill>
                    <a:srgbClr val="DDC84D"/>
                  </a:solidFill>
                  <a:latin typeface="微软雅黑" panose="020B0503020204020204" pitchFamily="34" charset="-122"/>
                  <a:ea typeface="微软雅黑" panose="020B0503020204020204" pitchFamily="34" charset="-122"/>
                  <a:sym typeface="+mn-ea"/>
                </a:rPr>
                <a:t>唇动活体检测</a:t>
              </a:r>
            </a:p>
          </p:txBody>
        </p:sp>
        <p:sp>
          <p:nvSpPr>
            <p:cNvPr id="29" name="副标题 2"/>
            <p:cNvSpPr txBox="1"/>
            <p:nvPr/>
          </p:nvSpPr>
          <p:spPr>
            <a:xfrm>
              <a:off x="2814" y="5321"/>
              <a:ext cx="14202" cy="7609"/>
            </a:xfrm>
            <a:prstGeom prst="rect">
              <a:avLst/>
            </a:prstGeom>
            <a:ln>
              <a:solidFill>
                <a:sysClr val="windowText" lastClr="000000"/>
              </a:solidFill>
            </a:ln>
          </p:spPr>
          <p:txBody>
            <a:bodyPr vert="horz" lIns="60904" tIns="30452" rIns="60904" bIns="30452" rtlCol="0">
              <a:normAutofit/>
            </a:bodyPr>
            <a:lstStyle>
              <a:lvl1pPr marL="0" marR="0" indent="0" algn="l" defTabSz="1218565" rtl="0" eaLnBrk="1" fontAlgn="auto" latinLnBrk="0" hangingPunct="1">
                <a:lnSpc>
                  <a:spcPct val="150000"/>
                </a:lnSpc>
                <a:spcBef>
                  <a:spcPts val="0"/>
                </a:spcBef>
                <a:spcAft>
                  <a:spcPts val="0"/>
                </a:spcAft>
                <a:buClrTx/>
                <a:buSzTx/>
                <a:buFont typeface="Arial" panose="020B0604020202020204"/>
                <a:buNone/>
                <a:defRPr sz="1335" kern="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defRPr>
              </a:lvl1pPr>
              <a:lvl2pPr marL="609600" indent="0" algn="ctr" defTabSz="1371600" rtl="0" eaLnBrk="1" latinLnBrk="0" hangingPunct="1">
                <a:lnSpc>
                  <a:spcPct val="90000"/>
                </a:lnSpc>
                <a:spcBef>
                  <a:spcPts val="750"/>
                </a:spcBef>
                <a:buFont typeface="Arial" panose="020B0604020202020204" pitchFamily="34" charset="0"/>
                <a:buNone/>
                <a:defRPr sz="2665" kern="1200">
                  <a:solidFill>
                    <a:schemeClr val="tx1"/>
                  </a:solidFill>
                  <a:latin typeface="+mn-lt"/>
                  <a:ea typeface="+mn-ea"/>
                  <a:cs typeface="+mn-cs"/>
                </a:defRPr>
              </a:lvl2pPr>
              <a:lvl3pPr marL="1219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3pPr>
              <a:lvl4pPr marL="1828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4pPr>
              <a:lvl5pPr marL="24384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5pPr>
              <a:lvl6pPr marL="30480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6pPr>
              <a:lvl7pPr marL="36576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7pPr>
              <a:lvl8pPr marL="42672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8pPr>
              <a:lvl9pPr marL="4876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9pPr>
            </a:lstStyle>
            <a:p>
              <a:pPr defTabSz="811530">
                <a:defRPr/>
              </a:pPr>
              <a:r>
                <a:rPr lang="zh-CN" altLang="zh-CN" sz="1600" b="1" dirty="0">
                  <a:solidFill>
                    <a:srgbClr val="C88D01"/>
                  </a:solidFill>
                </a:rPr>
                <a:t>活体检测</a:t>
              </a:r>
              <a:endParaRPr lang="en-US" altLang="zh-CN" sz="1330" b="1" dirty="0">
                <a:solidFill>
                  <a:sysClr val="window" lastClr="FFFFFF"/>
                </a:solidFill>
              </a:endParaRPr>
            </a:p>
            <a:p>
              <a:pPr defTabSz="811530">
                <a:defRPr/>
              </a:pPr>
              <a:r>
                <a:rPr lang="zh-CN" altLang="en-US" sz="1330" dirty="0">
                  <a:solidFill>
                    <a:schemeClr val="tx1">
                      <a:lumMod val="75000"/>
                    </a:schemeClr>
                  </a:solidFill>
                </a:rPr>
                <a:t>唇动检测</a:t>
              </a:r>
              <a:r>
                <a:rPr lang="en-US" altLang="zh-CN" sz="1330" dirty="0">
                  <a:solidFill>
                    <a:schemeClr val="tx1">
                      <a:lumMod val="75000"/>
                    </a:schemeClr>
                  </a:solidFill>
                </a:rPr>
                <a:t>+</a:t>
              </a:r>
              <a:r>
                <a:rPr lang="zh-CN" altLang="en-US" sz="1330" dirty="0">
                  <a:solidFill>
                    <a:schemeClr val="tx1">
                      <a:lumMod val="75000"/>
                    </a:schemeClr>
                  </a:solidFill>
                </a:rPr>
                <a:t>语音识别</a:t>
              </a:r>
              <a:r>
                <a:rPr lang="en-US" altLang="zh-CN" sz="1330" dirty="0">
                  <a:solidFill>
                    <a:schemeClr val="tx1">
                      <a:lumMod val="75000"/>
                    </a:schemeClr>
                  </a:solidFill>
                </a:rPr>
                <a:t>+</a:t>
              </a:r>
              <a:r>
                <a:rPr lang="zh-CN" altLang="en-US" sz="1330" dirty="0">
                  <a:solidFill>
                    <a:schemeClr val="tx1">
                      <a:lumMod val="75000"/>
                    </a:schemeClr>
                  </a:solidFill>
                </a:rPr>
                <a:t>翻拍视频检测</a:t>
              </a:r>
              <a:endParaRPr lang="en-US" altLang="zh-CN" sz="1330" dirty="0">
                <a:solidFill>
                  <a:schemeClr val="tx1">
                    <a:lumMod val="75000"/>
                  </a:schemeClr>
                </a:solidFill>
              </a:endParaRPr>
            </a:p>
            <a:p>
              <a:pPr defTabSz="811530">
                <a:defRPr/>
              </a:pPr>
              <a:r>
                <a:rPr lang="zh-CN" altLang="en-US" sz="1330" dirty="0">
                  <a:solidFill>
                    <a:schemeClr val="tx1">
                      <a:lumMod val="75000"/>
                    </a:schemeClr>
                  </a:solidFill>
                </a:rPr>
                <a:t>摇头</a:t>
              </a:r>
              <a:r>
                <a:rPr lang="en-US" altLang="zh-CN" sz="1330" dirty="0">
                  <a:solidFill>
                    <a:schemeClr val="tx1">
                      <a:lumMod val="75000"/>
                    </a:schemeClr>
                  </a:solidFill>
                </a:rPr>
                <a:t>/</a:t>
              </a:r>
              <a:r>
                <a:rPr lang="zh-CN" altLang="en-US" sz="1330" dirty="0">
                  <a:solidFill>
                    <a:schemeClr val="tx1">
                      <a:lumMod val="75000"/>
                    </a:schemeClr>
                  </a:solidFill>
                </a:rPr>
                <a:t>眨眼</a:t>
              </a:r>
              <a:r>
                <a:rPr lang="en-US" altLang="zh-CN" sz="1330" dirty="0">
                  <a:solidFill>
                    <a:schemeClr val="tx1">
                      <a:lumMod val="75000"/>
                    </a:schemeClr>
                  </a:solidFill>
                </a:rPr>
                <a:t>/</a:t>
              </a:r>
              <a:r>
                <a:rPr lang="zh-CN" altLang="en-US" sz="1330" dirty="0">
                  <a:solidFill>
                    <a:schemeClr val="tx1">
                      <a:lumMod val="75000"/>
                    </a:schemeClr>
                  </a:solidFill>
                </a:rPr>
                <a:t>张嘴视频动作检测</a:t>
              </a:r>
              <a:endParaRPr lang="en-US" altLang="zh-CN" sz="1330" dirty="0">
                <a:solidFill>
                  <a:schemeClr val="tx1">
                    <a:lumMod val="75000"/>
                  </a:schemeClr>
                </a:solidFill>
              </a:endParaRPr>
            </a:p>
            <a:p>
              <a:pPr defTabSz="811530">
                <a:defRPr/>
              </a:pPr>
              <a:r>
                <a:rPr lang="zh-CN" altLang="en-US" sz="1330" dirty="0">
                  <a:solidFill>
                    <a:schemeClr val="tx1">
                      <a:lumMod val="75000"/>
                    </a:schemeClr>
                  </a:solidFill>
                </a:rPr>
                <a:t>活体检测方案：唇动方案</a:t>
              </a:r>
              <a:r>
                <a:rPr lang="en-US" altLang="en-US" sz="1330" dirty="0">
                  <a:solidFill>
                    <a:schemeClr val="tx1">
                      <a:lumMod val="75000"/>
                    </a:schemeClr>
                  </a:solidFill>
                </a:rPr>
                <a:t> </a:t>
              </a:r>
              <a:r>
                <a:rPr lang="zh-CN" altLang="en-US" sz="1330" dirty="0">
                  <a:solidFill>
                    <a:schemeClr val="tx1">
                      <a:lumMod val="75000"/>
                    </a:schemeClr>
                  </a:solidFill>
                </a:rPr>
                <a:t>、摇头</a:t>
              </a:r>
              <a:r>
                <a:rPr lang="en-US" altLang="zh-CN" sz="1330" dirty="0">
                  <a:solidFill>
                    <a:schemeClr val="tx1">
                      <a:lumMod val="75000"/>
                    </a:schemeClr>
                  </a:solidFill>
                </a:rPr>
                <a:t>/</a:t>
              </a:r>
              <a:r>
                <a:rPr lang="zh-CN" altLang="en-US" sz="1330" dirty="0">
                  <a:solidFill>
                    <a:schemeClr val="tx1">
                      <a:lumMod val="75000"/>
                    </a:schemeClr>
                  </a:solidFill>
                </a:rPr>
                <a:t>眨眼</a:t>
              </a:r>
              <a:r>
                <a:rPr lang="en-US" altLang="zh-CN" sz="1330" dirty="0">
                  <a:solidFill>
                    <a:schemeClr val="tx1">
                      <a:lumMod val="75000"/>
                    </a:schemeClr>
                  </a:solidFill>
                </a:rPr>
                <a:t>/</a:t>
              </a:r>
              <a:r>
                <a:rPr lang="zh-CN" altLang="en-US" sz="1330" dirty="0">
                  <a:solidFill>
                    <a:schemeClr val="tx1">
                      <a:lumMod val="75000"/>
                    </a:schemeClr>
                  </a:solidFill>
                </a:rPr>
                <a:t>张嘴方案。</a:t>
              </a:r>
              <a:endParaRPr lang="en-US" altLang="zh-CN" sz="1330" dirty="0">
                <a:solidFill>
                  <a:schemeClr val="tx1">
                    <a:lumMod val="75000"/>
                  </a:schemeClr>
                </a:solidFill>
              </a:endParaRPr>
            </a:p>
            <a:p>
              <a:pPr defTabSz="811530">
                <a:defRPr/>
              </a:pPr>
              <a:endParaRPr lang="en-US" altLang="zh-CN" sz="1330" dirty="0">
                <a:solidFill>
                  <a:schemeClr val="tx1">
                    <a:lumMod val="75000"/>
                  </a:schemeClr>
                </a:solidFill>
              </a:endParaRPr>
            </a:p>
            <a:p>
              <a:pPr defTabSz="811530">
                <a:defRPr/>
              </a:pPr>
              <a:r>
                <a:rPr lang="zh-CN" altLang="en-US" sz="1600" b="1" dirty="0">
                  <a:solidFill>
                    <a:srgbClr val="C88D01"/>
                  </a:solidFill>
                </a:rPr>
                <a:t>优势亮点</a:t>
              </a:r>
              <a:endParaRPr lang="en-US" altLang="zh-CN" sz="1330" b="1" dirty="0">
                <a:solidFill>
                  <a:srgbClr val="C88D01"/>
                </a:solidFill>
              </a:endParaRPr>
            </a:p>
            <a:p>
              <a:pPr marL="152400" indent="-152400" defTabSz="811530">
                <a:buFont typeface="Arial" panose="020B0604020202020204" pitchFamily="34" charset="0"/>
                <a:buChar char="•"/>
                <a:defRPr/>
              </a:pPr>
              <a:r>
                <a:rPr lang="zh-CN" altLang="en-US" sz="1330" dirty="0">
                  <a:solidFill>
                    <a:schemeClr val="tx1">
                      <a:lumMod val="75000"/>
                    </a:schemeClr>
                  </a:solidFill>
                  <a:latin typeface="Book Antiqua" panose="02040602050305030304" pitchFamily="18" charset="0"/>
                </a:rPr>
                <a:t>高精度：主推方案在用户配合情况下，在错误接受率</a:t>
              </a:r>
              <a:r>
                <a:rPr lang="en-US" altLang="zh-CN" sz="1330" dirty="0">
                  <a:solidFill>
                    <a:schemeClr val="tx1">
                      <a:lumMod val="75000"/>
                    </a:schemeClr>
                  </a:solidFill>
                </a:rPr>
                <a:t>0.01%</a:t>
              </a:r>
              <a:r>
                <a:rPr lang="zh-CN" altLang="en-US" sz="1330" dirty="0">
                  <a:solidFill>
                    <a:schemeClr val="tx1">
                      <a:lumMod val="75000"/>
                    </a:schemeClr>
                  </a:solidFill>
                  <a:latin typeface="Book Antiqua" panose="02040602050305030304" pitchFamily="18" charset="0"/>
                </a:rPr>
                <a:t>时，通过率超过</a:t>
              </a:r>
              <a:r>
                <a:rPr lang="en-US" altLang="zh-CN" sz="1330" dirty="0">
                  <a:solidFill>
                    <a:schemeClr val="tx1">
                      <a:lumMod val="75000"/>
                    </a:schemeClr>
                  </a:solidFill>
                </a:rPr>
                <a:t>98%</a:t>
              </a:r>
              <a:r>
                <a:rPr lang="zh-CN" altLang="en-US" sz="1330" dirty="0">
                  <a:solidFill>
                    <a:schemeClr val="tx1">
                      <a:lumMod val="75000"/>
                    </a:schemeClr>
                  </a:solidFill>
                </a:rPr>
                <a:t>，攻击者难于破解；</a:t>
              </a:r>
              <a:endParaRPr lang="en-US" altLang="zh-CN" sz="1330" dirty="0">
                <a:solidFill>
                  <a:schemeClr val="tx1">
                    <a:lumMod val="75000"/>
                  </a:schemeClr>
                </a:solidFill>
                <a:latin typeface="Book Antiqua" panose="02040602050305030304" pitchFamily="18" charset="0"/>
              </a:endParaRPr>
            </a:p>
            <a:p>
              <a:pPr marL="152400" indent="-152400" defTabSz="811530">
                <a:buFont typeface="Arial" panose="020B0604020202020204" pitchFamily="34" charset="0"/>
                <a:buChar char="•"/>
                <a:defRPr/>
              </a:pPr>
              <a:r>
                <a:rPr lang="zh-CN" altLang="en-US" sz="1330" dirty="0">
                  <a:solidFill>
                    <a:schemeClr val="tx1">
                      <a:lumMod val="75000"/>
                    </a:schemeClr>
                  </a:solidFill>
                  <a:latin typeface="Book Antiqua" panose="02040602050305030304" pitchFamily="18" charset="0"/>
                </a:rPr>
                <a:t>安全性：基于语音</a:t>
              </a:r>
              <a:r>
                <a:rPr lang="en-US" altLang="zh-CN" sz="1330" dirty="0">
                  <a:solidFill>
                    <a:schemeClr val="tx1">
                      <a:lumMod val="75000"/>
                    </a:schemeClr>
                  </a:solidFill>
                  <a:latin typeface="Book Antiqua" panose="02040602050305030304" pitchFamily="18" charset="0"/>
                </a:rPr>
                <a:t>+</a:t>
              </a:r>
              <a:r>
                <a:rPr lang="zh-CN" altLang="en-US" sz="1330" dirty="0">
                  <a:solidFill>
                    <a:schemeClr val="tx1">
                      <a:lumMod val="75000"/>
                    </a:schemeClr>
                  </a:solidFill>
                  <a:latin typeface="Book Antiqua" panose="02040602050305030304" pitchFamily="18" charset="0"/>
                </a:rPr>
                <a:t>唇动</a:t>
              </a:r>
              <a:r>
                <a:rPr lang="en-US" altLang="zh-CN" sz="1330" dirty="0">
                  <a:solidFill>
                    <a:schemeClr val="tx1">
                      <a:lumMod val="75000"/>
                    </a:schemeClr>
                  </a:solidFill>
                  <a:latin typeface="Book Antiqua" panose="02040602050305030304" pitchFamily="18" charset="0"/>
                </a:rPr>
                <a:t>+</a:t>
              </a:r>
              <a:r>
                <a:rPr lang="zh-CN" altLang="en-US" sz="1330" dirty="0">
                  <a:solidFill>
                    <a:schemeClr val="tx1">
                      <a:lumMod val="75000"/>
                    </a:schemeClr>
                  </a:solidFill>
                  <a:latin typeface="Book Antiqua" panose="02040602050305030304" pitchFamily="18" charset="0"/>
                </a:rPr>
                <a:t>翻拍视频检测</a:t>
              </a:r>
              <a:r>
                <a:rPr lang="en-US" altLang="zh-CN" sz="1330" dirty="0">
                  <a:solidFill>
                    <a:schemeClr val="tx1">
                      <a:lumMod val="75000"/>
                    </a:schemeClr>
                  </a:solidFill>
                  <a:latin typeface="Book Antiqua" panose="02040602050305030304" pitchFamily="18" charset="0"/>
                </a:rPr>
                <a:t>+</a:t>
              </a:r>
              <a:r>
                <a:rPr lang="zh-CN" altLang="en-US" sz="1330" dirty="0">
                  <a:solidFill>
                    <a:schemeClr val="tx1">
                      <a:lumMod val="75000"/>
                    </a:schemeClr>
                  </a:solidFill>
                  <a:latin typeface="Book Antiqua" panose="02040602050305030304" pitchFamily="18" charset="0"/>
                </a:rPr>
                <a:t>语音视频同步等的多维活体检测方案，可抵挡照片、视频、部分</a:t>
              </a:r>
              <a:r>
                <a:rPr lang="en-US" altLang="zh-CN" sz="1330" dirty="0">
                  <a:solidFill>
                    <a:schemeClr val="tx1">
                      <a:lumMod val="75000"/>
                    </a:schemeClr>
                  </a:solidFill>
                  <a:latin typeface="Book Antiqua" panose="02040602050305030304" pitchFamily="18" charset="0"/>
                </a:rPr>
                <a:t>3D</a:t>
              </a:r>
              <a:r>
                <a:rPr lang="zh-CN" altLang="en-US" sz="1330" dirty="0">
                  <a:solidFill>
                    <a:schemeClr val="tx1">
                      <a:lumMod val="75000"/>
                    </a:schemeClr>
                  </a:solidFill>
                  <a:latin typeface="Book Antiqua" panose="02040602050305030304" pitchFamily="18" charset="0"/>
                </a:rPr>
                <a:t>面具的攻击，且一般不受方言等的影响。</a:t>
              </a:r>
            </a:p>
          </p:txBody>
        </p:sp>
      </p:grpSp>
      <p:grpSp>
        <p:nvGrpSpPr>
          <p:cNvPr id="6" name="组合 5"/>
          <p:cNvGrpSpPr/>
          <p:nvPr/>
        </p:nvGrpSpPr>
        <p:grpSpPr>
          <a:xfrm>
            <a:off x="7814412" y="1568268"/>
            <a:ext cx="2088926" cy="3622919"/>
            <a:chOff x="18345" y="5093"/>
            <a:chExt cx="4685" cy="8124"/>
          </a:xfrm>
        </p:grpSpPr>
        <p:sp>
          <p:nvSpPr>
            <p:cNvPr id="5" name="矩形 4"/>
            <p:cNvSpPr/>
            <p:nvPr/>
          </p:nvSpPr>
          <p:spPr>
            <a:xfrm>
              <a:off x="18345" y="5093"/>
              <a:ext cx="4685" cy="8124"/>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pic>
          <p:nvPicPr>
            <p:cNvPr id="30" name="图片 29"/>
            <p:cNvPicPr>
              <a:picLocks noChangeAspect="1"/>
            </p:cNvPicPr>
            <p:nvPr/>
          </p:nvPicPr>
          <p:blipFill rotWithShape="1">
            <a:blip r:embed="rId5"/>
            <a:srcRect t="2599"/>
            <a:stretch>
              <a:fillRect/>
            </a:stretch>
          </p:blipFill>
          <p:spPr>
            <a:xfrm>
              <a:off x="18524" y="5335"/>
              <a:ext cx="4327" cy="764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userDrawn="1"/>
        </p:nvGrpSpPr>
        <p:grpSpPr>
          <a:xfrm>
            <a:off x="803307" y="413106"/>
            <a:ext cx="3649564" cy="461429"/>
            <a:chOff x="1886" y="1146"/>
            <a:chExt cx="8629" cy="1091"/>
          </a:xfrm>
        </p:grpSpPr>
        <p:sp>
          <p:nvSpPr>
            <p:cNvPr id="9" name="文本框 8"/>
            <p:cNvSpPr txBox="1"/>
            <p:nvPr userDrawn="1"/>
          </p:nvSpPr>
          <p:spPr>
            <a:xfrm>
              <a:off x="1986" y="1146"/>
              <a:ext cx="8529"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400" dirty="0">
                  <a:solidFill>
                    <a:schemeClr val="tx1"/>
                  </a:solidFill>
                  <a:sym typeface="+mn-lt"/>
                </a:rPr>
                <a:t>1. </a:t>
              </a:r>
              <a:r>
                <a:rPr lang="zh-CN" altLang="en-US" sz="2400" dirty="0">
                  <a:solidFill>
                    <a:schemeClr val="tx1"/>
                  </a:solidFill>
                  <a:sym typeface="+mn-lt"/>
                </a:rPr>
                <a:t>保险远程身份核身系统</a:t>
              </a: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grpSp>
        <p:nvGrpSpPr>
          <p:cNvPr id="7" name="组合 6"/>
          <p:cNvGrpSpPr/>
          <p:nvPr/>
        </p:nvGrpSpPr>
        <p:grpSpPr>
          <a:xfrm>
            <a:off x="803307" y="1685635"/>
            <a:ext cx="6006618" cy="3773486"/>
            <a:chOff x="2814" y="4008"/>
            <a:chExt cx="14202" cy="8922"/>
          </a:xfrm>
        </p:grpSpPr>
        <p:sp>
          <p:nvSpPr>
            <p:cNvPr id="4" name="文本框 3"/>
            <p:cNvSpPr txBox="1"/>
            <p:nvPr/>
          </p:nvSpPr>
          <p:spPr>
            <a:xfrm>
              <a:off x="2814" y="4008"/>
              <a:ext cx="4075" cy="873"/>
            </a:xfrm>
            <a:prstGeom prst="rect">
              <a:avLst/>
            </a:prstGeom>
            <a:noFill/>
          </p:spPr>
          <p:txBody>
            <a:bodyPr wrap="none" rtlCol="0" anchor="t">
              <a:spAutoFit/>
            </a:bodyPr>
            <a:lstStyle/>
            <a:p>
              <a:pPr defTabSz="913130">
                <a:lnSpc>
                  <a:spcPct val="90000"/>
                </a:lnSpc>
                <a:spcBef>
                  <a:spcPct val="0"/>
                </a:spcBef>
                <a:defRPr/>
              </a:pPr>
              <a:r>
                <a:rPr kumimoji="1" lang="zh-CN" altLang="en-US" sz="2000" b="1" dirty="0">
                  <a:solidFill>
                    <a:srgbClr val="DDC84D"/>
                  </a:solidFill>
                  <a:latin typeface="微软雅黑" panose="020B0503020204020204" pitchFamily="34" charset="-122"/>
                  <a:ea typeface="微软雅黑" panose="020B0503020204020204" pitchFamily="34" charset="-122"/>
                  <a:sym typeface="+mn-ea"/>
                </a:rPr>
                <a:t>静默活体检测</a:t>
              </a:r>
            </a:p>
          </p:txBody>
        </p:sp>
        <p:sp>
          <p:nvSpPr>
            <p:cNvPr id="29" name="副标题 2"/>
            <p:cNvSpPr txBox="1"/>
            <p:nvPr/>
          </p:nvSpPr>
          <p:spPr>
            <a:xfrm>
              <a:off x="2814" y="5321"/>
              <a:ext cx="14202" cy="7609"/>
            </a:xfrm>
            <a:prstGeom prst="rect">
              <a:avLst/>
            </a:prstGeom>
            <a:ln>
              <a:solidFill>
                <a:sysClr val="windowText" lastClr="000000"/>
              </a:solidFill>
            </a:ln>
          </p:spPr>
          <p:txBody>
            <a:bodyPr vert="horz" lIns="60904" tIns="30452" rIns="60904" bIns="30452" rtlCol="0">
              <a:normAutofit/>
            </a:bodyPr>
            <a:lstStyle>
              <a:lvl1pPr marL="0" marR="0" indent="0" algn="l" defTabSz="1218565" rtl="0" eaLnBrk="1" fontAlgn="auto" latinLnBrk="0" hangingPunct="1">
                <a:lnSpc>
                  <a:spcPct val="150000"/>
                </a:lnSpc>
                <a:spcBef>
                  <a:spcPts val="0"/>
                </a:spcBef>
                <a:spcAft>
                  <a:spcPts val="0"/>
                </a:spcAft>
                <a:buClrTx/>
                <a:buSzTx/>
                <a:buFont typeface="Arial" panose="020B0604020202020204"/>
                <a:buNone/>
                <a:defRPr sz="1335" kern="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defRPr>
              </a:lvl1pPr>
              <a:lvl2pPr marL="609600" indent="0" algn="ctr" defTabSz="1371600" rtl="0" eaLnBrk="1" latinLnBrk="0" hangingPunct="1">
                <a:lnSpc>
                  <a:spcPct val="90000"/>
                </a:lnSpc>
                <a:spcBef>
                  <a:spcPts val="750"/>
                </a:spcBef>
                <a:buFont typeface="Arial" panose="020B0604020202020204" pitchFamily="34" charset="0"/>
                <a:buNone/>
                <a:defRPr sz="2665" kern="1200">
                  <a:solidFill>
                    <a:schemeClr val="tx1"/>
                  </a:solidFill>
                  <a:latin typeface="+mn-lt"/>
                  <a:ea typeface="+mn-ea"/>
                  <a:cs typeface="+mn-cs"/>
                </a:defRPr>
              </a:lvl2pPr>
              <a:lvl3pPr marL="1219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3pPr>
              <a:lvl4pPr marL="1828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4pPr>
              <a:lvl5pPr marL="24384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5pPr>
              <a:lvl6pPr marL="30480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6pPr>
              <a:lvl7pPr marL="36576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7pPr>
              <a:lvl8pPr marL="42672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8pPr>
              <a:lvl9pPr marL="4876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9pPr>
            </a:lstStyle>
            <a:p>
              <a:pPr defTabSz="811530">
                <a:defRPr/>
              </a:pPr>
              <a:r>
                <a:rPr lang="zh-CN" altLang="en-US" sz="1330">
                  <a:solidFill>
                    <a:schemeClr val="tx1">
                      <a:lumMod val="75000"/>
                    </a:schemeClr>
                  </a:solidFill>
                  <a:sym typeface="+mn-ea"/>
                </a:rPr>
                <a:t>需用户配合，只需录制一段视频</a:t>
              </a:r>
              <a:endParaRPr lang="en-US" altLang="zh-CN" sz="1330">
                <a:solidFill>
                  <a:schemeClr val="tx1">
                    <a:lumMod val="75000"/>
                  </a:schemeClr>
                </a:solidFill>
              </a:endParaRPr>
            </a:p>
            <a:p>
              <a:pPr defTabSz="811530">
                <a:defRPr/>
              </a:pPr>
              <a:r>
                <a:rPr lang="zh-CN" altLang="en-US" sz="1330">
                  <a:solidFill>
                    <a:schemeClr val="tx1">
                      <a:lumMod val="75000"/>
                    </a:schemeClr>
                  </a:solidFill>
                  <a:sym typeface="+mn-ea"/>
                </a:rPr>
                <a:t>深度分析边缘、纹理、反射、色彩等信息</a:t>
              </a:r>
              <a:endParaRPr lang="en-US" altLang="zh-CN" sz="1330">
                <a:solidFill>
                  <a:schemeClr val="tx1">
                    <a:lumMod val="75000"/>
                  </a:schemeClr>
                </a:solidFill>
              </a:endParaRPr>
            </a:p>
            <a:p>
              <a:pPr defTabSz="811530">
                <a:defRPr/>
              </a:pPr>
              <a:r>
                <a:rPr lang="zh-CN" altLang="en-US" sz="1330">
                  <a:solidFill>
                    <a:schemeClr val="tx1">
                      <a:lumMod val="75000"/>
                    </a:schemeClr>
                  </a:solidFill>
                  <a:sym typeface="+mn-ea"/>
                </a:rPr>
                <a:t>可抵抗</a:t>
              </a:r>
              <a:r>
                <a:rPr lang="zh-CN" altLang="en-US" sz="1330" b="1">
                  <a:solidFill>
                    <a:schemeClr val="tx1"/>
                  </a:solidFill>
                  <a:sym typeface="+mn-ea"/>
                </a:rPr>
                <a:t>翻拍、视频、面具</a:t>
              </a:r>
              <a:r>
                <a:rPr lang="zh-CN" altLang="en-US" sz="1330">
                  <a:solidFill>
                    <a:schemeClr val="tx1">
                      <a:lumMod val="75000"/>
                    </a:schemeClr>
                  </a:solidFill>
                  <a:sym typeface="+mn-ea"/>
                </a:rPr>
                <a:t>等攻击。</a:t>
              </a:r>
              <a:endParaRPr lang="en-US" altLang="zh-CN" sz="1330" dirty="0">
                <a:solidFill>
                  <a:schemeClr val="tx1">
                    <a:lumMod val="75000"/>
                  </a:schemeClr>
                </a:solidFill>
              </a:endParaRPr>
            </a:p>
            <a:p>
              <a:pPr defTabSz="811530">
                <a:defRPr/>
              </a:pPr>
              <a:endParaRPr lang="zh-CN" altLang="en-US" sz="1330" b="1" dirty="0">
                <a:solidFill>
                  <a:schemeClr val="tx1">
                    <a:lumMod val="75000"/>
                  </a:schemeClr>
                </a:solidFill>
              </a:endParaRPr>
            </a:p>
            <a:p>
              <a:pPr defTabSz="811530">
                <a:defRPr/>
              </a:pPr>
              <a:r>
                <a:rPr lang="zh-CN" altLang="en-US" sz="1600" b="1" dirty="0">
                  <a:solidFill>
                    <a:srgbClr val="C88D01"/>
                  </a:solidFill>
                </a:rPr>
                <a:t>优势亮点</a:t>
              </a:r>
              <a:endParaRPr lang="en-US" altLang="zh-CN" sz="1330" b="1" dirty="0">
                <a:solidFill>
                  <a:srgbClr val="C88D01"/>
                </a:solidFill>
              </a:endParaRPr>
            </a:p>
            <a:p>
              <a:pPr marL="152400" indent="-152400" defTabSz="811530">
                <a:buFont typeface="Arial" panose="020B0604020202020204" pitchFamily="34" charset="0"/>
                <a:buChar char="•"/>
                <a:defRPr/>
              </a:pPr>
              <a:r>
                <a:rPr lang="zh-CN" altLang="en-US" sz="1330">
                  <a:solidFill>
                    <a:schemeClr val="tx1">
                      <a:lumMod val="75000"/>
                    </a:schemeClr>
                  </a:solidFill>
                  <a:latin typeface="Book Antiqua" panose="02040602050305030304" pitchFamily="18" charset="0"/>
                  <a:sym typeface="+mn-ea"/>
                </a:rPr>
                <a:t>用性强：无需用户配合，适用于多语种、行动不便、非配合等场景；</a:t>
              </a:r>
              <a:endParaRPr lang="en-US" altLang="zh-CN" sz="1330">
                <a:solidFill>
                  <a:schemeClr val="tx1">
                    <a:lumMod val="75000"/>
                  </a:schemeClr>
                </a:solidFill>
                <a:latin typeface="Book Antiqua" panose="02040602050305030304" pitchFamily="18" charset="0"/>
              </a:endParaRPr>
            </a:p>
            <a:p>
              <a:pPr marL="152400" indent="-152400" defTabSz="811530">
                <a:buFont typeface="Arial" panose="020B0604020202020204" pitchFamily="34" charset="0"/>
                <a:buChar char="•"/>
                <a:defRPr/>
              </a:pPr>
              <a:r>
                <a:rPr lang="zh-CN" altLang="en-US" sz="1330">
                  <a:solidFill>
                    <a:schemeClr val="tx1">
                      <a:lumMod val="75000"/>
                    </a:schemeClr>
                  </a:solidFill>
                  <a:latin typeface="Book Antiqua" panose="02040602050305030304" pitchFamily="18" charset="0"/>
                  <a:sym typeface="+mn-ea"/>
                </a:rPr>
                <a:t>安全性：经过多轮优化，目前已经能够抵挡市面上各类欺诈攻击。</a:t>
              </a:r>
              <a:endParaRPr lang="zh-CN" altLang="en-US" sz="1330" dirty="0">
                <a:solidFill>
                  <a:schemeClr val="tx1">
                    <a:lumMod val="75000"/>
                  </a:schemeClr>
                </a:solidFill>
                <a:latin typeface="Book Antiqua" panose="02040602050305030304" pitchFamily="18" charset="0"/>
                <a:sym typeface="+mn-ea"/>
              </a:endParaRPr>
            </a:p>
          </p:txBody>
        </p:sp>
      </p:grpSp>
      <p:grpSp>
        <p:nvGrpSpPr>
          <p:cNvPr id="6" name="组合 5"/>
          <p:cNvGrpSpPr/>
          <p:nvPr/>
        </p:nvGrpSpPr>
        <p:grpSpPr>
          <a:xfrm>
            <a:off x="7797494" y="1567000"/>
            <a:ext cx="2089727" cy="3624188"/>
            <a:chOff x="18783" y="4784"/>
            <a:chExt cx="4685" cy="8124"/>
          </a:xfrm>
        </p:grpSpPr>
        <p:sp>
          <p:nvSpPr>
            <p:cNvPr id="5" name="矩形 4"/>
            <p:cNvSpPr/>
            <p:nvPr/>
          </p:nvSpPr>
          <p:spPr>
            <a:xfrm>
              <a:off x="18783" y="4784"/>
              <a:ext cx="4685" cy="8124"/>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pic>
          <p:nvPicPr>
            <p:cNvPr id="15" name="图片 14"/>
            <p:cNvPicPr>
              <a:picLocks noChangeAspect="1"/>
            </p:cNvPicPr>
            <p:nvPr/>
          </p:nvPicPr>
          <p:blipFill rotWithShape="1">
            <a:blip r:embed="rId4"/>
            <a:srcRect t="2924"/>
            <a:stretch>
              <a:fillRect/>
            </a:stretch>
          </p:blipFill>
          <p:spPr>
            <a:xfrm>
              <a:off x="18972" y="5119"/>
              <a:ext cx="4307" cy="745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D:\项目\执行\t-腾讯\腾讯云\金融云\PPT\图片\细节.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userDrawn="1"/>
        </p:nvGrpSpPr>
        <p:grpSpPr>
          <a:xfrm>
            <a:off x="803307" y="413106"/>
            <a:ext cx="3649564" cy="461429"/>
            <a:chOff x="1886" y="1146"/>
            <a:chExt cx="8629" cy="1091"/>
          </a:xfrm>
        </p:grpSpPr>
        <p:sp>
          <p:nvSpPr>
            <p:cNvPr id="9" name="文本框 8"/>
            <p:cNvSpPr txBox="1"/>
            <p:nvPr userDrawn="1"/>
          </p:nvSpPr>
          <p:spPr>
            <a:xfrm>
              <a:off x="1986" y="1146"/>
              <a:ext cx="8529"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400" dirty="0">
                  <a:solidFill>
                    <a:schemeClr val="tx1"/>
                  </a:solidFill>
                  <a:sym typeface="+mn-lt"/>
                </a:rPr>
                <a:t>1. </a:t>
              </a:r>
              <a:r>
                <a:rPr lang="zh-CN" altLang="en-US" sz="2400" dirty="0">
                  <a:solidFill>
                    <a:schemeClr val="tx1"/>
                  </a:solidFill>
                  <a:sym typeface="+mn-lt"/>
                </a:rPr>
                <a:t>保险远程身份核身系统</a:t>
              </a: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sp>
        <p:nvSpPr>
          <p:cNvPr id="4" name="文本框 3"/>
          <p:cNvSpPr txBox="1"/>
          <p:nvPr/>
        </p:nvSpPr>
        <p:spPr>
          <a:xfrm>
            <a:off x="803307" y="1675908"/>
            <a:ext cx="3708066" cy="369075"/>
          </a:xfrm>
          <a:prstGeom prst="rect">
            <a:avLst/>
          </a:prstGeom>
          <a:noFill/>
        </p:spPr>
        <p:txBody>
          <a:bodyPr wrap="none" rtlCol="0" anchor="t">
            <a:spAutoFit/>
          </a:bodyPr>
          <a:lstStyle/>
          <a:p>
            <a:pPr defTabSz="913130">
              <a:lnSpc>
                <a:spcPct val="90000"/>
              </a:lnSpc>
              <a:spcBef>
                <a:spcPct val="0"/>
              </a:spcBef>
              <a:defRPr/>
            </a:pPr>
            <a:r>
              <a:rPr kumimoji="1" lang="zh-CN" altLang="en-US" sz="2000" b="1" kern="0" dirty="0">
                <a:solidFill>
                  <a:srgbClr val="DDC84D"/>
                </a:solidFill>
                <a:latin typeface="微软雅黑" panose="020B0503020204020204" pitchFamily="34" charset="-122"/>
                <a:ea typeface="微软雅黑" panose="020B0503020204020204" pitchFamily="34" charset="-122"/>
                <a:cs typeface="微软雅黑" panose="020B0503020204020204" pitchFamily="34" charset="-122"/>
                <a:sym typeface="Calibri Light" panose="020F0302020204030204"/>
              </a:rPr>
              <a:t>案例：智慧社保 </a:t>
            </a:r>
            <a:r>
              <a:rPr kumimoji="1" lang="en-US" altLang="zh-CN" sz="2000" b="1" kern="0" dirty="0">
                <a:solidFill>
                  <a:srgbClr val="DDC84D"/>
                </a:solidFill>
                <a:latin typeface="微软雅黑" panose="020B0503020204020204" pitchFamily="34" charset="-122"/>
                <a:ea typeface="微软雅黑" panose="020B0503020204020204" pitchFamily="34" charset="-122"/>
                <a:cs typeface="微软雅黑" panose="020B0503020204020204" pitchFamily="34" charset="-122"/>
                <a:sym typeface="Calibri Light" panose="020F0302020204030204"/>
              </a:rPr>
              <a:t>-</a:t>
            </a:r>
            <a:r>
              <a:rPr kumimoji="1" lang="zh-CN" altLang="en-US" sz="2000" b="1" kern="0" dirty="0">
                <a:solidFill>
                  <a:srgbClr val="DDC84D"/>
                </a:solidFill>
                <a:latin typeface="微软雅黑" panose="020B0503020204020204" pitchFamily="34" charset="-122"/>
                <a:ea typeface="微软雅黑" panose="020B0503020204020204" pitchFamily="34" charset="-122"/>
                <a:cs typeface="微软雅黑" panose="020B0503020204020204" pitchFamily="34" charset="-122"/>
                <a:sym typeface="Calibri Light" panose="020F0302020204030204"/>
              </a:rPr>
              <a:t>资格认证系统</a:t>
            </a:r>
          </a:p>
        </p:txBody>
      </p:sp>
      <p:grpSp>
        <p:nvGrpSpPr>
          <p:cNvPr id="6" name="组合 5"/>
          <p:cNvGrpSpPr/>
          <p:nvPr/>
        </p:nvGrpSpPr>
        <p:grpSpPr>
          <a:xfrm>
            <a:off x="1635657" y="2254069"/>
            <a:ext cx="2459406" cy="3578087"/>
            <a:chOff x="3046" y="5329"/>
            <a:chExt cx="5815" cy="8460"/>
          </a:xfrm>
        </p:grpSpPr>
        <p:sp>
          <p:nvSpPr>
            <p:cNvPr id="5" name="矩形 4"/>
            <p:cNvSpPr/>
            <p:nvPr/>
          </p:nvSpPr>
          <p:spPr>
            <a:xfrm>
              <a:off x="3046" y="5329"/>
              <a:ext cx="5815" cy="8460"/>
            </a:xfrm>
            <a:prstGeom prst="rect">
              <a:avLst/>
            </a:prstGeom>
            <a:noFill/>
            <a:ln w="6350">
              <a:solidFill>
                <a:srgbClr val="DDC84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7" y="5683"/>
              <a:ext cx="5814" cy="7751"/>
            </a:xfrm>
            <a:prstGeom prst="rect">
              <a:avLst/>
            </a:prstGeom>
          </p:spPr>
        </p:pic>
      </p:grpSp>
      <p:sp>
        <p:nvSpPr>
          <p:cNvPr id="29" name="副标题 2"/>
          <p:cNvSpPr txBox="1"/>
          <p:nvPr/>
        </p:nvSpPr>
        <p:spPr>
          <a:xfrm>
            <a:off x="5392648" y="1676119"/>
            <a:ext cx="5614551" cy="1023096"/>
          </a:xfrm>
          <a:prstGeom prst="rect">
            <a:avLst/>
          </a:prstGeom>
          <a:ln>
            <a:solidFill>
              <a:sysClr val="windowText" lastClr="000000"/>
            </a:solidFill>
          </a:ln>
        </p:spPr>
        <p:txBody>
          <a:bodyPr vert="horz" lIns="60904" tIns="30452" rIns="60904" bIns="30452" rtlCol="0">
            <a:normAutofit/>
          </a:bodyPr>
          <a:lstStyle>
            <a:lvl1pPr marL="0" marR="0" indent="0" algn="l" defTabSz="1218565" rtl="0" eaLnBrk="1" fontAlgn="auto" latinLnBrk="0" hangingPunct="1">
              <a:lnSpc>
                <a:spcPct val="150000"/>
              </a:lnSpc>
              <a:spcBef>
                <a:spcPts val="0"/>
              </a:spcBef>
              <a:spcAft>
                <a:spcPts val="0"/>
              </a:spcAft>
              <a:buClrTx/>
              <a:buSzTx/>
              <a:buFont typeface="Arial" panose="020B0604020202020204"/>
              <a:buNone/>
              <a:defRPr sz="1335" kern="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defRPr>
            </a:lvl1pPr>
            <a:lvl2pPr marL="609600" indent="0" algn="ctr" defTabSz="1371600" rtl="0" eaLnBrk="1" latinLnBrk="0" hangingPunct="1">
              <a:lnSpc>
                <a:spcPct val="90000"/>
              </a:lnSpc>
              <a:spcBef>
                <a:spcPts val="750"/>
              </a:spcBef>
              <a:buFont typeface="Arial" panose="020B0604020202020204" pitchFamily="34" charset="0"/>
              <a:buNone/>
              <a:defRPr sz="2665" kern="1200">
                <a:solidFill>
                  <a:schemeClr val="tx1"/>
                </a:solidFill>
                <a:latin typeface="+mn-lt"/>
                <a:ea typeface="+mn-ea"/>
                <a:cs typeface="+mn-cs"/>
              </a:defRPr>
            </a:lvl2pPr>
            <a:lvl3pPr marL="1219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3pPr>
            <a:lvl4pPr marL="1828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4pPr>
            <a:lvl5pPr marL="24384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5pPr>
            <a:lvl6pPr marL="30480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6pPr>
            <a:lvl7pPr marL="36576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7pPr>
            <a:lvl8pPr marL="42672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8pPr>
            <a:lvl9pPr marL="4876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9pPr>
          </a:lstStyle>
          <a:p>
            <a:pPr defTabSz="811530">
              <a:defRPr/>
            </a:pPr>
            <a:r>
              <a:rPr lang="zh-CN" altLang="en-US" sz="1330" dirty="0">
                <a:solidFill>
                  <a:schemeClr val="tx1">
                    <a:lumMod val="75000"/>
                  </a:schemeClr>
                </a:solidFill>
                <a:sym typeface="+mn-ea"/>
              </a:rPr>
              <a:t>通过用户的一段自拍视频与另外一张照片（可来源于身份证或事先留存自拍照）之间的</a:t>
            </a:r>
            <a:r>
              <a:rPr lang="en-US" altLang="zh-CN" sz="1330" dirty="0">
                <a:solidFill>
                  <a:schemeClr val="tx1">
                    <a:lumMod val="75000"/>
                  </a:schemeClr>
                </a:solidFill>
                <a:sym typeface="+mn-ea"/>
              </a:rPr>
              <a:t>1:1</a:t>
            </a:r>
            <a:r>
              <a:rPr lang="zh-CN" altLang="en-US" sz="1330" dirty="0">
                <a:solidFill>
                  <a:schemeClr val="tx1">
                    <a:lumMod val="75000"/>
                  </a:schemeClr>
                </a:solidFill>
                <a:sym typeface="+mn-ea"/>
              </a:rPr>
              <a:t>人脸验证来确认用户身份从而进行社保领取资格认证的技术手段，该产品在山东省人社局率先实现产品落地。</a:t>
            </a:r>
            <a:endParaRPr lang="zh-CN" altLang="en-US" sz="1330" dirty="0">
              <a:solidFill>
                <a:schemeClr val="tx1">
                  <a:lumMod val="75000"/>
                </a:schemeClr>
              </a:solidFill>
              <a:latin typeface="Book Antiqua" panose="02040602050305030304" pitchFamily="18" charset="0"/>
              <a:sym typeface="+mn-ea"/>
            </a:endParaRPr>
          </a:p>
        </p:txBody>
      </p:sp>
      <p:sp>
        <p:nvSpPr>
          <p:cNvPr id="30" name="矩形 29"/>
          <p:cNvSpPr/>
          <p:nvPr/>
        </p:nvSpPr>
        <p:spPr>
          <a:xfrm>
            <a:off x="5467086" y="2753986"/>
            <a:ext cx="479616" cy="24108"/>
          </a:xfrm>
          <a:prstGeom prst="rect">
            <a:avLst/>
          </a:prstGeom>
          <a:solidFill>
            <a:srgbClr val="C9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pic>
        <p:nvPicPr>
          <p:cNvPr id="17" name="00486554cb3ce46864b53b43505ac2e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467085" y="3127866"/>
            <a:ext cx="5539691" cy="2704289"/>
          </a:xfrm>
          <a:prstGeom prst="rect">
            <a:avLst/>
          </a:prstGeom>
          <a:noFill/>
          <a:ln w="12700" cap="flat">
            <a:solidFill>
              <a:srgbClr val="DDC84D"/>
            </a:solidFill>
            <a:prstDash val="solid"/>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1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0" y="1825625"/>
            <a:ext cx="10515600" cy="4351338"/>
          </a:xfrm>
        </p:spPr>
        <p:txBody>
          <a:bodyPr/>
          <a:lstStyle/>
          <a:p>
            <a:r>
              <a:rPr lang="zh-CN" altLang="en-US" dirty="0"/>
              <a:t>展现一下安徽的</a:t>
            </a:r>
            <a:r>
              <a:rPr lang="en-US" altLang="zh-CN" dirty="0"/>
              <a:t>GDP</a:t>
            </a:r>
            <a:r>
              <a:rPr lang="zh-CN" altLang="en-US" dirty="0"/>
              <a:t>及人口、地理数据</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userDrawn="1"/>
        </p:nvGrpSpPr>
        <p:grpSpPr>
          <a:xfrm>
            <a:off x="803307" y="413106"/>
            <a:ext cx="4272980" cy="461429"/>
            <a:chOff x="1886" y="1146"/>
            <a:chExt cx="10103" cy="1091"/>
          </a:xfrm>
        </p:grpSpPr>
        <p:sp>
          <p:nvSpPr>
            <p:cNvPr id="9" name="文本框 8"/>
            <p:cNvSpPr txBox="1"/>
            <p:nvPr userDrawn="1"/>
          </p:nvSpPr>
          <p:spPr>
            <a:xfrm>
              <a:off x="1986" y="1146"/>
              <a:ext cx="10003"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400" dirty="0">
                  <a:solidFill>
                    <a:schemeClr val="tx1"/>
                  </a:solidFill>
                  <a:sym typeface="+mn-lt"/>
                </a:rPr>
                <a:t>2. </a:t>
              </a:r>
              <a:r>
                <a:rPr lang="zh-CN" altLang="en-US" sz="2400" dirty="0">
                  <a:solidFill>
                    <a:schemeClr val="tx1"/>
                  </a:solidFill>
                  <a:sym typeface="+mn-lt"/>
                </a:rPr>
                <a:t>理赔通 </a:t>
              </a:r>
              <a:r>
                <a:rPr lang="en-US" altLang="zh-CN" sz="2400" dirty="0">
                  <a:solidFill>
                    <a:schemeClr val="tx1"/>
                  </a:solidFill>
                  <a:sym typeface="+mn-lt"/>
                </a:rPr>
                <a:t>- </a:t>
              </a:r>
              <a:r>
                <a:rPr lang="zh-CN" altLang="en-US" sz="2400" dirty="0">
                  <a:solidFill>
                    <a:schemeClr val="tx1"/>
                  </a:solidFill>
                  <a:sym typeface="+mn-lt"/>
                </a:rPr>
                <a:t>微信视频理赔系统</a:t>
              </a: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grpSp>
        <p:nvGrpSpPr>
          <p:cNvPr id="4" name="组合 3"/>
          <p:cNvGrpSpPr/>
          <p:nvPr/>
        </p:nvGrpSpPr>
        <p:grpSpPr>
          <a:xfrm>
            <a:off x="910735" y="1254023"/>
            <a:ext cx="10370531" cy="4963644"/>
            <a:chOff x="2921" y="2942"/>
            <a:chExt cx="24520" cy="11736"/>
          </a:xfrm>
        </p:grpSpPr>
        <p:grpSp>
          <p:nvGrpSpPr>
            <p:cNvPr id="10" name="组合 9"/>
            <p:cNvGrpSpPr/>
            <p:nvPr/>
          </p:nvGrpSpPr>
          <p:grpSpPr>
            <a:xfrm>
              <a:off x="2921" y="2942"/>
              <a:ext cx="7816" cy="11704"/>
              <a:chOff x="1887" y="2996"/>
              <a:chExt cx="7816" cy="11704"/>
            </a:xfrm>
          </p:grpSpPr>
          <p:pic>
            <p:nvPicPr>
              <p:cNvPr id="15" name="图片 14"/>
              <p:cNvPicPr>
                <a:picLocks noChangeAspect="1"/>
              </p:cNvPicPr>
              <p:nvPr/>
            </p:nvPicPr>
            <p:blipFill>
              <a:blip r:embed="rId4"/>
              <a:stretch>
                <a:fillRect/>
              </a:stretch>
            </p:blipFill>
            <p:spPr>
              <a:xfrm>
                <a:off x="1887" y="2996"/>
                <a:ext cx="7816" cy="6473"/>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5"/>
              <a:stretch>
                <a:fillRect/>
              </a:stretch>
            </p:blipFill>
            <p:spPr>
              <a:xfrm>
                <a:off x="1887" y="9804"/>
                <a:ext cx="7816" cy="4896"/>
              </a:xfrm>
              <a:prstGeom prst="rect">
                <a:avLst/>
              </a:prstGeom>
              <a:ln>
                <a:noFill/>
              </a:ln>
              <a:effectLst>
                <a:outerShdw blurRad="292100" dist="139700" dir="2700000" algn="tl" rotWithShape="0">
                  <a:srgbClr val="333333">
                    <a:alpha val="65000"/>
                  </a:srgbClr>
                </a:outerShdw>
              </a:effectLst>
            </p:spPr>
          </p:pic>
        </p:grpSp>
        <p:cxnSp>
          <p:nvCxnSpPr>
            <p:cNvPr id="7" name="直接连接符 6"/>
            <p:cNvCxnSpPr/>
            <p:nvPr/>
          </p:nvCxnSpPr>
          <p:spPr>
            <a:xfrm>
              <a:off x="12796" y="2942"/>
              <a:ext cx="0" cy="11736"/>
            </a:xfrm>
            <a:prstGeom prst="line">
              <a:avLst/>
            </a:prstGeom>
            <a:ln w="6350">
              <a:solidFill>
                <a:schemeClr val="bg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8" name="Picture 3"/>
            <p:cNvPicPr>
              <a:picLocks noChangeAspect="1"/>
            </p:cNvPicPr>
            <p:nvPr/>
          </p:nvPicPr>
          <p:blipFill>
            <a:blip r:embed="rId6"/>
            <a:stretch>
              <a:fillRect/>
            </a:stretch>
          </p:blipFill>
          <p:spPr>
            <a:xfrm>
              <a:off x="14855" y="2942"/>
              <a:ext cx="12586" cy="11703"/>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a:extLst>
              <a:ext uri="{FF2B5EF4-FFF2-40B4-BE49-F238E27FC236}">
                <a16:creationId xmlns:a16="http://schemas.microsoft.com/office/drawing/2014/main" id="{A19B0466-ACA5-4C28-BBE3-5395ADC8363B}"/>
              </a:ext>
            </a:extLst>
          </p:cNvPr>
          <p:cNvSpPr txBox="1">
            <a:spLocks noChangeArrowheads="1"/>
          </p:cNvSpPr>
          <p:nvPr/>
        </p:nvSpPr>
        <p:spPr bwMode="auto">
          <a:xfrm>
            <a:off x="-12196" y="388198"/>
            <a:ext cx="12226779" cy="717889"/>
          </a:xfrm>
          <a:prstGeom prst="rect">
            <a:avLst/>
          </a:prstGeom>
          <a:noFill/>
          <a:ln w="9525">
            <a:noFill/>
            <a:miter lim="800000"/>
          </a:ln>
        </p:spPr>
        <p:txBody>
          <a:bodyPr wrap="square" lIns="60960" tIns="30480" rIns="60960" bIns="30480">
            <a:spAutoFit/>
          </a:bodyPr>
          <a:lstStyle/>
          <a:p>
            <a:pPr algn="ctr" defTabSz="1450340"/>
            <a:r>
              <a:rPr lang="zh-CN" altLang="en-US" sz="4265" b="1" spc="-200" dirty="0">
                <a:solidFill>
                  <a:schemeClr val="bg1"/>
                </a:solidFill>
                <a:latin typeface="Open Sans" pitchFamily="34" charset="0"/>
                <a:ea typeface="Open Sans" pitchFamily="34" charset="0"/>
                <a:cs typeface="Open Sans" pitchFamily="34" charset="0"/>
              </a:rPr>
              <a:t>客服</a:t>
            </a:r>
          </a:p>
        </p:txBody>
      </p:sp>
    </p:spTree>
    <p:extLst>
      <p:ext uri="{BB962C8B-B14F-4D97-AF65-F5344CB8AC3E}">
        <p14:creationId xmlns:p14="http://schemas.microsoft.com/office/powerpoint/2010/main" val="2680032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对互联网用户线上行为数据收集、清洗、挖掘，分析用户线上行为数据，丰富客户画像、提升运营管理水平、优化客户服务体验、挖掘销售机会，为客户脱媒、客户直通、客户互动提供系统服务和数据支持。</a:t>
            </a:r>
          </a:p>
        </p:txBody>
      </p:sp>
    </p:spTree>
    <p:extLst>
      <p:ext uri="{BB962C8B-B14F-4D97-AF65-F5344CB8AC3E}">
        <p14:creationId xmlns:p14="http://schemas.microsoft.com/office/powerpoint/2010/main" val="11395985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3" name="内容占位符 2"/>
          <p:cNvSpPr>
            <a:spLocks noGrp="1" noChangeArrowheads="1"/>
          </p:cNvSpPr>
          <p:nvPr/>
        </p:nvSpPr>
        <p:spPr bwMode="auto">
          <a:xfrm>
            <a:off x="7016355" y="2276873"/>
            <a:ext cx="4973637" cy="2405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5721" tIns="62860" rIns="125721" bIns="62860"/>
          <a:lstStyle>
            <a:lvl1pPr defTabSz="1006475">
              <a:spcBef>
                <a:spcPct val="20000"/>
              </a:spcBef>
              <a:buChar char="•"/>
              <a:defRPr sz="2500">
                <a:solidFill>
                  <a:srgbClr val="BFBFBF"/>
                </a:solidFill>
                <a:latin typeface="微软雅黑" panose="020B0503020204020204" pitchFamily="34" charset="-122"/>
                <a:ea typeface="微软雅黑" panose="020B0503020204020204" pitchFamily="34" charset="-122"/>
                <a:sym typeface="Arial" panose="020B0604020202020204" pitchFamily="34" charset="0"/>
              </a:defRPr>
            </a:lvl1pPr>
            <a:lvl2pPr marL="817880" indent="-314325" defTabSz="1006475">
              <a:spcBef>
                <a:spcPct val="20000"/>
              </a:spcBef>
              <a:buChar char="–"/>
              <a:defRPr sz="2200">
                <a:solidFill>
                  <a:srgbClr val="BFBFBF"/>
                </a:solidFill>
                <a:latin typeface="微软雅黑" panose="020B0503020204020204" pitchFamily="34" charset="-122"/>
                <a:ea typeface="微软雅黑" panose="020B0503020204020204" pitchFamily="34" charset="-122"/>
                <a:sym typeface="Arial" panose="020B0604020202020204" pitchFamily="34" charset="0"/>
              </a:defRPr>
            </a:lvl2pPr>
            <a:lvl3pPr marL="1257300" indent="-250825" defTabSz="1006475">
              <a:spcBef>
                <a:spcPct val="20000"/>
              </a:spcBef>
              <a:buChar char="•"/>
              <a:defRPr sz="1900">
                <a:solidFill>
                  <a:srgbClr val="BFBFBF"/>
                </a:solidFill>
                <a:latin typeface="微软雅黑" panose="020B0503020204020204" pitchFamily="34" charset="-122"/>
                <a:ea typeface="微软雅黑" panose="020B0503020204020204" pitchFamily="34" charset="-122"/>
                <a:sym typeface="Arial" panose="020B0604020202020204" pitchFamily="34" charset="0"/>
              </a:defRPr>
            </a:lvl3pPr>
            <a:lvl4pPr marL="1760855" indent="-250825" defTabSz="1006475">
              <a:spcBef>
                <a:spcPct val="20000"/>
              </a:spcBef>
              <a:buChar char="–"/>
              <a:defRPr sz="1600">
                <a:solidFill>
                  <a:srgbClr val="BFBFBF"/>
                </a:solidFill>
                <a:latin typeface="微软雅黑" panose="020B0503020204020204" pitchFamily="34" charset="-122"/>
                <a:ea typeface="微软雅黑" panose="020B0503020204020204" pitchFamily="34" charset="-122"/>
                <a:sym typeface="Arial" panose="020B0604020202020204" pitchFamily="34" charset="0"/>
              </a:defRPr>
            </a:lvl4pPr>
            <a:lvl5pPr marL="2263775" indent="-250825" defTabSz="1006475">
              <a:spcBef>
                <a:spcPct val="20000"/>
              </a:spcBef>
              <a:buChar char="»"/>
              <a:defRPr sz="1600">
                <a:solidFill>
                  <a:srgbClr val="BFBFBF"/>
                </a:solidFill>
                <a:latin typeface="微软雅黑" panose="020B0503020204020204" pitchFamily="34" charset="-122"/>
                <a:ea typeface="微软雅黑" panose="020B0503020204020204" pitchFamily="34" charset="-122"/>
                <a:sym typeface="Arial" panose="020B0604020202020204" pitchFamily="34" charset="0"/>
              </a:defRPr>
            </a:lvl5pPr>
            <a:lvl6pPr marL="2720975" indent="-250825" defTabSz="1006475" eaLnBrk="0" fontAlgn="base" hangingPunct="0">
              <a:spcBef>
                <a:spcPct val="20000"/>
              </a:spcBef>
              <a:spcAft>
                <a:spcPct val="0"/>
              </a:spcAft>
              <a:buChar char="»"/>
              <a:defRPr sz="1600">
                <a:solidFill>
                  <a:srgbClr val="BFBFBF"/>
                </a:solidFill>
                <a:latin typeface="微软雅黑" panose="020B0503020204020204" pitchFamily="34" charset="-122"/>
                <a:ea typeface="微软雅黑" panose="020B0503020204020204" pitchFamily="34" charset="-122"/>
                <a:sym typeface="Arial" panose="020B0604020202020204" pitchFamily="34" charset="0"/>
              </a:defRPr>
            </a:lvl6pPr>
            <a:lvl7pPr marL="3178175" indent="-250825" defTabSz="1006475" eaLnBrk="0" fontAlgn="base" hangingPunct="0">
              <a:spcBef>
                <a:spcPct val="20000"/>
              </a:spcBef>
              <a:spcAft>
                <a:spcPct val="0"/>
              </a:spcAft>
              <a:buChar char="»"/>
              <a:defRPr sz="1600">
                <a:solidFill>
                  <a:srgbClr val="BFBFBF"/>
                </a:solidFill>
                <a:latin typeface="微软雅黑" panose="020B0503020204020204" pitchFamily="34" charset="-122"/>
                <a:ea typeface="微软雅黑" panose="020B0503020204020204" pitchFamily="34" charset="-122"/>
                <a:sym typeface="Arial" panose="020B0604020202020204" pitchFamily="34" charset="0"/>
              </a:defRPr>
            </a:lvl7pPr>
            <a:lvl8pPr marL="3635375" indent="-250825" defTabSz="1006475" eaLnBrk="0" fontAlgn="base" hangingPunct="0">
              <a:spcBef>
                <a:spcPct val="20000"/>
              </a:spcBef>
              <a:spcAft>
                <a:spcPct val="0"/>
              </a:spcAft>
              <a:buChar char="»"/>
              <a:defRPr sz="1600">
                <a:solidFill>
                  <a:srgbClr val="BFBFBF"/>
                </a:solidFill>
                <a:latin typeface="微软雅黑" panose="020B0503020204020204" pitchFamily="34" charset="-122"/>
                <a:ea typeface="微软雅黑" panose="020B0503020204020204" pitchFamily="34" charset="-122"/>
                <a:sym typeface="Arial" panose="020B0604020202020204" pitchFamily="34" charset="0"/>
              </a:defRPr>
            </a:lvl8pPr>
            <a:lvl9pPr marL="4092575" indent="-250825" defTabSz="1006475" eaLnBrk="0" fontAlgn="base" hangingPunct="0">
              <a:spcBef>
                <a:spcPct val="20000"/>
              </a:spcBef>
              <a:spcAft>
                <a:spcPct val="0"/>
              </a:spcAft>
              <a:buChar char="»"/>
              <a:defRPr sz="1600">
                <a:solidFill>
                  <a:srgbClr val="BFBFBF"/>
                </a:solidFill>
                <a:latin typeface="微软雅黑" panose="020B0503020204020204" pitchFamily="34" charset="-122"/>
                <a:ea typeface="微软雅黑" panose="020B0503020204020204" pitchFamily="34" charset="-122"/>
                <a:sym typeface="Arial" panose="020B0604020202020204" pitchFamily="34" charset="0"/>
              </a:defRPr>
            </a:lvl9pPr>
          </a:lstStyle>
          <a:p>
            <a:pPr>
              <a:lnSpc>
                <a:spcPct val="150000"/>
              </a:lnSpc>
              <a:buFontTx/>
              <a:buChar char="•"/>
            </a:pPr>
            <a:r>
              <a:rPr lang="zh-CN" altLang="en-US" sz="1600" dirty="0">
                <a:solidFill>
                  <a:schemeClr val="tx1">
                    <a:lumMod val="65000"/>
                    <a:lumOff val="35000"/>
                  </a:schemeClr>
                </a:solidFill>
                <a:sym typeface="微软雅黑" panose="020B0503020204020204" pitchFamily="34" charset="-122"/>
              </a:rPr>
              <a:t>意图理解：利用分类算法把问题分为专业与闲聊  </a:t>
            </a:r>
          </a:p>
          <a:p>
            <a:pPr>
              <a:lnSpc>
                <a:spcPct val="150000"/>
              </a:lnSpc>
              <a:buFontTx/>
              <a:buChar char="•"/>
            </a:pPr>
            <a:r>
              <a:rPr lang="zh-CN" altLang="en-US" sz="1600" dirty="0">
                <a:solidFill>
                  <a:schemeClr val="tx1">
                    <a:lumMod val="65000"/>
                    <a:lumOff val="35000"/>
                  </a:schemeClr>
                </a:solidFill>
                <a:sym typeface="微软雅黑" panose="020B0503020204020204" pitchFamily="34" charset="-122"/>
              </a:rPr>
              <a:t>专业语义模糊：采用图谱引导和推理</a:t>
            </a:r>
          </a:p>
          <a:p>
            <a:pPr>
              <a:lnSpc>
                <a:spcPct val="150000"/>
              </a:lnSpc>
              <a:buFontTx/>
              <a:buChar char="•"/>
            </a:pPr>
            <a:r>
              <a:rPr lang="zh-CN" altLang="en-US" sz="1600" dirty="0">
                <a:solidFill>
                  <a:schemeClr val="tx1">
                    <a:lumMod val="65000"/>
                    <a:lumOff val="35000"/>
                  </a:schemeClr>
                </a:solidFill>
                <a:sym typeface="微软雅黑" panose="020B0503020204020204" pitchFamily="34" charset="-122"/>
              </a:rPr>
              <a:t>专业语义明确：采用基于语义相似检索</a:t>
            </a:r>
          </a:p>
          <a:p>
            <a:pPr>
              <a:lnSpc>
                <a:spcPct val="150000"/>
              </a:lnSpc>
              <a:buFontTx/>
              <a:buChar char="•"/>
            </a:pPr>
            <a:r>
              <a:rPr lang="zh-CN" altLang="en-US" sz="1600" dirty="0">
                <a:solidFill>
                  <a:schemeClr val="tx1">
                    <a:lumMod val="65000"/>
                    <a:lumOff val="35000"/>
                  </a:schemeClr>
                </a:solidFill>
                <a:sym typeface="微软雅黑" panose="020B0503020204020204" pitchFamily="34" charset="-122"/>
              </a:rPr>
              <a:t>推荐等任务：采用槽填充方案</a:t>
            </a:r>
          </a:p>
          <a:p>
            <a:pPr>
              <a:lnSpc>
                <a:spcPct val="150000"/>
              </a:lnSpc>
              <a:buFontTx/>
              <a:buChar char="•"/>
            </a:pPr>
            <a:r>
              <a:rPr lang="zh-CN" altLang="en-US" sz="1600" dirty="0">
                <a:solidFill>
                  <a:schemeClr val="tx1">
                    <a:lumMod val="65000"/>
                    <a:lumOff val="35000"/>
                  </a:schemeClr>
                </a:solidFill>
                <a:sym typeface="微软雅黑" panose="020B0503020204020204" pitchFamily="34" charset="-122"/>
              </a:rPr>
              <a:t>引导闲聊：采用基于LSTM的深度学习的方法</a:t>
            </a:r>
            <a:endParaRPr lang="zh-CN" altLang="en-US" sz="1600" i="1" dirty="0">
              <a:solidFill>
                <a:schemeClr val="tx1">
                  <a:lumMod val="65000"/>
                  <a:lumOff val="35000"/>
                </a:schemeClr>
              </a:solidFill>
              <a:latin typeface="Arial" panose="020B0604020202020204" pitchFamily="34" charset="0"/>
              <a:sym typeface="微软雅黑" panose="020B0503020204020204" pitchFamily="34" charset="-122"/>
            </a:endParaRPr>
          </a:p>
        </p:txBody>
      </p:sp>
      <p:sp>
        <p:nvSpPr>
          <p:cNvPr id="3" name="文本框 2"/>
          <p:cNvSpPr txBox="1"/>
          <p:nvPr/>
        </p:nvSpPr>
        <p:spPr>
          <a:xfrm>
            <a:off x="7020969" y="1220755"/>
            <a:ext cx="4935967" cy="954044"/>
          </a:xfrm>
          <a:prstGeom prst="rect">
            <a:avLst/>
          </a:prstGeom>
          <a:noFill/>
        </p:spPr>
        <p:txBody>
          <a:bodyPr wrap="none" rtlCol="0" anchor="t">
            <a:spAutoFit/>
          </a:bodyPr>
          <a:lstStyle/>
          <a:p>
            <a:pPr>
              <a:lnSpc>
                <a:spcPct val="150000"/>
              </a:lnSpc>
            </a:pPr>
            <a:r>
              <a:rPr lang="zh-CN" altLang="en-US" sz="2135" dirty="0">
                <a:latin typeface="微软雅黑" panose="020B0503020204020204" pitchFamily="34" charset="-122"/>
                <a:ea typeface="微软雅黑" panose="020B0503020204020204" pitchFamily="34" charset="-122"/>
                <a:sym typeface="+mn-ea"/>
              </a:rPr>
              <a:t>整合多项技术，打造智能客服</a:t>
            </a:r>
            <a:endParaRPr lang="en-US" altLang="zh-CN" sz="2135" dirty="0">
              <a:latin typeface="微软雅黑" panose="020B0503020204020204" pitchFamily="34" charset="-122"/>
              <a:ea typeface="微软雅黑" panose="020B0503020204020204" pitchFamily="34" charset="-122"/>
              <a:sym typeface="+mn-ea"/>
            </a:endParaRPr>
          </a:p>
          <a:p>
            <a:pPr>
              <a:lnSpc>
                <a:spcPct val="150000"/>
              </a:lnSpc>
            </a:pP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支持多轮对话、支持自学习，应对复杂客服情境</a:t>
            </a:r>
            <a:endParaRPr lang="zh-CN" altLang="en-US" sz="1600" dirty="0"/>
          </a:p>
        </p:txBody>
      </p:sp>
      <p:cxnSp>
        <p:nvCxnSpPr>
          <p:cNvPr id="27" name="直接连接符 26"/>
          <p:cNvCxnSpPr/>
          <p:nvPr/>
        </p:nvCxnSpPr>
        <p:spPr>
          <a:xfrm flipH="1">
            <a:off x="6576053" y="1713196"/>
            <a:ext cx="0" cy="41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1103446" y="1560356"/>
            <a:ext cx="4757737" cy="4187815"/>
            <a:chOff x="4870847" y="957271"/>
            <a:chExt cx="3568303" cy="3140861"/>
          </a:xfrm>
        </p:grpSpPr>
        <p:sp>
          <p:nvSpPr>
            <p:cNvPr id="32" name="文本框 1"/>
            <p:cNvSpPr txBox="1">
              <a:spLocks noChangeArrowheads="1"/>
            </p:cNvSpPr>
            <p:nvPr/>
          </p:nvSpPr>
          <p:spPr bwMode="auto">
            <a:xfrm>
              <a:off x="6086873" y="2318857"/>
              <a:ext cx="1107281" cy="300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智能客服</a:t>
              </a:r>
            </a:p>
          </p:txBody>
        </p:sp>
        <p:sp>
          <p:nvSpPr>
            <p:cNvPr id="33" name="Arc 18"/>
            <p:cNvSpPr/>
            <p:nvPr/>
          </p:nvSpPr>
          <p:spPr bwMode="auto">
            <a:xfrm>
              <a:off x="5539882" y="957271"/>
              <a:ext cx="809619" cy="810916"/>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6699FF"/>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34" name="文本框 28"/>
            <p:cNvSpPr txBox="1">
              <a:spLocks noChangeArrowheads="1"/>
            </p:cNvSpPr>
            <p:nvPr/>
          </p:nvSpPr>
          <p:spPr bwMode="auto">
            <a:xfrm>
              <a:off x="5650545" y="1131401"/>
              <a:ext cx="562373"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语义分析</a:t>
              </a:r>
            </a:p>
          </p:txBody>
        </p:sp>
        <p:sp>
          <p:nvSpPr>
            <p:cNvPr id="35" name="Arc 18"/>
            <p:cNvSpPr/>
            <p:nvPr/>
          </p:nvSpPr>
          <p:spPr bwMode="auto">
            <a:xfrm>
              <a:off x="4870847" y="2146853"/>
              <a:ext cx="809625" cy="809726"/>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0F85F1"/>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36" name="文本框 29"/>
            <p:cNvSpPr txBox="1">
              <a:spLocks noChangeArrowheads="1"/>
            </p:cNvSpPr>
            <p:nvPr/>
          </p:nvSpPr>
          <p:spPr bwMode="auto">
            <a:xfrm>
              <a:off x="4967851" y="2298949"/>
              <a:ext cx="592931"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知识图谱</a:t>
              </a:r>
            </a:p>
          </p:txBody>
        </p:sp>
        <p:grpSp>
          <p:nvGrpSpPr>
            <p:cNvPr id="37" name="组合 2"/>
            <p:cNvGrpSpPr/>
            <p:nvPr/>
          </p:nvGrpSpPr>
          <p:grpSpPr bwMode="auto">
            <a:xfrm>
              <a:off x="5470922" y="3264196"/>
              <a:ext cx="810816" cy="810916"/>
              <a:chOff x="30162" y="0"/>
              <a:chExt cx="1081088" cy="1081087"/>
            </a:xfrm>
          </p:grpSpPr>
          <p:sp>
            <p:nvSpPr>
              <p:cNvPr id="50" name="Arc 18"/>
              <p:cNvSpPr/>
              <p:nvPr/>
            </p:nvSpPr>
            <p:spPr bwMode="auto">
              <a:xfrm>
                <a:off x="30162" y="0"/>
                <a:ext cx="1081088" cy="1081087"/>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CCECFF"/>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solidFill>
                    <a:schemeClr val="tx1">
                      <a:lumMod val="65000"/>
                      <a:lumOff val="35000"/>
                    </a:schemeClr>
                  </a:solidFill>
                </a:endParaRPr>
              </a:p>
            </p:txBody>
          </p:sp>
          <p:sp>
            <p:nvSpPr>
              <p:cNvPr id="51" name="文本框 30"/>
              <p:cNvSpPr txBox="1">
                <a:spLocks noChangeArrowheads="1"/>
              </p:cNvSpPr>
              <p:nvPr/>
            </p:nvSpPr>
            <p:spPr bwMode="auto">
              <a:xfrm>
                <a:off x="139925" y="253306"/>
                <a:ext cx="851431" cy="58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语音合成</a:t>
                </a:r>
              </a:p>
            </p:txBody>
          </p:sp>
        </p:grpSp>
        <p:sp>
          <p:nvSpPr>
            <p:cNvPr id="38" name="Arc 18"/>
            <p:cNvSpPr/>
            <p:nvPr/>
          </p:nvSpPr>
          <p:spPr bwMode="auto">
            <a:xfrm>
              <a:off x="7629525" y="2130182"/>
              <a:ext cx="809625" cy="810917"/>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0F85F1"/>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39" name="文本框 31"/>
            <p:cNvSpPr txBox="1">
              <a:spLocks noChangeArrowheads="1"/>
            </p:cNvSpPr>
            <p:nvPr/>
          </p:nvSpPr>
          <p:spPr bwMode="auto">
            <a:xfrm>
              <a:off x="7725569" y="2318857"/>
              <a:ext cx="620713"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语音识别</a:t>
              </a:r>
            </a:p>
          </p:txBody>
        </p:sp>
        <p:sp>
          <p:nvSpPr>
            <p:cNvPr id="40" name="Arc 18"/>
            <p:cNvSpPr/>
            <p:nvPr/>
          </p:nvSpPr>
          <p:spPr bwMode="auto">
            <a:xfrm>
              <a:off x="6936184" y="3288406"/>
              <a:ext cx="809625" cy="809726"/>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6699FF"/>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solidFill>
                  <a:schemeClr val="tx1">
                    <a:lumMod val="65000"/>
                    <a:lumOff val="35000"/>
                  </a:schemeClr>
                </a:solidFill>
              </a:endParaRPr>
            </a:p>
          </p:txBody>
        </p:sp>
        <p:sp>
          <p:nvSpPr>
            <p:cNvPr id="41" name="文本框 37"/>
            <p:cNvSpPr txBox="1">
              <a:spLocks noChangeArrowheads="1"/>
            </p:cNvSpPr>
            <p:nvPr/>
          </p:nvSpPr>
          <p:spPr bwMode="auto">
            <a:xfrm>
              <a:off x="7074348" y="3481265"/>
              <a:ext cx="532803"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情绪分析</a:t>
              </a:r>
            </a:p>
          </p:txBody>
        </p:sp>
        <p:sp>
          <p:nvSpPr>
            <p:cNvPr id="42" name="Arc 18"/>
            <p:cNvSpPr/>
            <p:nvPr/>
          </p:nvSpPr>
          <p:spPr bwMode="auto">
            <a:xfrm>
              <a:off x="7071916" y="983469"/>
              <a:ext cx="809625" cy="809726"/>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CCECFF"/>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solidFill>
                  <a:schemeClr val="tx1">
                    <a:lumMod val="65000"/>
                    <a:lumOff val="35000"/>
                  </a:schemeClr>
                </a:solidFill>
              </a:endParaRPr>
            </a:p>
          </p:txBody>
        </p:sp>
        <p:sp>
          <p:nvSpPr>
            <p:cNvPr id="43" name="文本框 40"/>
            <p:cNvSpPr txBox="1">
              <a:spLocks noChangeArrowheads="1"/>
            </p:cNvSpPr>
            <p:nvPr/>
          </p:nvSpPr>
          <p:spPr bwMode="auto">
            <a:xfrm>
              <a:off x="7200144" y="1151948"/>
              <a:ext cx="563959"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情境分析</a:t>
              </a:r>
            </a:p>
          </p:txBody>
        </p:sp>
        <p:sp>
          <p:nvSpPr>
            <p:cNvPr id="44" name="Arc 18"/>
            <p:cNvSpPr/>
            <p:nvPr/>
          </p:nvSpPr>
          <p:spPr bwMode="auto">
            <a:xfrm>
              <a:off x="5942094" y="1789820"/>
              <a:ext cx="1383506" cy="1383678"/>
            </a:xfrm>
            <a:custGeom>
              <a:avLst/>
              <a:gdLst>
                <a:gd name="T0" fmla="*/ 95870 w 1844675"/>
                <a:gd name="T1" fmla="*/ 1331798 h 1844675"/>
                <a:gd name="T2" fmla="*/ 78819 w 1844675"/>
                <a:gd name="T3" fmla="*/ 549265 h 1844675"/>
                <a:gd name="T4" fmla="*/ 922338 w 1844675"/>
                <a:gd name="T5" fmla="*/ 922338 h 1844675"/>
                <a:gd name="T6" fmla="*/ 95870 w 1844675"/>
                <a:gd name="T7" fmla="*/ 1331798 h 1844675"/>
                <a:gd name="T8" fmla="*/ 95870 w 1844675"/>
                <a:gd name="T9" fmla="*/ 1331798 h 1844675"/>
                <a:gd name="T10" fmla="*/ 78819 w 1844675"/>
                <a:gd name="T11" fmla="*/ 549265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95870" y="1331798"/>
                  </a:moveTo>
                  <a:cubicBezTo>
                    <a:pt x="-25699" y="1086419"/>
                    <a:pt x="-31947" y="799707"/>
                    <a:pt x="78819" y="549265"/>
                  </a:cubicBezTo>
                  <a:lnTo>
                    <a:pt x="922338" y="922338"/>
                  </a:lnTo>
                  <a:lnTo>
                    <a:pt x="95870" y="1331798"/>
                  </a:lnTo>
                  <a:close/>
                </a:path>
                <a:path w="1844675" h="1844675" fill="none">
                  <a:moveTo>
                    <a:pt x="95870" y="1331798"/>
                  </a:moveTo>
                  <a:cubicBezTo>
                    <a:pt x="-25699" y="1086419"/>
                    <a:pt x="-31947" y="799707"/>
                    <a:pt x="78819" y="549265"/>
                  </a:cubicBezTo>
                </a:path>
              </a:pathLst>
            </a:custGeom>
            <a:noFill/>
            <a:ln w="123825" cap="rnd" cmpd="sng">
              <a:solidFill>
                <a:srgbClr val="0F85F1"/>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45" name="Arc 18"/>
            <p:cNvSpPr/>
            <p:nvPr/>
          </p:nvSpPr>
          <p:spPr bwMode="auto">
            <a:xfrm>
              <a:off x="5943285" y="1775531"/>
              <a:ext cx="1383506" cy="1383678"/>
            </a:xfrm>
            <a:custGeom>
              <a:avLst/>
              <a:gdLst>
                <a:gd name="T0" fmla="*/ 806771 w 1844675"/>
                <a:gd name="T1" fmla="*/ 1837406 h 1844675"/>
                <a:gd name="T2" fmla="*/ 135144 w 1844675"/>
                <a:gd name="T3" fmla="*/ 1402998 h 1844675"/>
                <a:gd name="T4" fmla="*/ 922338 w 1844675"/>
                <a:gd name="T5" fmla="*/ 922338 h 1844675"/>
                <a:gd name="T6" fmla="*/ 806771 w 1844675"/>
                <a:gd name="T7" fmla="*/ 1837406 h 1844675"/>
                <a:gd name="T8" fmla="*/ 806771 w 1844675"/>
                <a:gd name="T9" fmla="*/ 1837406 h 1844675"/>
                <a:gd name="T10" fmla="*/ 135144 w 1844675"/>
                <a:gd name="T11" fmla="*/ 1402998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806771" y="1837406"/>
                  </a:moveTo>
                  <a:cubicBezTo>
                    <a:pt x="528488" y="1802261"/>
                    <a:pt x="281319" y="1642392"/>
                    <a:pt x="135144" y="1402998"/>
                  </a:cubicBezTo>
                  <a:lnTo>
                    <a:pt x="922338" y="922338"/>
                  </a:lnTo>
                  <a:lnTo>
                    <a:pt x="806771" y="1837406"/>
                  </a:lnTo>
                  <a:close/>
                </a:path>
                <a:path w="1844675" h="1844675" fill="none">
                  <a:moveTo>
                    <a:pt x="806771" y="1837406"/>
                  </a:moveTo>
                  <a:cubicBezTo>
                    <a:pt x="528488" y="1802261"/>
                    <a:pt x="281319" y="1642392"/>
                    <a:pt x="135144" y="1402998"/>
                  </a:cubicBezTo>
                </a:path>
              </a:pathLst>
            </a:custGeom>
            <a:noFill/>
            <a:ln w="123825" cap="rnd" cmpd="sng">
              <a:solidFill>
                <a:srgbClr val="CCECFF"/>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46" name="Arc 18"/>
            <p:cNvSpPr/>
            <p:nvPr/>
          </p:nvSpPr>
          <p:spPr bwMode="auto">
            <a:xfrm>
              <a:off x="5941618" y="1771918"/>
              <a:ext cx="1383506" cy="1383678"/>
            </a:xfrm>
            <a:custGeom>
              <a:avLst/>
              <a:gdLst>
                <a:gd name="T0" fmla="*/ 1701537 w 1844675"/>
                <a:gd name="T1" fmla="*/ 1415849 h 1844675"/>
                <a:gd name="T2" fmla="*/ 868580 w 1844675"/>
                <a:gd name="T3" fmla="*/ 1843107 h 1844675"/>
                <a:gd name="T4" fmla="*/ 922338 w 1844675"/>
                <a:gd name="T5" fmla="*/ 922338 h 1844675"/>
                <a:gd name="T6" fmla="*/ 1701537 w 1844675"/>
                <a:gd name="T7" fmla="*/ 1415849 h 1844675"/>
                <a:gd name="T8" fmla="*/ 1701537 w 1844675"/>
                <a:gd name="T9" fmla="*/ 1415849 h 1844675"/>
                <a:gd name="T10" fmla="*/ 868580 w 1844675"/>
                <a:gd name="T11" fmla="*/ 1843107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1701537" y="1415849"/>
                  </a:moveTo>
                  <a:cubicBezTo>
                    <a:pt x="1522163" y="1699060"/>
                    <a:pt x="1203247" y="1862646"/>
                    <a:pt x="868580" y="1843107"/>
                  </a:cubicBezTo>
                  <a:lnTo>
                    <a:pt x="922338" y="922338"/>
                  </a:lnTo>
                  <a:lnTo>
                    <a:pt x="1701537" y="1415849"/>
                  </a:lnTo>
                  <a:close/>
                </a:path>
                <a:path w="1844675" h="1844675" fill="none">
                  <a:moveTo>
                    <a:pt x="1701537" y="1415849"/>
                  </a:moveTo>
                  <a:cubicBezTo>
                    <a:pt x="1522163" y="1699060"/>
                    <a:pt x="1203247" y="1862646"/>
                    <a:pt x="868580" y="1843107"/>
                  </a:cubicBezTo>
                </a:path>
              </a:pathLst>
            </a:custGeom>
            <a:noFill/>
            <a:ln w="123825" cap="rnd" cmpd="sng">
              <a:solidFill>
                <a:srgbClr val="6699FF"/>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47" name="Arc 18"/>
            <p:cNvSpPr/>
            <p:nvPr/>
          </p:nvSpPr>
          <p:spPr bwMode="auto">
            <a:xfrm>
              <a:off x="5941975" y="1767195"/>
              <a:ext cx="1383506" cy="1383678"/>
            </a:xfrm>
            <a:custGeom>
              <a:avLst/>
              <a:gdLst>
                <a:gd name="T0" fmla="*/ 1789419 w 1844675"/>
                <a:gd name="T1" fmla="*/ 607892 h 1844675"/>
                <a:gd name="T2" fmla="*/ 1728923 w 1844675"/>
                <a:gd name="T3" fmla="*/ 1369693 h 1844675"/>
                <a:gd name="T4" fmla="*/ 922338 w 1844675"/>
                <a:gd name="T5" fmla="*/ 922338 h 1844675"/>
                <a:gd name="T6" fmla="*/ 1789419 w 1844675"/>
                <a:gd name="T7" fmla="*/ 607892 h 1844675"/>
                <a:gd name="T8" fmla="*/ 1789419 w 1844675"/>
                <a:gd name="T9" fmla="*/ 607892 h 1844675"/>
                <a:gd name="T10" fmla="*/ 1728923 w 1844675"/>
                <a:gd name="T11" fmla="*/ 1369693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1789419" y="607892"/>
                  </a:moveTo>
                  <a:cubicBezTo>
                    <a:pt x="1880348" y="858628"/>
                    <a:pt x="1858286" y="1136451"/>
                    <a:pt x="1728923" y="1369693"/>
                  </a:cubicBezTo>
                  <a:lnTo>
                    <a:pt x="922338" y="922338"/>
                  </a:lnTo>
                  <a:lnTo>
                    <a:pt x="1789419" y="607892"/>
                  </a:lnTo>
                  <a:close/>
                </a:path>
                <a:path w="1844675" h="1844675" fill="none">
                  <a:moveTo>
                    <a:pt x="1789419" y="607892"/>
                  </a:moveTo>
                  <a:cubicBezTo>
                    <a:pt x="1880348" y="858628"/>
                    <a:pt x="1858286" y="1136451"/>
                    <a:pt x="1728923" y="1369693"/>
                  </a:cubicBezTo>
                </a:path>
              </a:pathLst>
            </a:custGeom>
            <a:noFill/>
            <a:ln w="123825" cap="rnd" cmpd="sng">
              <a:solidFill>
                <a:srgbClr val="0F85F1"/>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48" name="Arc 18"/>
            <p:cNvSpPr/>
            <p:nvPr/>
          </p:nvSpPr>
          <p:spPr bwMode="auto">
            <a:xfrm>
              <a:off x="5946499" y="1777793"/>
              <a:ext cx="1383506" cy="1383678"/>
            </a:xfrm>
            <a:custGeom>
              <a:avLst/>
              <a:gdLst>
                <a:gd name="T0" fmla="*/ 1125479 w 1844675"/>
                <a:gd name="T1" fmla="*/ 22649 h 1844675"/>
                <a:gd name="T2" fmla="*/ 1761510 w 1844675"/>
                <a:gd name="T3" fmla="*/ 539590 h 1844675"/>
                <a:gd name="T4" fmla="*/ 922338 w 1844675"/>
                <a:gd name="T5" fmla="*/ 922338 h 1844675"/>
                <a:gd name="T6" fmla="*/ 1125479 w 1844675"/>
                <a:gd name="T7" fmla="*/ 22649 h 1844675"/>
                <a:gd name="T8" fmla="*/ 1125479 w 1844675"/>
                <a:gd name="T9" fmla="*/ 22649 h 1844675"/>
                <a:gd name="T10" fmla="*/ 1761510 w 1844675"/>
                <a:gd name="T11" fmla="*/ 539590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1125479" y="22649"/>
                  </a:moveTo>
                  <a:cubicBezTo>
                    <a:pt x="1406611" y="86126"/>
                    <a:pt x="1641910" y="277368"/>
                    <a:pt x="1761510" y="539590"/>
                  </a:cubicBezTo>
                  <a:lnTo>
                    <a:pt x="922338" y="922338"/>
                  </a:lnTo>
                  <a:lnTo>
                    <a:pt x="1125479" y="22649"/>
                  </a:lnTo>
                  <a:close/>
                </a:path>
                <a:path w="1844675" h="1844675" fill="none">
                  <a:moveTo>
                    <a:pt x="1125479" y="22649"/>
                  </a:moveTo>
                  <a:cubicBezTo>
                    <a:pt x="1406611" y="86126"/>
                    <a:pt x="1641910" y="277368"/>
                    <a:pt x="1761510" y="539590"/>
                  </a:cubicBezTo>
                </a:path>
              </a:pathLst>
            </a:custGeom>
            <a:noFill/>
            <a:ln w="123825" cap="rnd" cmpd="sng">
              <a:solidFill>
                <a:srgbClr val="CCECFF"/>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49" name="Arc 18"/>
            <p:cNvSpPr/>
            <p:nvPr/>
          </p:nvSpPr>
          <p:spPr bwMode="auto">
            <a:xfrm>
              <a:off x="5948761" y="1779698"/>
              <a:ext cx="1383506" cy="1383678"/>
            </a:xfrm>
            <a:custGeom>
              <a:avLst/>
              <a:gdLst>
                <a:gd name="T0" fmla="*/ 99423 w 1844675"/>
                <a:gd name="T1" fmla="*/ 505783 h 1844675"/>
                <a:gd name="T2" fmla="*/ 1077078 w 1844675"/>
                <a:gd name="T3" fmla="*/ 13073 h 1844675"/>
                <a:gd name="T4" fmla="*/ 922338 w 1844675"/>
                <a:gd name="T5" fmla="*/ 922338 h 1844675"/>
                <a:gd name="T6" fmla="*/ 99423 w 1844675"/>
                <a:gd name="T7" fmla="*/ 505783 h 1844675"/>
                <a:gd name="T8" fmla="*/ 99423 w 1844675"/>
                <a:gd name="T9" fmla="*/ 505783 h 1844675"/>
                <a:gd name="T10" fmla="*/ 1077078 w 1844675"/>
                <a:gd name="T11" fmla="*/ 13073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99423" y="505783"/>
                  </a:moveTo>
                  <a:cubicBezTo>
                    <a:pt x="282058" y="144983"/>
                    <a:pt x="678418" y="-54771"/>
                    <a:pt x="1077078" y="13073"/>
                  </a:cubicBezTo>
                  <a:lnTo>
                    <a:pt x="922338" y="922338"/>
                  </a:lnTo>
                  <a:lnTo>
                    <a:pt x="99423" y="505783"/>
                  </a:lnTo>
                  <a:close/>
                </a:path>
                <a:path w="1844675" h="1844675" fill="none">
                  <a:moveTo>
                    <a:pt x="99423" y="505783"/>
                  </a:moveTo>
                  <a:cubicBezTo>
                    <a:pt x="282058" y="144983"/>
                    <a:pt x="678418" y="-54771"/>
                    <a:pt x="1077078" y="13073"/>
                  </a:cubicBezTo>
                </a:path>
              </a:pathLst>
            </a:custGeom>
            <a:noFill/>
            <a:ln w="123825" cap="rnd" cmpd="sng">
              <a:solidFill>
                <a:srgbClr val="6699FF"/>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grpSp>
      <p:sp>
        <p:nvSpPr>
          <p:cNvPr id="52" name="矩形 51"/>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5" dirty="0">
                <a:solidFill>
                  <a:schemeClr val="bg1"/>
                </a:solidFill>
                <a:latin typeface="思源黑体 CN Light"/>
                <a:ea typeface="微软雅黑" panose="020B0503020204020204" pitchFamily="34" charset="-122"/>
              </a:rPr>
              <a:t>腾讯</a:t>
            </a:r>
            <a:r>
              <a:rPr lang="en-US" altLang="zh-CN" sz="2400" dirty="0" err="1">
                <a:solidFill>
                  <a:schemeClr val="bg1"/>
                </a:solidFill>
                <a:latin typeface="思源黑体 CN Light"/>
                <a:ea typeface="微软雅黑" panose="020B0503020204020204" pitchFamily="34" charset="-122"/>
              </a:rPr>
              <a:t>FiT</a:t>
            </a:r>
            <a:r>
              <a:rPr lang="en-US" altLang="zh-CN" sz="2135" dirty="0">
                <a:solidFill>
                  <a:schemeClr val="bg1"/>
                </a:solidFill>
                <a:latin typeface="思源黑体 CN Light"/>
                <a:ea typeface="微软雅黑" panose="020B0503020204020204" pitchFamily="34" charset="-122"/>
              </a:rPr>
              <a:t> · </a:t>
            </a:r>
            <a:r>
              <a:rPr lang="zh-CN" altLang="en-US" sz="2135" dirty="0">
                <a:solidFill>
                  <a:schemeClr val="bg1"/>
                </a:solidFill>
                <a:latin typeface="思源黑体 CN Light"/>
                <a:ea typeface="微软雅黑" panose="020B0503020204020204" pitchFamily="34" charset="-122"/>
              </a:rPr>
              <a:t>智能客服</a:t>
            </a:r>
            <a:endParaRPr lang="zh-CN" altLang="en-US" sz="2135" dirty="0">
              <a:solidFill>
                <a:schemeClr val="bg1"/>
              </a:solidFill>
              <a:latin typeface="微软雅黑" panose="020B0503020204020204" pitchFamily="34" charset="-122"/>
              <a:ea typeface="微软雅黑" panose="020B0503020204020204" pitchFamily="34" charset="-122"/>
            </a:endParaRPr>
          </a:p>
        </p:txBody>
      </p:sp>
      <p:sp>
        <p:nvSpPr>
          <p:cNvPr id="6" name="矩形: 圆角 5"/>
          <p:cNvSpPr/>
          <p:nvPr/>
        </p:nvSpPr>
        <p:spPr>
          <a:xfrm>
            <a:off x="7109136" y="4586464"/>
            <a:ext cx="1344000" cy="480000"/>
          </a:xfrm>
          <a:prstGeom prst="roundRect">
            <a:avLst>
              <a:gd name="adj" fmla="val 640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rPr>
              <a:t>知识图谱</a:t>
            </a:r>
          </a:p>
        </p:txBody>
      </p:sp>
      <p:sp>
        <p:nvSpPr>
          <p:cNvPr id="54" name="矩形: 圆角 53"/>
          <p:cNvSpPr/>
          <p:nvPr/>
        </p:nvSpPr>
        <p:spPr>
          <a:xfrm>
            <a:off x="8618867" y="4586464"/>
            <a:ext cx="1344000" cy="480000"/>
          </a:xfrm>
          <a:prstGeom prst="roundRect">
            <a:avLst>
              <a:gd name="adj" fmla="val 640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rPr>
              <a:t>词汇纠错</a:t>
            </a:r>
          </a:p>
        </p:txBody>
      </p:sp>
      <p:sp>
        <p:nvSpPr>
          <p:cNvPr id="55" name="矩形: 圆角 54"/>
          <p:cNvSpPr/>
          <p:nvPr/>
        </p:nvSpPr>
        <p:spPr>
          <a:xfrm>
            <a:off x="7109136" y="5313275"/>
            <a:ext cx="1344000" cy="480000"/>
          </a:xfrm>
          <a:prstGeom prst="roundRect">
            <a:avLst>
              <a:gd name="adj" fmla="val 640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rPr>
              <a:t>语音识别</a:t>
            </a:r>
          </a:p>
        </p:txBody>
      </p:sp>
      <p:sp>
        <p:nvSpPr>
          <p:cNvPr id="56" name="矩形: 圆角 55"/>
          <p:cNvSpPr/>
          <p:nvPr/>
        </p:nvSpPr>
        <p:spPr>
          <a:xfrm>
            <a:off x="8618867" y="5313275"/>
            <a:ext cx="1344000" cy="480000"/>
          </a:xfrm>
          <a:prstGeom prst="roundRect">
            <a:avLst>
              <a:gd name="adj" fmla="val 640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rPr>
              <a:t>语义分析</a:t>
            </a:r>
          </a:p>
        </p:txBody>
      </p:sp>
      <p:sp>
        <p:nvSpPr>
          <p:cNvPr id="57" name="矩形: 圆角 56"/>
          <p:cNvSpPr/>
          <p:nvPr/>
        </p:nvSpPr>
        <p:spPr>
          <a:xfrm>
            <a:off x="10128597" y="4586464"/>
            <a:ext cx="1344000" cy="480000"/>
          </a:xfrm>
          <a:prstGeom prst="roundRect">
            <a:avLst>
              <a:gd name="adj" fmla="val 298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rPr>
              <a:t>词权挖掘</a:t>
            </a:r>
          </a:p>
        </p:txBody>
      </p:sp>
      <p:sp>
        <p:nvSpPr>
          <p:cNvPr id="58" name="矩形: 圆角 57"/>
          <p:cNvSpPr/>
          <p:nvPr/>
        </p:nvSpPr>
        <p:spPr>
          <a:xfrm>
            <a:off x="10128597" y="5313275"/>
            <a:ext cx="1344000" cy="480000"/>
          </a:xfrm>
          <a:prstGeom prst="roundRect">
            <a:avLst>
              <a:gd name="adj" fmla="val 640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rPr>
              <a:t>情绪分析</a:t>
            </a:r>
          </a:p>
        </p:txBody>
      </p:sp>
    </p:spTree>
    <p:extLst>
      <p:ext uri="{BB962C8B-B14F-4D97-AF65-F5344CB8AC3E}">
        <p14:creationId xmlns:p14="http://schemas.microsoft.com/office/powerpoint/2010/main" val="38514609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p:cNvSpPr txBox="1"/>
          <p:nvPr/>
        </p:nvSpPr>
        <p:spPr>
          <a:xfrm>
            <a:off x="873765" y="926914"/>
            <a:ext cx="11233248" cy="830997"/>
          </a:xfrm>
          <a:prstGeom prst="rect">
            <a:avLst/>
          </a:prstGeom>
          <a:noFill/>
        </p:spPr>
        <p:txBody>
          <a:bodyPr wrap="square" rtlCol="0">
            <a:spAutoFit/>
          </a:bodyPr>
          <a:lstStyle/>
          <a:p>
            <a:pPr algn="ctr">
              <a:lnSpc>
                <a:spcPct val="20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自然语言处理 </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&amp; </a:t>
            </a:r>
            <a:r>
              <a:rPr lang="zh-CN" altLang="en-US" sz="2400" b="1">
                <a:solidFill>
                  <a:schemeClr val="tx1">
                    <a:lumMod val="75000"/>
                    <a:lumOff val="25000"/>
                  </a:schemeClr>
                </a:solidFill>
                <a:latin typeface="微软雅黑" panose="020B0503020204020204" pitchFamily="34" charset="-122"/>
                <a:ea typeface="微软雅黑" panose="020B0503020204020204" pitchFamily="34" charset="-122"/>
              </a:rPr>
              <a:t>机器学习</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深度学习</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（基于语义理解，支持客户问法扩展）</a:t>
            </a:r>
          </a:p>
        </p:txBody>
      </p:sp>
      <p:sp>
        <p:nvSpPr>
          <p:cNvPr id="69" name="矩形 68"/>
          <p:cNvSpPr/>
          <p:nvPr/>
        </p:nvSpPr>
        <p:spPr>
          <a:xfrm>
            <a:off x="3170118" y="2574727"/>
            <a:ext cx="1726567" cy="43256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问题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答案</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71" name="矩形 70"/>
          <p:cNvSpPr/>
          <p:nvPr/>
        </p:nvSpPr>
        <p:spPr>
          <a:xfrm>
            <a:off x="6927341" y="2492498"/>
            <a:ext cx="1726567" cy="2819045"/>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NLP</a:t>
            </a:r>
            <a:r>
              <a:rPr lang="zh-CN" altLang="en-US" dirty="0">
                <a:latin typeface="微软雅黑" panose="020B0503020204020204" pitchFamily="34" charset="-122"/>
                <a:ea typeface="微软雅黑" panose="020B0503020204020204" pitchFamily="34" charset="-122"/>
              </a:rPr>
              <a:t>自然语义理解模型</a:t>
            </a: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zh-CN" altLang="en-US" dirty="0">
              <a:latin typeface="微软雅黑" panose="020B0503020204020204" pitchFamily="34" charset="-122"/>
              <a:ea typeface="微软雅黑" panose="020B0503020204020204" pitchFamily="34" charset="-122"/>
            </a:endParaRPr>
          </a:p>
        </p:txBody>
      </p:sp>
      <p:cxnSp>
        <p:nvCxnSpPr>
          <p:cNvPr id="75" name="直接箭头连接符 74"/>
          <p:cNvCxnSpPr>
            <a:stCxn id="69" idx="3"/>
          </p:cNvCxnSpPr>
          <p:nvPr/>
        </p:nvCxnSpPr>
        <p:spPr>
          <a:xfrm flipV="1">
            <a:off x="4896684" y="2761607"/>
            <a:ext cx="1986859" cy="2940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dirty="0" err="1">
                <a:solidFill>
                  <a:schemeClr val="bg1"/>
                </a:solidFill>
                <a:latin typeface="思源黑体 CN Light"/>
                <a:ea typeface="微软雅黑" panose="020B0503020204020204" pitchFamily="34" charset="-122"/>
              </a:rPr>
              <a:t>FiT</a:t>
            </a:r>
            <a:r>
              <a:rPr lang="zh-CN" altLang="en-US" sz="2135" dirty="0">
                <a:solidFill>
                  <a:schemeClr val="bg1"/>
                </a:solidFill>
                <a:latin typeface="思源黑体 CN Light"/>
                <a:ea typeface="微软雅黑" panose="020B0503020204020204" pitchFamily="34" charset="-122"/>
              </a:rPr>
              <a:t>智能客服</a:t>
            </a:r>
            <a:r>
              <a:rPr lang="en-US" altLang="zh-CN" sz="2135" dirty="0">
                <a:solidFill>
                  <a:schemeClr val="bg1"/>
                </a:solidFill>
                <a:latin typeface="思源黑体 CN Light"/>
                <a:ea typeface="微软雅黑" panose="020B0503020204020204" pitchFamily="34" charset="-122"/>
              </a:rPr>
              <a:t>---</a:t>
            </a:r>
            <a:r>
              <a:rPr lang="zh-CN" altLang="en-US" sz="2135" dirty="0">
                <a:solidFill>
                  <a:schemeClr val="bg1"/>
                </a:solidFill>
                <a:latin typeface="思源黑体 CN Light"/>
                <a:ea typeface="微软雅黑" panose="020B0503020204020204" pitchFamily="34" charset="-122"/>
              </a:rPr>
              <a:t>核心技术</a:t>
            </a:r>
            <a:endParaRPr lang="zh-CN" altLang="en-US" sz="2135"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5338301" y="2448334"/>
            <a:ext cx="1152088"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机器学习</a:t>
            </a:r>
          </a:p>
        </p:txBody>
      </p:sp>
      <p:grpSp>
        <p:nvGrpSpPr>
          <p:cNvPr id="47" name="组合 46"/>
          <p:cNvGrpSpPr/>
          <p:nvPr/>
        </p:nvGrpSpPr>
        <p:grpSpPr>
          <a:xfrm>
            <a:off x="3170118" y="4818478"/>
            <a:ext cx="7885425" cy="830997"/>
            <a:chOff x="1687959" y="3676590"/>
            <a:chExt cx="5914069" cy="623248"/>
          </a:xfrm>
        </p:grpSpPr>
        <p:sp>
          <p:nvSpPr>
            <p:cNvPr id="41" name="矩形 40"/>
            <p:cNvSpPr/>
            <p:nvPr/>
          </p:nvSpPr>
          <p:spPr>
            <a:xfrm>
              <a:off x="6601742" y="3859597"/>
              <a:ext cx="1000286" cy="28031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客户问法</a:t>
              </a:r>
              <a:r>
                <a:rPr lang="en-US" altLang="zh-CN" dirty="0">
                  <a:latin typeface="微软雅黑" panose="020B0503020204020204" pitchFamily="34" charset="-122"/>
                  <a:ea typeface="微软雅黑" panose="020B0503020204020204" pitchFamily="34" charset="-122"/>
                </a:rPr>
                <a:t>n</a:t>
              </a:r>
              <a:endParaRPr lang="zh-CN" altLang="en-US"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3025062" y="3676590"/>
              <a:ext cx="1170816" cy="623248"/>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语义匹配失败</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记录新问法</a:t>
              </a:r>
            </a:p>
          </p:txBody>
        </p:sp>
        <p:sp>
          <p:nvSpPr>
            <p:cNvPr id="44" name="矩形 43"/>
            <p:cNvSpPr/>
            <p:nvPr/>
          </p:nvSpPr>
          <p:spPr>
            <a:xfrm>
              <a:off x="1687959" y="3842126"/>
              <a:ext cx="1294925" cy="32442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问题 </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答案</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cxnSp>
          <p:nvCxnSpPr>
            <p:cNvPr id="49" name="直接箭头连接符 48"/>
            <p:cNvCxnSpPr>
              <a:stCxn id="41" idx="1"/>
              <a:endCxn id="44" idx="3"/>
            </p:cNvCxnSpPr>
            <p:nvPr/>
          </p:nvCxnSpPr>
          <p:spPr>
            <a:xfrm flipH="1">
              <a:off x="2982884" y="3999756"/>
              <a:ext cx="3618858" cy="458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4033401" y="3007286"/>
            <a:ext cx="7020408" cy="1022229"/>
            <a:chOff x="3020450" y="2255466"/>
            <a:chExt cx="5265306" cy="766672"/>
          </a:xfrm>
        </p:grpSpPr>
        <p:sp>
          <p:nvSpPr>
            <p:cNvPr id="34" name="矩形 33"/>
            <p:cNvSpPr/>
            <p:nvPr/>
          </p:nvSpPr>
          <p:spPr>
            <a:xfrm>
              <a:off x="7285470" y="2741820"/>
              <a:ext cx="1000286" cy="28031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客户问法</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3763530" y="2646786"/>
              <a:ext cx="1099661" cy="253916"/>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语义匹配成功</a:t>
              </a:r>
            </a:p>
          </p:txBody>
        </p:sp>
        <p:cxnSp>
          <p:nvCxnSpPr>
            <p:cNvPr id="22" name="连接符: 肘形 21"/>
            <p:cNvCxnSpPr>
              <a:stCxn id="34" idx="1"/>
              <a:endCxn id="69" idx="2"/>
            </p:cNvCxnSpPr>
            <p:nvPr/>
          </p:nvCxnSpPr>
          <p:spPr>
            <a:xfrm rot="10800000">
              <a:off x="3020450" y="2255466"/>
              <a:ext cx="4265020" cy="626513"/>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4033402" y="3007288"/>
            <a:ext cx="7022141" cy="1761268"/>
            <a:chOff x="3025052" y="2255466"/>
            <a:chExt cx="5266606" cy="1320951"/>
          </a:xfrm>
        </p:grpSpPr>
        <p:sp>
          <p:nvSpPr>
            <p:cNvPr id="39" name="文本框 38"/>
            <p:cNvSpPr txBox="1"/>
            <p:nvPr/>
          </p:nvSpPr>
          <p:spPr>
            <a:xfrm>
              <a:off x="3738716" y="3159259"/>
              <a:ext cx="1170816" cy="253916"/>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语义匹配成功</a:t>
              </a:r>
            </a:p>
          </p:txBody>
        </p:sp>
        <p:sp>
          <p:nvSpPr>
            <p:cNvPr id="40" name="矩形 39"/>
            <p:cNvSpPr/>
            <p:nvPr/>
          </p:nvSpPr>
          <p:spPr>
            <a:xfrm>
              <a:off x="7291372" y="3296099"/>
              <a:ext cx="1000286" cy="28031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客户问法</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cxnSp>
          <p:nvCxnSpPr>
            <p:cNvPr id="54" name="连接符: 肘形 53"/>
            <p:cNvCxnSpPr>
              <a:stCxn id="40" idx="1"/>
              <a:endCxn id="69" idx="2"/>
            </p:cNvCxnSpPr>
            <p:nvPr/>
          </p:nvCxnSpPr>
          <p:spPr>
            <a:xfrm rot="10800000">
              <a:off x="3025052" y="2255466"/>
              <a:ext cx="4266320" cy="1180792"/>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404087" y="2448334"/>
            <a:ext cx="3410839" cy="3130512"/>
            <a:chOff x="303065" y="1836250"/>
            <a:chExt cx="2558129" cy="2347884"/>
          </a:xfrm>
        </p:grpSpPr>
        <p:sp>
          <p:nvSpPr>
            <p:cNvPr id="48" name="椭圆 47"/>
            <p:cNvSpPr/>
            <p:nvPr/>
          </p:nvSpPr>
          <p:spPr>
            <a:xfrm>
              <a:off x="2377588" y="1836250"/>
              <a:ext cx="483606" cy="2347884"/>
            </a:xfrm>
            <a:prstGeom prst="ellipse">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0" name="文本框 49"/>
            <p:cNvSpPr txBox="1"/>
            <p:nvPr/>
          </p:nvSpPr>
          <p:spPr>
            <a:xfrm>
              <a:off x="303065" y="2545516"/>
              <a:ext cx="2030478" cy="789447"/>
            </a:xfrm>
            <a:prstGeom prst="rect">
              <a:avLst/>
            </a:prstGeom>
            <a:noFill/>
          </p:spPr>
          <p:txBody>
            <a:bodyPr wrap="square" rtlCol="0">
              <a:spAutoFit/>
            </a:bodyPr>
            <a:lstStyle/>
            <a:p>
              <a:pPr>
                <a:lnSpc>
                  <a:spcPct val="13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当问题与答案出现“多对一”时，自动触发深度学习</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（对多个问题进行聚类学习）</a:t>
              </a:r>
              <a:endParaRPr lang="zh-CN" altLang="en-US" sz="1865"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59" name="星形: 五角 58"/>
          <p:cNvSpPr/>
          <p:nvPr/>
        </p:nvSpPr>
        <p:spPr>
          <a:xfrm>
            <a:off x="888856" y="1146974"/>
            <a:ext cx="432000" cy="421653"/>
          </a:xfrm>
          <a:prstGeom prst="star5">
            <a:avLst/>
          </a:prstGeom>
          <a:solidFill>
            <a:srgbClr val="2D6B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99057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righ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righ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righ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35627" y="2243478"/>
            <a:ext cx="1248139" cy="48005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dirty="0">
                <a:latin typeface="微软雅黑" panose="020B0503020204020204" pitchFamily="34" charset="-122"/>
                <a:ea typeface="微软雅黑" panose="020B0503020204020204" pitchFamily="34" charset="-122"/>
              </a:rPr>
              <a:t>语音识别</a:t>
            </a:r>
          </a:p>
        </p:txBody>
      </p:sp>
      <p:sp>
        <p:nvSpPr>
          <p:cNvPr id="3" name="文本框 2"/>
          <p:cNvSpPr txBox="1"/>
          <p:nvPr/>
        </p:nvSpPr>
        <p:spPr>
          <a:xfrm>
            <a:off x="239349" y="1379381"/>
            <a:ext cx="1119848" cy="379656"/>
          </a:xfrm>
          <a:prstGeom prst="rect">
            <a:avLst/>
          </a:prstGeom>
          <a:noFill/>
        </p:spPr>
        <p:txBody>
          <a:bodyPr wrap="square" rtlCol="0">
            <a:spAutoFit/>
          </a:bodyPr>
          <a:lstStyle/>
          <a:p>
            <a:pPr algn="ctr"/>
            <a:r>
              <a:rPr lang="zh-CN" altLang="en-US" sz="1865" dirty="0">
                <a:latin typeface="微软雅黑" panose="020B0503020204020204" pitchFamily="34" charset="-122"/>
                <a:ea typeface="微软雅黑" panose="020B0503020204020204" pitchFamily="34" charset="-122"/>
              </a:rPr>
              <a:t>客户</a:t>
            </a:r>
            <a:r>
              <a:rPr lang="en-US" altLang="zh-CN" sz="1865" dirty="0">
                <a:latin typeface="微软雅黑" panose="020B0503020204020204" pitchFamily="34" charset="-122"/>
                <a:ea typeface="微软雅黑" panose="020B0503020204020204" pitchFamily="34" charset="-122"/>
              </a:rPr>
              <a:t>A</a:t>
            </a:r>
            <a:endParaRPr lang="zh-CN" altLang="en-US" sz="1865" dirty="0">
              <a:latin typeface="微软雅黑" panose="020B0503020204020204" pitchFamily="34" charset="-122"/>
              <a:ea typeface="微软雅黑" panose="020B0503020204020204" pitchFamily="34" charset="-122"/>
            </a:endParaRPr>
          </a:p>
        </p:txBody>
      </p:sp>
      <p:sp>
        <p:nvSpPr>
          <p:cNvPr id="11" name="矩形 10"/>
          <p:cNvSpPr/>
          <p:nvPr/>
        </p:nvSpPr>
        <p:spPr>
          <a:xfrm>
            <a:off x="2735627" y="2915552"/>
            <a:ext cx="1248139" cy="480053"/>
          </a:xfrm>
          <a:prstGeom prst="rect">
            <a:avLst/>
          </a:prstGeom>
          <a:noFill/>
          <a:ln>
            <a:solidFill>
              <a:srgbClr val="31859C"/>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rPr>
              <a:t>声纹识别</a:t>
            </a:r>
          </a:p>
        </p:txBody>
      </p:sp>
      <p:sp>
        <p:nvSpPr>
          <p:cNvPr id="14" name="矩形 13"/>
          <p:cNvSpPr/>
          <p:nvPr/>
        </p:nvSpPr>
        <p:spPr>
          <a:xfrm>
            <a:off x="6905252" y="1209849"/>
            <a:ext cx="2290473" cy="108799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lnSpc>
                <a:spcPct val="150000"/>
              </a:lnSpc>
            </a:pPr>
            <a:r>
              <a:rPr lang="en-US" altLang="zh-CN" sz="1865" dirty="0">
                <a:latin typeface="微软雅黑" panose="020B0503020204020204" pitchFamily="34" charset="-122"/>
                <a:ea typeface="微软雅黑" panose="020B0503020204020204" pitchFamily="34" charset="-122"/>
              </a:rPr>
              <a:t>NLP</a:t>
            </a:r>
            <a:r>
              <a:rPr lang="zh-CN" altLang="en-US" sz="1865" dirty="0">
                <a:latin typeface="微软雅黑" panose="020B0503020204020204" pitchFamily="34" charset="-122"/>
                <a:ea typeface="微软雅黑" panose="020B0503020204020204" pitchFamily="34" charset="-122"/>
              </a:rPr>
              <a:t>语义理解</a:t>
            </a:r>
            <a:endParaRPr lang="en-US" altLang="zh-CN" sz="1865" dirty="0">
              <a:latin typeface="微软雅黑" panose="020B0503020204020204" pitchFamily="34" charset="-122"/>
              <a:ea typeface="微软雅黑" panose="020B0503020204020204" pitchFamily="34" charset="-122"/>
            </a:endParaRPr>
          </a:p>
          <a:p>
            <a:pPr algn="ctr">
              <a:lnSpc>
                <a:spcPct val="150000"/>
              </a:lnSpc>
            </a:pPr>
            <a:r>
              <a:rPr lang="zh-CN" altLang="en-US" sz="1865" dirty="0">
                <a:latin typeface="微软雅黑" panose="020B0503020204020204" pitchFamily="34" charset="-122"/>
                <a:ea typeface="微软雅黑" panose="020B0503020204020204" pitchFamily="34" charset="-122"/>
              </a:rPr>
              <a:t>（含深度学习）</a:t>
            </a:r>
          </a:p>
        </p:txBody>
      </p:sp>
      <p:sp>
        <p:nvSpPr>
          <p:cNvPr id="22" name="矩形 21"/>
          <p:cNvSpPr/>
          <p:nvPr/>
        </p:nvSpPr>
        <p:spPr>
          <a:xfrm>
            <a:off x="10832803" y="1513816"/>
            <a:ext cx="1008789" cy="480053"/>
          </a:xfrm>
          <a:prstGeom prst="rect">
            <a:avLst/>
          </a:prstGeom>
          <a:noFill/>
          <a:ln>
            <a:solidFill>
              <a:srgbClr val="31859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rPr>
              <a:t>答案</a:t>
            </a:r>
          </a:p>
        </p:txBody>
      </p:sp>
      <p:sp>
        <p:nvSpPr>
          <p:cNvPr id="23" name="矩形 22"/>
          <p:cNvSpPr/>
          <p:nvPr/>
        </p:nvSpPr>
        <p:spPr>
          <a:xfrm>
            <a:off x="5435984" y="4811575"/>
            <a:ext cx="1248139" cy="48005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zh-CN" altLang="en-US" sz="1865" dirty="0">
                <a:latin typeface="微软雅黑" panose="020B0503020204020204" pitchFamily="34" charset="-122"/>
                <a:ea typeface="微软雅黑" panose="020B0503020204020204" pitchFamily="34" charset="-122"/>
              </a:rPr>
              <a:t>语音合成</a:t>
            </a:r>
          </a:p>
        </p:txBody>
      </p:sp>
      <p:cxnSp>
        <p:nvCxnSpPr>
          <p:cNvPr id="24" name="直接箭头连接符 23"/>
          <p:cNvCxnSpPr>
            <a:stCxn id="3" idx="3"/>
          </p:cNvCxnSpPr>
          <p:nvPr/>
        </p:nvCxnSpPr>
        <p:spPr>
          <a:xfrm>
            <a:off x="1359197" y="1569209"/>
            <a:ext cx="5529008" cy="27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720067" y="1235466"/>
            <a:ext cx="1351548"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文字咨询</a:t>
            </a:r>
          </a:p>
        </p:txBody>
      </p:sp>
      <p:cxnSp>
        <p:nvCxnSpPr>
          <p:cNvPr id="27" name="连接符: 肘形 26"/>
          <p:cNvCxnSpPr>
            <a:stCxn id="3" idx="3"/>
            <a:endCxn id="2" idx="1"/>
          </p:cNvCxnSpPr>
          <p:nvPr/>
        </p:nvCxnSpPr>
        <p:spPr>
          <a:xfrm>
            <a:off x="1359197" y="1569209"/>
            <a:ext cx="1376430" cy="9142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679510" y="2514862"/>
            <a:ext cx="1105247"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语音咨询</a:t>
            </a:r>
          </a:p>
        </p:txBody>
      </p:sp>
      <p:cxnSp>
        <p:nvCxnSpPr>
          <p:cNvPr id="31" name="连接符: 肘形 30"/>
          <p:cNvCxnSpPr>
            <a:stCxn id="2" idx="3"/>
          </p:cNvCxnSpPr>
          <p:nvPr/>
        </p:nvCxnSpPr>
        <p:spPr>
          <a:xfrm flipV="1">
            <a:off x="3983766" y="1584568"/>
            <a:ext cx="2904439" cy="8989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4" idx="3"/>
            <a:endCxn id="22" idx="1"/>
          </p:cNvCxnSpPr>
          <p:nvPr/>
        </p:nvCxnSpPr>
        <p:spPr>
          <a:xfrm flipV="1">
            <a:off x="9195725" y="1753844"/>
            <a:ext cx="163707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p:cNvCxnSpPr>
            <a:stCxn id="22" idx="2"/>
            <a:endCxn id="3" idx="2"/>
          </p:cNvCxnSpPr>
          <p:nvPr/>
        </p:nvCxnSpPr>
        <p:spPr>
          <a:xfrm rot="5400000" flipH="1">
            <a:off x="5950820" y="-3392509"/>
            <a:ext cx="234832" cy="10537925"/>
          </a:xfrm>
          <a:prstGeom prst="bentConnector3">
            <a:avLst>
              <a:gd name="adj1" fmla="val -97346"/>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5435984" y="3798911"/>
            <a:ext cx="184008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文字回复</a:t>
            </a:r>
          </a:p>
        </p:txBody>
      </p:sp>
      <p:cxnSp>
        <p:nvCxnSpPr>
          <p:cNvPr id="49" name="连接符: 肘形 48"/>
          <p:cNvCxnSpPr>
            <a:stCxn id="22" idx="2"/>
            <a:endCxn id="23" idx="3"/>
          </p:cNvCxnSpPr>
          <p:nvPr/>
        </p:nvCxnSpPr>
        <p:spPr>
          <a:xfrm rot="5400000">
            <a:off x="7481795" y="1196197"/>
            <a:ext cx="3057732" cy="46530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p:cNvCxnSpPr>
            <a:stCxn id="23" idx="1"/>
            <a:endCxn id="3" idx="2"/>
          </p:cNvCxnSpPr>
          <p:nvPr/>
        </p:nvCxnSpPr>
        <p:spPr>
          <a:xfrm rot="10800000">
            <a:off x="799274" y="1759038"/>
            <a:ext cx="4636711" cy="32925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2928063" y="4626908"/>
            <a:ext cx="184008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语音回复</a:t>
            </a:r>
          </a:p>
        </p:txBody>
      </p:sp>
      <p:cxnSp>
        <p:nvCxnSpPr>
          <p:cNvPr id="66" name="连接符: 肘形 65"/>
          <p:cNvCxnSpPr>
            <a:stCxn id="3" idx="3"/>
            <a:endCxn id="11" idx="1"/>
          </p:cNvCxnSpPr>
          <p:nvPr/>
        </p:nvCxnSpPr>
        <p:spPr>
          <a:xfrm>
            <a:off x="1359197" y="1569209"/>
            <a:ext cx="1376430" cy="1586370"/>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连接符: 肘形 68"/>
          <p:cNvCxnSpPr>
            <a:stCxn id="11" idx="3"/>
          </p:cNvCxnSpPr>
          <p:nvPr/>
        </p:nvCxnSpPr>
        <p:spPr>
          <a:xfrm flipV="1">
            <a:off x="3983766" y="1596539"/>
            <a:ext cx="2904439" cy="1559040"/>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dirty="0" err="1">
                <a:solidFill>
                  <a:schemeClr val="bg1"/>
                </a:solidFill>
                <a:latin typeface="思源黑体 CN Light"/>
                <a:ea typeface="微软雅黑" panose="020B0503020204020204" pitchFamily="34" charset="-122"/>
              </a:rPr>
              <a:t>FiT</a:t>
            </a:r>
            <a:r>
              <a:rPr lang="zh-CN" altLang="en-US" sz="2135" dirty="0">
                <a:solidFill>
                  <a:schemeClr val="bg1"/>
                </a:solidFill>
                <a:latin typeface="思源黑体 CN Light"/>
                <a:ea typeface="微软雅黑" panose="020B0503020204020204" pitchFamily="34" charset="-122"/>
              </a:rPr>
              <a:t>智能客服</a:t>
            </a:r>
            <a:r>
              <a:rPr lang="en-US" altLang="zh-CN" sz="2135" dirty="0">
                <a:solidFill>
                  <a:schemeClr val="bg1"/>
                </a:solidFill>
                <a:latin typeface="思源黑体 CN Light"/>
                <a:ea typeface="微软雅黑" panose="020B0503020204020204" pitchFamily="34" charset="-122"/>
              </a:rPr>
              <a:t>---</a:t>
            </a:r>
            <a:r>
              <a:rPr lang="zh-CN" altLang="en-US" sz="2135" dirty="0">
                <a:solidFill>
                  <a:schemeClr val="bg1"/>
                </a:solidFill>
                <a:latin typeface="思源黑体 CN Light"/>
                <a:ea typeface="微软雅黑" panose="020B0503020204020204" pitchFamily="34" charset="-122"/>
              </a:rPr>
              <a:t>功能整合逻辑</a:t>
            </a:r>
            <a:endParaRPr lang="zh-CN" altLang="en-US" sz="2135"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799274" y="5798426"/>
            <a:ext cx="559924" cy="33613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865"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1359197" y="5761311"/>
            <a:ext cx="2592288" cy="379656"/>
          </a:xfrm>
          <a:prstGeom prst="rect">
            <a:avLst/>
          </a:prstGeom>
          <a:noFill/>
        </p:spPr>
        <p:txBody>
          <a:bodyPr wrap="square" rtlCol="0">
            <a:spAutoFit/>
          </a:bodyPr>
          <a:lstStyle/>
          <a:p>
            <a:r>
              <a:rPr lang="zh-CN" altLang="en-US" sz="1865" dirty="0">
                <a:latin typeface="微软雅黑" panose="020B0503020204020204" pitchFamily="34" charset="-122"/>
                <a:ea typeface="微软雅黑" panose="020B0503020204020204" pitchFamily="34" charset="-122"/>
              </a:rPr>
              <a:t>腾讯可提供能力</a:t>
            </a:r>
          </a:p>
        </p:txBody>
      </p:sp>
    </p:spTree>
    <p:extLst>
      <p:ext uri="{BB962C8B-B14F-4D97-AF65-F5344CB8AC3E}">
        <p14:creationId xmlns:p14="http://schemas.microsoft.com/office/powerpoint/2010/main" val="6872491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dirty="0" err="1">
                <a:solidFill>
                  <a:schemeClr val="bg1"/>
                </a:solidFill>
                <a:latin typeface="思源黑体 CN Light"/>
                <a:ea typeface="微软雅黑" panose="020B0503020204020204" pitchFamily="34" charset="-122"/>
              </a:rPr>
              <a:t>FiT</a:t>
            </a:r>
            <a:r>
              <a:rPr lang="zh-CN" altLang="en-US" sz="2135" dirty="0">
                <a:latin typeface="微软雅黑" panose="020B0503020204020204" pitchFamily="34" charset="-122"/>
                <a:ea typeface="微软雅黑" panose="020B0503020204020204" pitchFamily="34" charset="-122"/>
              </a:rPr>
              <a:t>智能客服</a:t>
            </a:r>
            <a:r>
              <a:rPr lang="en-US" altLang="zh-CN" sz="2135" dirty="0">
                <a:latin typeface="微软雅黑" panose="020B0503020204020204" pitchFamily="34" charset="-122"/>
                <a:ea typeface="微软雅黑" panose="020B0503020204020204" pitchFamily="34" charset="-122"/>
              </a:rPr>
              <a:t>---</a:t>
            </a:r>
            <a:r>
              <a:rPr lang="zh-CN" altLang="en-US" sz="2135" dirty="0">
                <a:latin typeface="微软雅黑" panose="020B0503020204020204" pitchFamily="34" charset="-122"/>
                <a:ea typeface="微软雅黑" panose="020B0503020204020204" pitchFamily="34" charset="-122"/>
              </a:rPr>
              <a:t>产品模式</a:t>
            </a:r>
          </a:p>
        </p:txBody>
      </p:sp>
      <p:sp>
        <p:nvSpPr>
          <p:cNvPr id="7" name="文本框 6"/>
          <p:cNvSpPr txBox="1"/>
          <p:nvPr/>
        </p:nvSpPr>
        <p:spPr>
          <a:xfrm>
            <a:off x="335361" y="4809848"/>
            <a:ext cx="2317092" cy="1372683"/>
          </a:xfrm>
          <a:prstGeom prst="rect">
            <a:avLst/>
          </a:prstGeom>
          <a:noFill/>
        </p:spPr>
        <p:txBody>
          <a:bodyPr wrap="square" lIns="192000" rtlCol="0">
            <a:spAutoFit/>
          </a:bodyPr>
          <a:lstStyle/>
          <a:p>
            <a:pPr>
              <a:lnSpc>
                <a:spcPct val="130000"/>
              </a:lnSpc>
            </a:pPr>
            <a:r>
              <a:rPr lang="zh-CN" altLang="en-US" sz="1600" b="1" dirty="0">
                <a:solidFill>
                  <a:schemeClr val="accent1"/>
                </a:solidFill>
                <a:latin typeface="微软雅黑" panose="020B0503020204020204" pitchFamily="34" charset="-122"/>
                <a:ea typeface="微软雅黑" panose="020B0503020204020204" pitchFamily="34" charset="-122"/>
              </a:rPr>
              <a:t>个性化项目开发：</a:t>
            </a:r>
            <a:endParaRPr lang="en-US" altLang="zh-CN" sz="1600" b="1" dirty="0">
              <a:solidFill>
                <a:schemeClr val="accent1"/>
              </a:solidFill>
              <a:latin typeface="微软雅黑" panose="020B0503020204020204" pitchFamily="34" charset="-122"/>
              <a:ea typeface="微软雅黑" panose="020B0503020204020204" pitchFamily="34" charset="-122"/>
            </a:endParaRPr>
          </a:p>
          <a:p>
            <a:pPr marL="240030" indent="-288290">
              <a:lnSpc>
                <a:spcPct val="130000"/>
              </a:lnSpc>
              <a:buAutoNum type="arabicPeriod"/>
            </a:pPr>
            <a:r>
              <a:rPr lang="zh-CN" altLang="en-US" sz="1600" dirty="0">
                <a:latin typeface="微软雅黑" panose="020B0503020204020204" pitchFamily="34" charset="-122"/>
                <a:ea typeface="微软雅黑" panose="020B0503020204020204" pitchFamily="34" charset="-122"/>
              </a:rPr>
              <a:t>基础功能开发</a:t>
            </a:r>
            <a:endParaRPr lang="en-US" altLang="zh-CN" sz="1600" dirty="0">
              <a:latin typeface="微软雅黑" panose="020B0503020204020204" pitchFamily="34" charset="-122"/>
              <a:ea typeface="微软雅黑" panose="020B0503020204020204" pitchFamily="34" charset="-122"/>
            </a:endParaRPr>
          </a:p>
          <a:p>
            <a:pPr marL="240030" indent="-288290">
              <a:lnSpc>
                <a:spcPct val="130000"/>
              </a:lnSpc>
              <a:buAutoNum type="arabicPeriod"/>
            </a:pPr>
            <a:r>
              <a:rPr lang="zh-CN" altLang="en-US" sz="1600" dirty="0">
                <a:latin typeface="微软雅黑" panose="020B0503020204020204" pitchFamily="34" charset="-122"/>
                <a:ea typeface="微软雅黑" panose="020B0503020204020204" pitchFamily="34" charset="-122"/>
              </a:rPr>
              <a:t>周边系统对接</a:t>
            </a:r>
            <a:endParaRPr lang="en-US" altLang="zh-CN" sz="1600" dirty="0">
              <a:latin typeface="微软雅黑" panose="020B0503020204020204" pitchFamily="34" charset="-122"/>
              <a:ea typeface="微软雅黑" panose="020B0503020204020204" pitchFamily="34" charset="-122"/>
            </a:endParaRPr>
          </a:p>
          <a:p>
            <a:pPr marL="240030" indent="-288290">
              <a:lnSpc>
                <a:spcPct val="130000"/>
              </a:lnSpc>
              <a:buFontTx/>
              <a:buAutoNum type="arabicPeriod"/>
            </a:pPr>
            <a:r>
              <a:rPr lang="zh-CN" altLang="en-US" sz="1600" dirty="0">
                <a:latin typeface="微软雅黑" panose="020B0503020204020204" pitchFamily="34" charset="-122"/>
                <a:ea typeface="微软雅黑" panose="020B0503020204020204" pitchFamily="34" charset="-122"/>
              </a:rPr>
              <a:t>腾讯能力嵌入</a:t>
            </a:r>
            <a:endParaRPr lang="en-US" altLang="zh-CN" sz="16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2717943" y="4777792"/>
            <a:ext cx="3193792" cy="1692771"/>
          </a:xfrm>
          <a:prstGeom prst="rect">
            <a:avLst/>
          </a:prstGeom>
          <a:noFill/>
        </p:spPr>
        <p:txBody>
          <a:bodyPr wrap="square" rtlCol="0">
            <a:spAutoFit/>
          </a:bodyPr>
          <a:lstStyle/>
          <a:p>
            <a:pPr>
              <a:lnSpc>
                <a:spcPct val="130000"/>
              </a:lnSpc>
            </a:pPr>
            <a:r>
              <a:rPr lang="en-US" altLang="zh-CN" sz="1600" b="1" dirty="0">
                <a:solidFill>
                  <a:schemeClr val="accent1"/>
                </a:solidFill>
                <a:latin typeface="微软雅黑" panose="020B0503020204020204" pitchFamily="34" charset="-122"/>
                <a:ea typeface="微软雅黑" panose="020B0503020204020204" pitchFamily="34" charset="-122"/>
              </a:rPr>
              <a:t>AI</a:t>
            </a:r>
            <a:r>
              <a:rPr lang="zh-CN" altLang="en-US" sz="1600" b="1" dirty="0">
                <a:solidFill>
                  <a:schemeClr val="accent1"/>
                </a:solidFill>
                <a:latin typeface="微软雅黑" panose="020B0503020204020204" pitchFamily="34" charset="-122"/>
                <a:ea typeface="微软雅黑" panose="020B0503020204020204" pitchFamily="34" charset="-122"/>
              </a:rPr>
              <a:t> 能力输出：</a:t>
            </a:r>
            <a:endParaRPr lang="en-US" altLang="zh-CN" sz="1600" b="1" dirty="0">
              <a:solidFill>
                <a:schemeClr val="accent1"/>
              </a:solidFill>
              <a:latin typeface="微软雅黑" panose="020B0503020204020204" pitchFamily="34" charset="-122"/>
              <a:ea typeface="微软雅黑" panose="020B0503020204020204" pitchFamily="34" charset="-122"/>
            </a:endParaRPr>
          </a:p>
          <a:p>
            <a:pPr marL="240030" indent="-288290">
              <a:lnSpc>
                <a:spcPct val="130000"/>
              </a:lnSpc>
              <a:buAutoNum type="arabicPeriod"/>
            </a:pPr>
            <a:r>
              <a:rPr lang="en-US" altLang="zh-CN" sz="1600" dirty="0">
                <a:latin typeface="微软雅黑" panose="020B0503020204020204" pitchFamily="34" charset="-122"/>
                <a:ea typeface="微软雅黑" panose="020B0503020204020204" pitchFamily="34" charset="-122"/>
              </a:rPr>
              <a:t>Q&amp;A</a:t>
            </a:r>
            <a:r>
              <a:rPr lang="zh-CN" altLang="en-US" sz="1600" dirty="0">
                <a:latin typeface="微软雅黑" panose="020B0503020204020204" pitchFamily="34" charset="-122"/>
                <a:ea typeface="微软雅黑" panose="020B0503020204020204" pitchFamily="34" charset="-122"/>
              </a:rPr>
              <a:t>自学习</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深度学习</a:t>
            </a:r>
            <a:endParaRPr lang="en-US" altLang="zh-CN" sz="1600" dirty="0">
              <a:latin typeface="微软雅黑" panose="020B0503020204020204" pitchFamily="34" charset="-122"/>
              <a:ea typeface="微软雅黑" panose="020B0503020204020204" pitchFamily="34" charset="-122"/>
            </a:endParaRPr>
          </a:p>
          <a:p>
            <a:pPr marL="240030" indent="-288290">
              <a:lnSpc>
                <a:spcPct val="130000"/>
              </a:lnSpc>
              <a:buAutoNum type="arabicPeriod"/>
            </a:pPr>
            <a:r>
              <a:rPr lang="en-US" altLang="zh-CN" sz="1600" dirty="0">
                <a:latin typeface="微软雅黑" panose="020B0503020204020204" pitchFamily="34" charset="-122"/>
                <a:ea typeface="微软雅黑" panose="020B0503020204020204" pitchFamily="34" charset="-122"/>
              </a:rPr>
              <a:t>NLP</a:t>
            </a:r>
            <a:r>
              <a:rPr lang="zh-CN" altLang="en-US" sz="1600" dirty="0">
                <a:latin typeface="微软雅黑" panose="020B0503020204020204" pitchFamily="34" charset="-122"/>
                <a:ea typeface="微软雅黑" panose="020B0503020204020204" pitchFamily="34" charset="-122"/>
              </a:rPr>
              <a:t>解析（从客户问法到标准问题的识别匹配）</a:t>
            </a:r>
            <a:endParaRPr lang="en-US" altLang="zh-CN" sz="1600" dirty="0">
              <a:latin typeface="微软雅黑" panose="020B0503020204020204" pitchFamily="34" charset="-122"/>
              <a:ea typeface="微软雅黑" panose="020B0503020204020204" pitchFamily="34" charset="-122"/>
            </a:endParaRPr>
          </a:p>
          <a:p>
            <a:pPr marL="240030" indent="-288290">
              <a:lnSpc>
                <a:spcPct val="130000"/>
              </a:lnSpc>
              <a:buAutoNum type="arabicPeriod"/>
            </a:pPr>
            <a:r>
              <a:rPr lang="zh-CN" altLang="en-US" sz="1600" dirty="0">
                <a:latin typeface="微软雅黑" panose="020B0503020204020204" pitchFamily="34" charset="-122"/>
                <a:ea typeface="微软雅黑" panose="020B0503020204020204" pitchFamily="34" charset="-122"/>
              </a:rPr>
              <a:t>语音识别、语音合成等</a:t>
            </a:r>
            <a:endParaRPr lang="en-US" altLang="zh-CN" sz="16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3410706" y="1712843"/>
            <a:ext cx="1760697" cy="465833"/>
          </a:xfrm>
          <a:prstGeom prst="rect">
            <a:avLst/>
          </a:prstGeom>
          <a:noFill/>
        </p:spPr>
        <p:txBody>
          <a:bodyPr wrap="square" rtlCol="0">
            <a:spAutoFit/>
          </a:bodyPr>
          <a:lstStyle/>
          <a:p>
            <a:pPr>
              <a:lnSpc>
                <a:spcPct val="130000"/>
              </a:lnSpc>
            </a:pPr>
            <a:r>
              <a:rPr lang="zh-CN" altLang="en-US" sz="1865" dirty="0">
                <a:solidFill>
                  <a:schemeClr val="tx1">
                    <a:lumMod val="65000"/>
                    <a:lumOff val="35000"/>
                  </a:schemeClr>
                </a:solidFill>
                <a:latin typeface="微软雅黑" panose="020B0503020204020204" pitchFamily="34" charset="-122"/>
                <a:ea typeface="微软雅黑" panose="020B0503020204020204" pitchFamily="34" charset="-122"/>
              </a:rPr>
              <a:t>业务需求方</a:t>
            </a:r>
          </a:p>
        </p:txBody>
      </p:sp>
      <p:sp>
        <p:nvSpPr>
          <p:cNvPr id="5" name="矩形 4"/>
          <p:cNvSpPr/>
          <p:nvPr/>
        </p:nvSpPr>
        <p:spPr>
          <a:xfrm>
            <a:off x="6318424" y="1687334"/>
            <a:ext cx="5472608" cy="1511399"/>
          </a:xfrm>
          <a:prstGeom prst="rect">
            <a:avLst/>
          </a:prstGeom>
          <a:noFill/>
          <a:ln w="12700">
            <a:solidFill>
              <a:srgbClr val="2D6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5" dirty="0">
                <a:solidFill>
                  <a:schemeClr val="tx1">
                    <a:lumMod val="75000"/>
                    <a:lumOff val="25000"/>
                  </a:schemeClr>
                </a:solidFill>
                <a:latin typeface="微软雅黑" panose="020B0503020204020204" pitchFamily="34" charset="-122"/>
                <a:ea typeface="微软雅黑" panose="020B0503020204020204" pitchFamily="34" charset="-122"/>
              </a:rPr>
              <a:t>XX</a:t>
            </a: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rPr>
              <a:t>机构在线客服系统</a:t>
            </a:r>
            <a:endParaRPr lang="en-US" altLang="zh-CN" sz="1865"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1865"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1865"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9130598" y="2512108"/>
            <a:ext cx="1336237" cy="528000"/>
          </a:xfrm>
          <a:prstGeom prst="rect">
            <a:avLst/>
          </a:prstGeom>
          <a:noFill/>
          <a:ln w="12700">
            <a:solidFill>
              <a:srgbClr val="2D6BB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知识库维护</a:t>
            </a:r>
          </a:p>
        </p:txBody>
      </p:sp>
      <p:sp>
        <p:nvSpPr>
          <p:cNvPr id="20" name="矩形 19"/>
          <p:cNvSpPr/>
          <p:nvPr/>
        </p:nvSpPr>
        <p:spPr>
          <a:xfrm>
            <a:off x="7902723" y="2512108"/>
            <a:ext cx="1104000" cy="528000"/>
          </a:xfrm>
          <a:prstGeom prst="rect">
            <a:avLst/>
          </a:prstGeom>
          <a:noFill/>
          <a:ln w="12700">
            <a:solidFill>
              <a:srgbClr val="2D6BB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人工客服</a:t>
            </a:r>
          </a:p>
        </p:txBody>
      </p:sp>
      <p:sp>
        <p:nvSpPr>
          <p:cNvPr id="21" name="矩形 20"/>
          <p:cNvSpPr/>
          <p:nvPr/>
        </p:nvSpPr>
        <p:spPr>
          <a:xfrm>
            <a:off x="6471615" y="2512108"/>
            <a:ext cx="1104000" cy="528000"/>
          </a:xfrm>
          <a:prstGeom prst="rect">
            <a:avLst/>
          </a:prstGeom>
          <a:noFill/>
          <a:ln w="12700">
            <a:solidFill>
              <a:srgbClr val="2D6BB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渠道对接</a:t>
            </a:r>
          </a:p>
        </p:txBody>
      </p:sp>
      <p:sp>
        <p:nvSpPr>
          <p:cNvPr id="22" name="矩形 21"/>
          <p:cNvSpPr/>
          <p:nvPr/>
        </p:nvSpPr>
        <p:spPr>
          <a:xfrm>
            <a:off x="10591021" y="2512108"/>
            <a:ext cx="1104000" cy="528000"/>
          </a:xfrm>
          <a:prstGeom prst="rect">
            <a:avLst/>
          </a:prstGeom>
          <a:noFill/>
          <a:ln w="12700">
            <a:solidFill>
              <a:srgbClr val="2D6BB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统计报表</a:t>
            </a:r>
          </a:p>
        </p:txBody>
      </p:sp>
      <p:sp>
        <p:nvSpPr>
          <p:cNvPr id="23" name="矩形 22"/>
          <p:cNvSpPr/>
          <p:nvPr/>
        </p:nvSpPr>
        <p:spPr>
          <a:xfrm>
            <a:off x="6604511" y="3578370"/>
            <a:ext cx="1482719" cy="678645"/>
          </a:xfrm>
          <a:prstGeom prst="rect">
            <a:avLst/>
          </a:prstGeom>
          <a:solidFill>
            <a:srgbClr val="2D6BB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lnSpc>
                <a:spcPct val="125000"/>
              </a:lnSpc>
            </a:pPr>
            <a:r>
              <a:rPr lang="zh-CN" altLang="en-US" sz="1600" dirty="0">
                <a:solidFill>
                  <a:schemeClr val="bg1"/>
                </a:solidFill>
                <a:latin typeface="微软雅黑" panose="020B0503020204020204" pitchFamily="34" charset="-122"/>
                <a:ea typeface="微软雅黑" panose="020B0503020204020204" pitchFamily="34" charset="-122"/>
              </a:rPr>
              <a:t>腾讯</a:t>
            </a:r>
            <a:r>
              <a:rPr lang="en-US" altLang="zh-CN" sz="1600" dirty="0">
                <a:solidFill>
                  <a:schemeClr val="bg1"/>
                </a:solidFill>
                <a:latin typeface="微软雅黑" panose="020B0503020204020204" pitchFamily="34" charset="-122"/>
                <a:ea typeface="微软雅黑" panose="020B0503020204020204" pitchFamily="34" charset="-122"/>
              </a:rPr>
              <a:t>-NLP</a:t>
            </a:r>
            <a:r>
              <a:rPr lang="zh-CN" altLang="en-US" sz="1600" dirty="0">
                <a:solidFill>
                  <a:schemeClr val="bg1"/>
                </a:solidFill>
                <a:latin typeface="微软雅黑" panose="020B0503020204020204" pitchFamily="34" charset="-122"/>
                <a:ea typeface="微软雅黑" panose="020B0503020204020204" pitchFamily="34" charset="-122"/>
              </a:rPr>
              <a:t>语义分析能力</a:t>
            </a:r>
          </a:p>
        </p:txBody>
      </p:sp>
      <p:sp>
        <p:nvSpPr>
          <p:cNvPr id="24" name="矩形 23"/>
          <p:cNvSpPr/>
          <p:nvPr/>
        </p:nvSpPr>
        <p:spPr>
          <a:xfrm>
            <a:off x="8265363" y="3578370"/>
            <a:ext cx="1482719" cy="678645"/>
          </a:xfrm>
          <a:prstGeom prst="rect">
            <a:avLst/>
          </a:prstGeom>
          <a:solidFill>
            <a:srgbClr val="2D6BB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lnSpc>
                <a:spcPct val="125000"/>
              </a:lnSpc>
            </a:pPr>
            <a:r>
              <a:rPr lang="zh-CN" altLang="en-US" sz="1600" dirty="0">
                <a:solidFill>
                  <a:schemeClr val="bg1"/>
                </a:solidFill>
                <a:latin typeface="微软雅黑" panose="020B0503020204020204" pitchFamily="34" charset="-122"/>
                <a:ea typeface="微软雅黑" panose="020B0503020204020204" pitchFamily="34" charset="-122"/>
              </a:rPr>
              <a:t>腾讯</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机器自学习能力</a:t>
            </a:r>
          </a:p>
        </p:txBody>
      </p:sp>
      <p:sp>
        <p:nvSpPr>
          <p:cNvPr id="25" name="文本框 24"/>
          <p:cNvSpPr txBox="1"/>
          <p:nvPr/>
        </p:nvSpPr>
        <p:spPr>
          <a:xfrm>
            <a:off x="6293023" y="4540475"/>
            <a:ext cx="5523411" cy="1692771"/>
          </a:xfrm>
          <a:prstGeom prst="rect">
            <a:avLst/>
          </a:prstGeom>
          <a:noFill/>
        </p:spPr>
        <p:txBody>
          <a:bodyPr wrap="square" rtlCol="0">
            <a:spAutoFit/>
          </a:bodyPr>
          <a:lstStyle/>
          <a:p>
            <a:pPr>
              <a:lnSpc>
                <a:spcPct val="130000"/>
              </a:lnSpc>
            </a:pPr>
            <a:r>
              <a:rPr lang="zh-CN" altLang="en-US" sz="1600" dirty="0">
                <a:latin typeface="微软雅黑" panose="020B0503020204020204" pitchFamily="34" charset="-122"/>
                <a:ea typeface="微软雅黑" panose="020B0503020204020204" pitchFamily="34" charset="-122"/>
              </a:rPr>
              <a:t>整合腾讯能力后能给智能客服系统带来的改变：</a:t>
            </a:r>
            <a:endParaRPr lang="en-US" altLang="zh-CN" sz="1600" dirty="0">
              <a:latin typeface="微软雅黑" panose="020B0503020204020204" pitchFamily="34" charset="-122"/>
              <a:ea typeface="微软雅黑" panose="020B0503020204020204" pitchFamily="34" charset="-122"/>
            </a:endParaRPr>
          </a:p>
          <a:p>
            <a:pPr marL="304800" indent="-304800">
              <a:lnSpc>
                <a:spcPct val="130000"/>
              </a:lnSpc>
              <a:buFont typeface="+mj-lt"/>
              <a:buAutoNum type="arabicPeriod"/>
            </a:pPr>
            <a:r>
              <a:rPr lang="zh-CN" altLang="en-US" sz="1600" dirty="0">
                <a:latin typeface="微软雅黑" panose="020B0503020204020204" pitchFamily="34" charset="-122"/>
                <a:ea typeface="微软雅黑" panose="020B0503020204020204" pitchFamily="34" charset="-122"/>
              </a:rPr>
              <a:t>从添加新的</a:t>
            </a:r>
            <a:r>
              <a:rPr lang="en-US" altLang="zh-CN" sz="1600" dirty="0">
                <a:latin typeface="微软雅黑" panose="020B0503020204020204" pitchFamily="34" charset="-122"/>
                <a:ea typeface="微软雅黑" panose="020B0503020204020204" pitchFamily="34" charset="-122"/>
              </a:rPr>
              <a:t>Q&amp;A</a:t>
            </a:r>
            <a:r>
              <a:rPr lang="zh-CN" altLang="en-US" sz="1600" dirty="0">
                <a:latin typeface="微软雅黑" panose="020B0503020204020204" pitchFamily="34" charset="-122"/>
                <a:ea typeface="微软雅黑" panose="020B0503020204020204" pitchFamily="34" charset="-122"/>
              </a:rPr>
              <a:t>到智能客服可用的等待时间短：隔天生效，全过程机器学习处理，不用人工标识</a:t>
            </a:r>
            <a:endParaRPr lang="en-US" altLang="zh-CN" sz="1600" dirty="0">
              <a:latin typeface="微软雅黑" panose="020B0503020204020204" pitchFamily="34" charset="-122"/>
              <a:ea typeface="微软雅黑" panose="020B0503020204020204" pitchFamily="34" charset="-122"/>
            </a:endParaRPr>
          </a:p>
          <a:p>
            <a:pPr marL="304800" indent="-304800">
              <a:lnSpc>
                <a:spcPct val="130000"/>
              </a:lnSpc>
              <a:buFont typeface="+mj-lt"/>
              <a:buAutoNum type="arabicPeriod"/>
            </a:pPr>
            <a:r>
              <a:rPr lang="zh-CN" altLang="en-US" sz="1600" dirty="0">
                <a:latin typeface="微软雅黑" panose="020B0503020204020204" pitchFamily="34" charset="-122"/>
                <a:ea typeface="微软雅黑" panose="020B0503020204020204" pitchFamily="34" charset="-122"/>
              </a:rPr>
              <a:t>对于统一答案的不同问法，自动进行深度聚类自学习，增强对于客户的问法理解能力</a:t>
            </a:r>
          </a:p>
        </p:txBody>
      </p:sp>
      <p:sp>
        <p:nvSpPr>
          <p:cNvPr id="17" name="椭圆 16"/>
          <p:cNvSpPr/>
          <p:nvPr/>
        </p:nvSpPr>
        <p:spPr>
          <a:xfrm>
            <a:off x="1606907" y="1682388"/>
            <a:ext cx="1776000" cy="1776000"/>
          </a:xfrm>
          <a:prstGeom prst="ellipse">
            <a:avLst/>
          </a:prstGeom>
          <a:solidFill>
            <a:srgbClr val="FF0000">
              <a:alpha val="28000"/>
            </a:srgbClr>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rPr>
              <a:t>金融机构</a:t>
            </a:r>
          </a:p>
        </p:txBody>
      </p:sp>
      <p:sp>
        <p:nvSpPr>
          <p:cNvPr id="28" name="椭圆 27"/>
          <p:cNvSpPr/>
          <p:nvPr/>
        </p:nvSpPr>
        <p:spPr>
          <a:xfrm>
            <a:off x="923168" y="2879076"/>
            <a:ext cx="1776000" cy="1776000"/>
          </a:xfrm>
          <a:prstGeom prst="ellipse">
            <a:avLst/>
          </a:prstGeom>
          <a:solidFill>
            <a:schemeClr val="accent4">
              <a:alpha val="28000"/>
            </a:schemeClr>
          </a:solidFill>
          <a:ln w="95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dirty="0"/>
          </a:p>
        </p:txBody>
      </p:sp>
      <p:sp>
        <p:nvSpPr>
          <p:cNvPr id="29" name="文本框 28"/>
          <p:cNvSpPr txBox="1"/>
          <p:nvPr/>
        </p:nvSpPr>
        <p:spPr>
          <a:xfrm>
            <a:off x="1055333" y="3474438"/>
            <a:ext cx="1511671" cy="666977"/>
          </a:xfrm>
          <a:prstGeom prst="rect">
            <a:avLst/>
          </a:prstGeom>
          <a:noFill/>
        </p:spPr>
        <p:txBody>
          <a:bodyPr wrap="square" rtlCol="0">
            <a:spAutoFit/>
          </a:bodyPr>
          <a:lstStyle/>
          <a:p>
            <a:pPr algn="ct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rPr>
              <a:t>行业软件</a:t>
            </a:r>
            <a:endParaRPr lang="en-US" altLang="zh-CN" sz="1865"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rPr>
              <a:t>开发商</a:t>
            </a:r>
          </a:p>
        </p:txBody>
      </p:sp>
      <p:sp>
        <p:nvSpPr>
          <p:cNvPr id="30" name="椭圆 29"/>
          <p:cNvSpPr/>
          <p:nvPr/>
        </p:nvSpPr>
        <p:spPr>
          <a:xfrm>
            <a:off x="2385592" y="2863027"/>
            <a:ext cx="1776000" cy="1776000"/>
          </a:xfrm>
          <a:prstGeom prst="ellipse">
            <a:avLst/>
          </a:prstGeom>
          <a:solidFill>
            <a:srgbClr val="2D6BB1">
              <a:alpha val="28000"/>
            </a:srgbClr>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zh-CN" altLang="en-US" sz="1865" dirty="0">
                <a:solidFill>
                  <a:schemeClr val="tx1">
                    <a:lumMod val="75000"/>
                    <a:lumOff val="25000"/>
                  </a:schemeClr>
                </a:solidFill>
                <a:latin typeface="微软雅黑" panose="020B0503020204020204" pitchFamily="34" charset="-122"/>
                <a:ea typeface="微软雅黑" panose="020B0503020204020204" pitchFamily="34" charset="-122"/>
              </a:rPr>
              <a:t>腾讯</a:t>
            </a:r>
            <a:endParaRPr lang="en-US" altLang="zh-CN" sz="186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不完整圆 31"/>
          <p:cNvSpPr/>
          <p:nvPr/>
        </p:nvSpPr>
        <p:spPr>
          <a:xfrm rot="12910439">
            <a:off x="7012258" y="2204035"/>
            <a:ext cx="1364031" cy="1384213"/>
          </a:xfrm>
          <a:prstGeom prst="pie">
            <a:avLst>
              <a:gd name="adj1" fmla="val 11144038"/>
              <a:gd name="adj2" fmla="val 154047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6" name="弧形 25"/>
          <p:cNvSpPr/>
          <p:nvPr/>
        </p:nvSpPr>
        <p:spPr>
          <a:xfrm flipV="1">
            <a:off x="6199766" y="2405891"/>
            <a:ext cx="1482719" cy="1037675"/>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1" name="弧形 30"/>
          <p:cNvSpPr/>
          <p:nvPr/>
        </p:nvSpPr>
        <p:spPr>
          <a:xfrm flipH="1" flipV="1">
            <a:off x="7682482" y="2377304"/>
            <a:ext cx="3813413" cy="1037675"/>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3" name="矩形 32"/>
          <p:cNvSpPr/>
          <p:nvPr/>
        </p:nvSpPr>
        <p:spPr>
          <a:xfrm>
            <a:off x="9942423" y="3549783"/>
            <a:ext cx="1620957" cy="732508"/>
          </a:xfrm>
          <a:prstGeom prst="rect">
            <a:avLst/>
          </a:prstGeom>
        </p:spPr>
        <p:txBody>
          <a:bodyPr wrap="none">
            <a:spAutoFit/>
          </a:bodyPr>
          <a:lstStyle/>
          <a:p>
            <a:pPr>
              <a:lnSpc>
                <a:spcPct val="130000"/>
              </a:lnSpc>
            </a:pPr>
            <a:r>
              <a:rPr lang="zh-CN" altLang="en-US" sz="1600" b="1" dirty="0">
                <a:solidFill>
                  <a:srgbClr val="2D6BB1"/>
                </a:solidFill>
                <a:latin typeface="微软雅黑" panose="020B0503020204020204" pitchFamily="34" charset="-122"/>
                <a:ea typeface="微软雅黑" panose="020B0503020204020204" pitchFamily="34" charset="-122"/>
              </a:rPr>
              <a:t>能力输出方式：</a:t>
            </a:r>
            <a:endParaRPr lang="en-US" altLang="zh-CN" sz="1600" b="1" dirty="0">
              <a:solidFill>
                <a:srgbClr val="2D6BB1"/>
              </a:solidFill>
              <a:latin typeface="微软雅黑" panose="020B0503020204020204" pitchFamily="34" charset="-122"/>
              <a:ea typeface="微软雅黑" panose="020B0503020204020204" pitchFamily="34" charset="-122"/>
            </a:endParaRPr>
          </a:p>
          <a:p>
            <a:pPr>
              <a:lnSpc>
                <a:spcPct val="130000"/>
              </a:lnSpc>
            </a:pPr>
            <a:r>
              <a:rPr lang="zh-CN" altLang="en-US" sz="1600" b="1" dirty="0">
                <a:solidFill>
                  <a:srgbClr val="2D6BB1"/>
                </a:solidFill>
                <a:latin typeface="微软雅黑" panose="020B0503020204020204" pitchFamily="34" charset="-122"/>
                <a:ea typeface="微软雅黑" panose="020B0503020204020204" pitchFamily="34" charset="-122"/>
              </a:rPr>
              <a:t>接口</a:t>
            </a:r>
            <a:r>
              <a:rPr lang="en-US" altLang="zh-CN" sz="1600" b="1" dirty="0">
                <a:solidFill>
                  <a:srgbClr val="2D6BB1"/>
                </a:solidFill>
                <a:latin typeface="微软雅黑" panose="020B0503020204020204" pitchFamily="34" charset="-122"/>
                <a:ea typeface="微软雅黑" panose="020B0503020204020204" pitchFamily="34" charset="-122"/>
              </a:rPr>
              <a:t>/SDK</a:t>
            </a:r>
            <a:endParaRPr lang="zh-CN" altLang="en-US" sz="1600" b="1" dirty="0">
              <a:solidFill>
                <a:srgbClr val="2D6BB1"/>
              </a:solidFill>
              <a:latin typeface="微软雅黑" panose="020B0503020204020204" pitchFamily="34" charset="-122"/>
              <a:ea typeface="微软雅黑" panose="020B0503020204020204" pitchFamily="34" charset="-122"/>
            </a:endParaRPr>
          </a:p>
        </p:txBody>
      </p:sp>
      <p:cxnSp>
        <p:nvCxnSpPr>
          <p:cNvPr id="38" name="直接连接符 37"/>
          <p:cNvCxnSpPr>
            <a:stCxn id="28" idx="3"/>
          </p:cNvCxnSpPr>
          <p:nvPr/>
        </p:nvCxnSpPr>
        <p:spPr>
          <a:xfrm flipH="1">
            <a:off x="923169" y="4394987"/>
            <a:ext cx="260089" cy="372439"/>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3618733" y="4394987"/>
            <a:ext cx="260089" cy="372439"/>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038609" y="1632760"/>
            <a:ext cx="0" cy="44478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5195731" y="753406"/>
            <a:ext cx="6547104" cy="519053"/>
          </a:xfrm>
          <a:prstGeom prst="rect">
            <a:avLst/>
          </a:prstGeom>
          <a:noFill/>
        </p:spPr>
        <p:txBody>
          <a:bodyPr wrap="square" rtlCol="0">
            <a:spAutoFit/>
          </a:bodyPr>
          <a:lstStyle/>
          <a:p>
            <a:pPr>
              <a:lnSpc>
                <a:spcPct val="130000"/>
              </a:lnSpc>
            </a:pPr>
            <a:r>
              <a:rPr lang="zh-CN" altLang="en-US" sz="2135" b="1" dirty="0">
                <a:solidFill>
                  <a:srgbClr val="2D6BB1"/>
                </a:solidFill>
                <a:latin typeface="微软雅黑" panose="020B0503020204020204" pitchFamily="34" charset="-122"/>
                <a:ea typeface="微软雅黑" panose="020B0503020204020204" pitchFamily="34" charset="-122"/>
              </a:rPr>
              <a:t>金融机构 </a:t>
            </a:r>
            <a:r>
              <a:rPr lang="en-US" altLang="zh-CN" sz="2135" b="1" dirty="0">
                <a:solidFill>
                  <a:srgbClr val="2D6BB1"/>
                </a:solidFill>
                <a:latin typeface="微软雅黑" panose="020B0503020204020204" pitchFamily="34" charset="-122"/>
                <a:ea typeface="微软雅黑" panose="020B0503020204020204" pitchFamily="34" charset="-122"/>
              </a:rPr>
              <a:t>&amp; </a:t>
            </a:r>
            <a:r>
              <a:rPr lang="zh-CN" altLang="en-US" sz="2135" b="1" dirty="0">
                <a:solidFill>
                  <a:srgbClr val="2D6BB1"/>
                </a:solidFill>
                <a:latin typeface="微软雅黑" panose="020B0503020204020204" pitchFamily="34" charset="-122"/>
                <a:ea typeface="微软雅黑" panose="020B0503020204020204" pitchFamily="34" charset="-122"/>
              </a:rPr>
              <a:t>行业软件开发商 </a:t>
            </a:r>
            <a:r>
              <a:rPr lang="en-US" altLang="zh-CN" sz="2135" b="1" dirty="0">
                <a:solidFill>
                  <a:srgbClr val="2D6BB1"/>
                </a:solidFill>
                <a:latin typeface="微软雅黑" panose="020B0503020204020204" pitchFamily="34" charset="-122"/>
                <a:ea typeface="微软雅黑" panose="020B0503020204020204" pitchFamily="34" charset="-122"/>
              </a:rPr>
              <a:t>&amp; </a:t>
            </a:r>
            <a:r>
              <a:rPr lang="zh-CN" altLang="en-US" sz="2135" b="1" dirty="0">
                <a:solidFill>
                  <a:srgbClr val="2D6BB1"/>
                </a:solidFill>
                <a:latin typeface="微软雅黑" panose="020B0503020204020204" pitchFamily="34" charset="-122"/>
                <a:ea typeface="微软雅黑" panose="020B0503020204020204" pitchFamily="34" charset="-122"/>
              </a:rPr>
              <a:t>腾讯，长板聚合</a:t>
            </a:r>
          </a:p>
        </p:txBody>
      </p:sp>
    </p:spTree>
    <p:extLst>
      <p:ext uri="{BB962C8B-B14F-4D97-AF65-F5344CB8AC3E}">
        <p14:creationId xmlns:p14="http://schemas.microsoft.com/office/powerpoint/2010/main" val="38483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dirty="0" err="1">
                <a:solidFill>
                  <a:schemeClr val="bg1"/>
                </a:solidFill>
                <a:latin typeface="思源黑体 CN Light"/>
                <a:ea typeface="微软雅黑" panose="020B0503020204020204" pitchFamily="34" charset="-122"/>
              </a:rPr>
              <a:t>FiT</a:t>
            </a:r>
            <a:r>
              <a:rPr lang="zh-CN" altLang="en-US" sz="2135" dirty="0">
                <a:latin typeface="微软雅黑" panose="020B0503020204020204" pitchFamily="34" charset="-122"/>
                <a:ea typeface="微软雅黑" panose="020B0503020204020204" pitchFamily="34" charset="-122"/>
              </a:rPr>
              <a:t>智能客服</a:t>
            </a:r>
            <a:r>
              <a:rPr lang="en-US" altLang="zh-CN" sz="2135" dirty="0">
                <a:latin typeface="微软雅黑" panose="020B0503020204020204" pitchFamily="34" charset="-122"/>
                <a:ea typeface="微软雅黑" panose="020B0503020204020204" pitchFamily="34" charset="-122"/>
              </a:rPr>
              <a:t>---</a:t>
            </a:r>
            <a:r>
              <a:rPr lang="zh-CN" altLang="en-US" sz="2135" dirty="0">
                <a:latin typeface="微软雅黑" panose="020B0503020204020204" pitchFamily="34" charset="-122"/>
                <a:ea typeface="微软雅黑" panose="020B0503020204020204" pitchFamily="34" charset="-122"/>
              </a:rPr>
              <a:t>测试效果</a:t>
            </a:r>
          </a:p>
        </p:txBody>
      </p:sp>
      <p:sp>
        <p:nvSpPr>
          <p:cNvPr id="3" name="文本框 2"/>
          <p:cNvSpPr txBox="1"/>
          <p:nvPr/>
        </p:nvSpPr>
        <p:spPr>
          <a:xfrm>
            <a:off x="472000" y="1003955"/>
            <a:ext cx="10587297" cy="954364"/>
          </a:xfrm>
          <a:prstGeom prst="rect">
            <a:avLst/>
          </a:prstGeom>
          <a:noFill/>
        </p:spPr>
        <p:txBody>
          <a:bodyPr wrap="square" rtlCol="0">
            <a:spAutoFit/>
          </a:bodyPr>
          <a:lstStyle/>
          <a:p>
            <a:pPr>
              <a:lnSpc>
                <a:spcPct val="150000"/>
              </a:lnSpc>
            </a:pPr>
            <a:r>
              <a:rPr lang="zh-CN" altLang="en-US" sz="1865" dirty="0">
                <a:solidFill>
                  <a:srgbClr val="2D6BB1"/>
                </a:solidFill>
                <a:latin typeface="微软雅黑" panose="020B0503020204020204" pitchFamily="34" charset="-122"/>
                <a:ea typeface="微软雅黑" panose="020B0503020204020204" pitchFamily="34" charset="-122"/>
              </a:rPr>
              <a:t>智能客服的准确率同时受到学习样本范围和测试样本发散性的影响</a:t>
            </a:r>
            <a:endParaRPr lang="en-US" altLang="zh-CN" sz="1865" dirty="0">
              <a:solidFill>
                <a:srgbClr val="2D6BB1"/>
              </a:solidFill>
              <a:latin typeface="微软雅黑" panose="020B0503020204020204" pitchFamily="34" charset="-122"/>
              <a:ea typeface="微软雅黑" panose="020B0503020204020204" pitchFamily="34" charset="-122"/>
            </a:endParaRPr>
          </a:p>
          <a:p>
            <a:pPr>
              <a:lnSpc>
                <a:spcPct val="150000"/>
              </a:lnSpc>
            </a:pPr>
            <a:r>
              <a:rPr lang="zh-CN" altLang="en-US" sz="1865" dirty="0">
                <a:solidFill>
                  <a:srgbClr val="2D6BB1"/>
                </a:solidFill>
                <a:latin typeface="微软雅黑" panose="020B0503020204020204" pitchFamily="34" charset="-122"/>
                <a:ea typeface="微软雅黑" panose="020B0503020204020204" pitchFamily="34" charset="-122"/>
              </a:rPr>
              <a:t>下述数据以腾讯游戏心悦智能客服平台效果测试效果为例（</a:t>
            </a:r>
            <a:r>
              <a:rPr lang="en-US" altLang="zh-CN" sz="1865" dirty="0">
                <a:solidFill>
                  <a:srgbClr val="2D6BB1"/>
                </a:solidFill>
                <a:latin typeface="微软雅黑" panose="020B0503020204020204" pitchFamily="34" charset="-122"/>
                <a:ea typeface="微软雅黑" panose="020B0503020204020204" pitchFamily="34" charset="-122"/>
              </a:rPr>
              <a:t>&gt;</a:t>
            </a:r>
            <a:r>
              <a:rPr lang="zh-CN" altLang="en-US" sz="1865" dirty="0">
                <a:solidFill>
                  <a:srgbClr val="2D6BB1"/>
                </a:solidFill>
                <a:latin typeface="微软雅黑" panose="020B0503020204020204" pitchFamily="34" charset="-122"/>
                <a:ea typeface="微软雅黑" panose="020B0503020204020204" pitchFamily="34" charset="-122"/>
              </a:rPr>
              <a:t>百万次客户交互</a:t>
            </a:r>
            <a:r>
              <a:rPr lang="en-US" altLang="zh-CN" sz="1865" dirty="0">
                <a:solidFill>
                  <a:srgbClr val="2D6BB1"/>
                </a:solidFill>
                <a:latin typeface="微软雅黑" panose="020B0503020204020204" pitchFamily="34" charset="-122"/>
                <a:ea typeface="微软雅黑" panose="020B0503020204020204" pitchFamily="34" charset="-122"/>
              </a:rPr>
              <a:t>/</a:t>
            </a:r>
            <a:r>
              <a:rPr lang="zh-CN" altLang="en-US" sz="1865" dirty="0">
                <a:solidFill>
                  <a:srgbClr val="2D6BB1"/>
                </a:solidFill>
                <a:latin typeface="微软雅黑" panose="020B0503020204020204" pitchFamily="34" charset="-122"/>
                <a:ea typeface="微软雅黑" panose="020B0503020204020204" pitchFamily="34" charset="-122"/>
              </a:rPr>
              <a:t>天）</a:t>
            </a:r>
          </a:p>
        </p:txBody>
      </p:sp>
      <p:cxnSp>
        <p:nvCxnSpPr>
          <p:cNvPr id="4" name="直接连接符 3"/>
          <p:cNvCxnSpPr/>
          <p:nvPr/>
        </p:nvCxnSpPr>
        <p:spPr>
          <a:xfrm>
            <a:off x="222651" y="4748713"/>
            <a:ext cx="40491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122665" y="4229167"/>
            <a:ext cx="2400259" cy="379656"/>
          </a:xfrm>
          <a:prstGeom prst="rect">
            <a:avLst/>
          </a:prstGeom>
          <a:noFill/>
        </p:spPr>
        <p:txBody>
          <a:bodyPr wrap="square" rtlCol="0">
            <a:spAutoFit/>
          </a:bodyPr>
          <a:lstStyle/>
          <a:p>
            <a:r>
              <a:rPr lang="zh-CN" altLang="en-US" sz="1865" dirty="0">
                <a:latin typeface="微软雅黑" panose="020B0503020204020204" pitchFamily="34" charset="-122"/>
                <a:ea typeface="微软雅黑" panose="020B0503020204020204" pitchFamily="34" charset="-122"/>
              </a:rPr>
              <a:t>第</a:t>
            </a:r>
            <a:r>
              <a:rPr lang="en-US" altLang="zh-CN" sz="1865" dirty="0">
                <a:latin typeface="微软雅黑" panose="020B0503020204020204" pitchFamily="34" charset="-122"/>
                <a:ea typeface="微软雅黑" panose="020B0503020204020204" pitchFamily="34" charset="-122"/>
              </a:rPr>
              <a:t>1</a:t>
            </a:r>
            <a:r>
              <a:rPr lang="zh-CN" altLang="en-US" sz="1865" dirty="0">
                <a:latin typeface="微软雅黑" panose="020B0503020204020204" pitchFamily="34" charset="-122"/>
                <a:ea typeface="微软雅黑" panose="020B0503020204020204" pitchFamily="34" charset="-122"/>
              </a:rPr>
              <a:t>轮测试：</a:t>
            </a:r>
            <a:r>
              <a:rPr lang="en-US" altLang="zh-CN" sz="1865" dirty="0">
                <a:latin typeface="微软雅黑" panose="020B0503020204020204" pitchFamily="34" charset="-122"/>
                <a:ea typeface="微软雅黑" panose="020B0503020204020204" pitchFamily="34" charset="-122"/>
              </a:rPr>
              <a:t>70%</a:t>
            </a:r>
            <a:endParaRPr lang="zh-CN" altLang="en-US" sz="1865" dirty="0">
              <a:latin typeface="微软雅黑" panose="020B0503020204020204" pitchFamily="34" charset="-122"/>
              <a:ea typeface="微软雅黑" panose="020B0503020204020204" pitchFamily="34" charset="-122"/>
            </a:endParaRPr>
          </a:p>
        </p:txBody>
      </p:sp>
      <p:sp>
        <p:nvSpPr>
          <p:cNvPr id="8" name="文本框 7"/>
          <p:cNvSpPr txBox="1"/>
          <p:nvPr/>
        </p:nvSpPr>
        <p:spPr>
          <a:xfrm>
            <a:off x="222651" y="4857893"/>
            <a:ext cx="4200287" cy="1132426"/>
          </a:xfrm>
          <a:prstGeom prst="rect">
            <a:avLst/>
          </a:prstGeom>
          <a:noFill/>
        </p:spPr>
        <p:txBody>
          <a:bodyPr wrap="square" rtlCol="0">
            <a:spAutoFit/>
          </a:bodyPr>
          <a:lstStyle/>
          <a:p>
            <a:pPr>
              <a:lnSpc>
                <a:spcPct val="130000"/>
              </a:lnSpc>
            </a:pPr>
            <a:r>
              <a:rPr lang="en-US" altLang="zh-CN" sz="1735" dirty="0">
                <a:latin typeface="微软雅黑" panose="020B0503020204020204" pitchFamily="34" charset="-122"/>
                <a:ea typeface="微软雅黑" panose="020B0503020204020204" pitchFamily="34" charset="-122"/>
              </a:rPr>
              <a:t>Input</a:t>
            </a:r>
            <a:r>
              <a:rPr lang="zh-CN" altLang="en-US" sz="1735" dirty="0">
                <a:latin typeface="微软雅黑" panose="020B0503020204020204" pitchFamily="34" charset="-122"/>
                <a:ea typeface="微软雅黑" panose="020B0503020204020204" pitchFamily="34" charset="-122"/>
              </a:rPr>
              <a:t>：提供</a:t>
            </a:r>
            <a:r>
              <a:rPr lang="en-US" altLang="zh-CN" sz="1735" dirty="0">
                <a:latin typeface="微软雅黑" panose="020B0503020204020204" pitchFamily="34" charset="-122"/>
                <a:ea typeface="微软雅黑" panose="020B0503020204020204" pitchFamily="34" charset="-122"/>
              </a:rPr>
              <a:t>1</a:t>
            </a:r>
            <a:r>
              <a:rPr lang="zh-CN" altLang="en-US" sz="1735" dirty="0">
                <a:latin typeface="微软雅黑" panose="020B0503020204020204" pitchFamily="34" charset="-122"/>
                <a:ea typeface="微软雅黑" panose="020B0503020204020204" pitchFamily="34" charset="-122"/>
              </a:rPr>
              <a:t>问</a:t>
            </a:r>
            <a:r>
              <a:rPr lang="en-US" altLang="zh-CN" sz="1735" dirty="0">
                <a:latin typeface="微软雅黑" panose="020B0503020204020204" pitchFamily="34" charset="-122"/>
                <a:ea typeface="微软雅黑" panose="020B0503020204020204" pitchFamily="34" charset="-122"/>
              </a:rPr>
              <a:t>&amp;1</a:t>
            </a:r>
            <a:r>
              <a:rPr lang="zh-CN" altLang="en-US" sz="1735" dirty="0">
                <a:latin typeface="微软雅黑" panose="020B0503020204020204" pitchFamily="34" charset="-122"/>
                <a:ea typeface="微软雅黑" panose="020B0503020204020204" pitchFamily="34" charset="-122"/>
              </a:rPr>
              <a:t>答，不提供扩展问法</a:t>
            </a:r>
            <a:endParaRPr lang="en-US" altLang="zh-CN" sz="1735" dirty="0">
              <a:latin typeface="微软雅黑" panose="020B0503020204020204" pitchFamily="34" charset="-122"/>
              <a:ea typeface="微软雅黑" panose="020B0503020204020204" pitchFamily="34" charset="-122"/>
            </a:endParaRPr>
          </a:p>
          <a:p>
            <a:pPr>
              <a:lnSpc>
                <a:spcPct val="130000"/>
              </a:lnSpc>
            </a:pPr>
            <a:r>
              <a:rPr lang="en-US" altLang="zh-CN" sz="1735" dirty="0">
                <a:latin typeface="微软雅黑" panose="020B0503020204020204" pitchFamily="34" charset="-122"/>
                <a:ea typeface="微软雅黑" panose="020B0503020204020204" pitchFamily="34" charset="-122"/>
              </a:rPr>
              <a:t>Test</a:t>
            </a:r>
            <a:r>
              <a:rPr lang="zh-CN" altLang="en-US" sz="1735" dirty="0">
                <a:latin typeface="微软雅黑" panose="020B0503020204020204" pitchFamily="34" charset="-122"/>
                <a:ea typeface="微软雅黑" panose="020B0503020204020204" pitchFamily="34" charset="-122"/>
              </a:rPr>
              <a:t>：模拟客户不同问法进行测试，计算回答准确率</a:t>
            </a:r>
          </a:p>
        </p:txBody>
      </p:sp>
      <p:cxnSp>
        <p:nvCxnSpPr>
          <p:cNvPr id="9" name="直接连接符 8"/>
          <p:cNvCxnSpPr/>
          <p:nvPr/>
        </p:nvCxnSpPr>
        <p:spPr>
          <a:xfrm>
            <a:off x="4271797" y="3745752"/>
            <a:ext cx="0" cy="100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422938" y="3849894"/>
            <a:ext cx="3744409" cy="1825821"/>
          </a:xfrm>
          <a:prstGeom prst="rect">
            <a:avLst/>
          </a:prstGeom>
          <a:noFill/>
        </p:spPr>
        <p:txBody>
          <a:bodyPr wrap="square" rtlCol="0">
            <a:spAutoFit/>
          </a:bodyPr>
          <a:lstStyle/>
          <a:p>
            <a:pPr>
              <a:lnSpc>
                <a:spcPct val="130000"/>
              </a:lnSpc>
            </a:pPr>
            <a:r>
              <a:rPr lang="en-US" altLang="zh-CN" sz="1735" dirty="0">
                <a:latin typeface="微软雅黑" panose="020B0503020204020204" pitchFamily="34" charset="-122"/>
                <a:ea typeface="微软雅黑" panose="020B0503020204020204" pitchFamily="34" charset="-122"/>
              </a:rPr>
              <a:t>Input</a:t>
            </a:r>
            <a:r>
              <a:rPr lang="zh-CN" altLang="en-US" sz="1735" dirty="0">
                <a:latin typeface="微软雅黑" panose="020B0503020204020204" pitchFamily="34" charset="-122"/>
                <a:ea typeface="微软雅黑" panose="020B0503020204020204" pitchFamily="34" charset="-122"/>
              </a:rPr>
              <a:t>：对于第一轮测试中回答不准确的问答进行标记，送回</a:t>
            </a:r>
            <a:r>
              <a:rPr lang="en-US" altLang="zh-CN" sz="1735" dirty="0">
                <a:latin typeface="微软雅黑" panose="020B0503020204020204" pitchFamily="34" charset="-122"/>
                <a:ea typeface="微软雅黑" panose="020B0503020204020204" pitchFamily="34" charset="-122"/>
              </a:rPr>
              <a:t>NLP</a:t>
            </a:r>
            <a:r>
              <a:rPr lang="zh-CN" altLang="en-US" sz="1735" dirty="0">
                <a:latin typeface="微软雅黑" panose="020B0503020204020204" pitchFamily="34" charset="-122"/>
                <a:ea typeface="微软雅黑" panose="020B0503020204020204" pitchFamily="34" charset="-122"/>
              </a:rPr>
              <a:t>模型自学习</a:t>
            </a:r>
            <a:endParaRPr lang="en-US" altLang="zh-CN" sz="1735" dirty="0">
              <a:latin typeface="微软雅黑" panose="020B0503020204020204" pitchFamily="34" charset="-122"/>
              <a:ea typeface="微软雅黑" panose="020B0503020204020204" pitchFamily="34" charset="-122"/>
            </a:endParaRPr>
          </a:p>
          <a:p>
            <a:pPr>
              <a:lnSpc>
                <a:spcPct val="130000"/>
              </a:lnSpc>
            </a:pPr>
            <a:r>
              <a:rPr lang="en-US" altLang="zh-CN" sz="1735" dirty="0">
                <a:latin typeface="微软雅黑" panose="020B0503020204020204" pitchFamily="34" charset="-122"/>
                <a:ea typeface="微软雅黑" panose="020B0503020204020204" pitchFamily="34" charset="-122"/>
              </a:rPr>
              <a:t>Test</a:t>
            </a:r>
            <a:r>
              <a:rPr lang="zh-CN" altLang="en-US" sz="1735" dirty="0">
                <a:latin typeface="微软雅黑" panose="020B0503020204020204" pitchFamily="34" charset="-122"/>
                <a:ea typeface="微软雅黑" panose="020B0503020204020204" pitchFamily="34" charset="-122"/>
              </a:rPr>
              <a:t>：模拟客户不同问法进行测试，计算回答准确率</a:t>
            </a:r>
          </a:p>
        </p:txBody>
      </p:sp>
      <p:cxnSp>
        <p:nvCxnSpPr>
          <p:cNvPr id="14" name="直接连接符 13"/>
          <p:cNvCxnSpPr/>
          <p:nvPr/>
        </p:nvCxnSpPr>
        <p:spPr>
          <a:xfrm flipV="1">
            <a:off x="4271798" y="3744805"/>
            <a:ext cx="3755580" cy="94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943873" y="3205699"/>
            <a:ext cx="2276448" cy="379656"/>
          </a:xfrm>
          <a:prstGeom prst="rect">
            <a:avLst/>
          </a:prstGeom>
          <a:noFill/>
        </p:spPr>
        <p:txBody>
          <a:bodyPr wrap="square" rtlCol="0">
            <a:spAutoFit/>
          </a:bodyPr>
          <a:lstStyle/>
          <a:p>
            <a:r>
              <a:rPr lang="zh-CN" altLang="en-US" sz="1865" dirty="0">
                <a:latin typeface="微软雅黑" panose="020B0503020204020204" pitchFamily="34" charset="-122"/>
                <a:ea typeface="微软雅黑" panose="020B0503020204020204" pitchFamily="34" charset="-122"/>
              </a:rPr>
              <a:t>第</a:t>
            </a:r>
            <a:r>
              <a:rPr lang="en-US" altLang="zh-CN" sz="1865" dirty="0">
                <a:latin typeface="微软雅黑" panose="020B0503020204020204" pitchFamily="34" charset="-122"/>
                <a:ea typeface="微软雅黑" panose="020B0503020204020204" pitchFamily="34" charset="-122"/>
              </a:rPr>
              <a:t>2</a:t>
            </a:r>
            <a:r>
              <a:rPr lang="zh-CN" altLang="en-US" sz="1865" dirty="0">
                <a:latin typeface="微软雅黑" panose="020B0503020204020204" pitchFamily="34" charset="-122"/>
                <a:ea typeface="微软雅黑" panose="020B0503020204020204" pitchFamily="34" charset="-122"/>
              </a:rPr>
              <a:t>轮测试：</a:t>
            </a:r>
            <a:r>
              <a:rPr lang="en-US" altLang="zh-CN" sz="1865" dirty="0">
                <a:latin typeface="微软雅黑" panose="020B0503020204020204" pitchFamily="34" charset="-122"/>
                <a:ea typeface="微软雅黑" panose="020B0503020204020204" pitchFamily="34" charset="-122"/>
              </a:rPr>
              <a:t>85%</a:t>
            </a:r>
            <a:endParaRPr lang="zh-CN" altLang="en-US" sz="1865" dirty="0">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8016213" y="2996357"/>
            <a:ext cx="25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021795" y="2996357"/>
            <a:ext cx="0" cy="74844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8212505" y="2536611"/>
            <a:ext cx="2203976" cy="379656"/>
          </a:xfrm>
          <a:prstGeom prst="rect">
            <a:avLst/>
          </a:prstGeom>
          <a:noFill/>
        </p:spPr>
        <p:txBody>
          <a:bodyPr wrap="square" rtlCol="0">
            <a:spAutoFit/>
          </a:bodyPr>
          <a:lstStyle/>
          <a:p>
            <a:pPr algn="ctr"/>
            <a:r>
              <a:rPr lang="zh-CN" altLang="en-US" sz="1865" dirty="0">
                <a:latin typeface="微软雅黑" panose="020B0503020204020204" pitchFamily="34" charset="-122"/>
                <a:ea typeface="微软雅黑" panose="020B0503020204020204" pitchFamily="34" charset="-122"/>
              </a:rPr>
              <a:t>第</a:t>
            </a:r>
            <a:r>
              <a:rPr lang="en-US" altLang="zh-CN" sz="1865" dirty="0">
                <a:latin typeface="微软雅黑" panose="020B0503020204020204" pitchFamily="34" charset="-122"/>
                <a:ea typeface="微软雅黑" panose="020B0503020204020204" pitchFamily="34" charset="-122"/>
              </a:rPr>
              <a:t>3</a:t>
            </a:r>
            <a:r>
              <a:rPr lang="zh-CN" altLang="en-US" sz="1865" dirty="0">
                <a:latin typeface="微软雅黑" panose="020B0503020204020204" pitchFamily="34" charset="-122"/>
                <a:ea typeface="微软雅黑" panose="020B0503020204020204" pitchFamily="34" charset="-122"/>
              </a:rPr>
              <a:t>轮测试：</a:t>
            </a:r>
            <a:r>
              <a:rPr lang="en-US" altLang="zh-CN" sz="1865" dirty="0">
                <a:latin typeface="微软雅黑" panose="020B0503020204020204" pitchFamily="34" charset="-122"/>
                <a:ea typeface="微软雅黑" panose="020B0503020204020204" pitchFamily="34" charset="-122"/>
              </a:rPr>
              <a:t>90%</a:t>
            </a:r>
            <a:endParaRPr lang="zh-CN" altLang="en-US" sz="1865"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8133869" y="3045736"/>
            <a:ext cx="2474632" cy="439031"/>
          </a:xfrm>
          <a:prstGeom prst="rect">
            <a:avLst/>
          </a:prstGeom>
          <a:noFill/>
        </p:spPr>
        <p:txBody>
          <a:bodyPr wrap="square" rtlCol="0">
            <a:spAutoFit/>
          </a:bodyPr>
          <a:lstStyle/>
          <a:p>
            <a:pPr>
              <a:lnSpc>
                <a:spcPct val="130000"/>
              </a:lnSpc>
            </a:pPr>
            <a:r>
              <a:rPr lang="zh-CN" altLang="en-US" sz="1735" dirty="0">
                <a:latin typeface="微软雅黑" panose="020B0503020204020204" pitchFamily="34" charset="-122"/>
                <a:ea typeface="微软雅黑" panose="020B0503020204020204" pitchFamily="34" charset="-122"/>
              </a:rPr>
              <a:t>重复第二轮自学习操作</a:t>
            </a:r>
            <a:endParaRPr lang="en-US" altLang="zh-CN" sz="1735"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10564524" y="2297288"/>
            <a:ext cx="0" cy="748448"/>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0560213" y="2297288"/>
            <a:ext cx="1211579"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0869174" y="1902354"/>
            <a:ext cx="793316" cy="379656"/>
          </a:xfrm>
          <a:prstGeom prst="rect">
            <a:avLst/>
          </a:prstGeom>
          <a:noFill/>
        </p:spPr>
        <p:txBody>
          <a:bodyPr wrap="square" rtlCol="0">
            <a:spAutoFit/>
          </a:bodyPr>
          <a:lstStyle/>
          <a:p>
            <a:r>
              <a:rPr lang="en-US" altLang="zh-CN" sz="1865" dirty="0">
                <a:latin typeface="微软雅黑" panose="020B0503020204020204" pitchFamily="34" charset="-122"/>
                <a:ea typeface="微软雅黑" panose="020B0503020204020204" pitchFamily="34" charset="-122"/>
              </a:rPr>
              <a:t>95%</a:t>
            </a:r>
            <a:endParaRPr lang="zh-CN" altLang="en-US" sz="1865"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10634577" y="2337883"/>
            <a:ext cx="1440151" cy="439031"/>
          </a:xfrm>
          <a:prstGeom prst="rect">
            <a:avLst/>
          </a:prstGeom>
          <a:noFill/>
        </p:spPr>
        <p:txBody>
          <a:bodyPr wrap="square" rtlCol="0">
            <a:spAutoFit/>
          </a:bodyPr>
          <a:lstStyle/>
          <a:p>
            <a:pPr>
              <a:lnSpc>
                <a:spcPct val="130000"/>
              </a:lnSpc>
            </a:pPr>
            <a:r>
              <a:rPr lang="en-US" altLang="zh-CN" sz="1735" dirty="0">
                <a:latin typeface="微软雅黑" panose="020B0503020204020204" pitchFamily="34" charset="-122"/>
                <a:ea typeface="微软雅黑" panose="020B0503020204020204" pitchFamily="34" charset="-122"/>
              </a:rPr>
              <a:t>10 months</a:t>
            </a:r>
          </a:p>
        </p:txBody>
      </p:sp>
    </p:spTree>
    <p:extLst>
      <p:ext uri="{BB962C8B-B14F-4D97-AF65-F5344CB8AC3E}">
        <p14:creationId xmlns:p14="http://schemas.microsoft.com/office/powerpoint/2010/main" val="24648882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dirty="0" err="1">
                <a:solidFill>
                  <a:schemeClr val="bg1"/>
                </a:solidFill>
                <a:latin typeface="思源黑体 CN Light"/>
                <a:ea typeface="微软雅黑" panose="020B0503020204020204" pitchFamily="34" charset="-122"/>
              </a:rPr>
              <a:t>FiT</a:t>
            </a:r>
            <a:r>
              <a:rPr lang="zh-CN" altLang="en-US" sz="2135" dirty="0">
                <a:solidFill>
                  <a:schemeClr val="bg1"/>
                </a:solidFill>
                <a:latin typeface="思源黑体 CN Light"/>
                <a:ea typeface="微软雅黑" panose="020B0503020204020204" pitchFamily="34" charset="-122"/>
              </a:rPr>
              <a:t>智能客服</a:t>
            </a:r>
            <a:r>
              <a:rPr lang="en-US" altLang="zh-CN" sz="2135" dirty="0">
                <a:solidFill>
                  <a:schemeClr val="bg1"/>
                </a:solidFill>
                <a:latin typeface="思源黑体 CN Light"/>
                <a:ea typeface="微软雅黑" panose="020B0503020204020204" pitchFamily="34" charset="-122"/>
              </a:rPr>
              <a:t>---</a:t>
            </a:r>
            <a:r>
              <a:rPr lang="zh-CN" altLang="en-US" sz="2135" dirty="0">
                <a:solidFill>
                  <a:schemeClr val="bg1"/>
                </a:solidFill>
                <a:latin typeface="思源黑体 CN Light"/>
                <a:ea typeface="微软雅黑" panose="020B0503020204020204" pitchFamily="34" charset="-122"/>
              </a:rPr>
              <a:t>测试举例</a:t>
            </a:r>
            <a:endParaRPr lang="zh-CN" altLang="en-US" sz="2135"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428560" y="907326"/>
            <a:ext cx="1824203" cy="2137737"/>
          </a:xfrm>
          <a:prstGeom prst="rect">
            <a:avLst/>
          </a:prstGeom>
        </p:spPr>
      </p:pic>
      <p:pic>
        <p:nvPicPr>
          <p:cNvPr id="6" name="图片 5"/>
          <p:cNvPicPr>
            <a:picLocks noChangeAspect="1"/>
          </p:cNvPicPr>
          <p:nvPr/>
        </p:nvPicPr>
        <p:blipFill>
          <a:blip r:embed="rId3"/>
          <a:stretch>
            <a:fillRect/>
          </a:stretch>
        </p:blipFill>
        <p:spPr>
          <a:xfrm>
            <a:off x="2351224" y="824674"/>
            <a:ext cx="8736971" cy="2220389"/>
          </a:xfrm>
          <a:prstGeom prst="rect">
            <a:avLst/>
          </a:prstGeom>
        </p:spPr>
      </p:pic>
      <p:graphicFrame>
        <p:nvGraphicFramePr>
          <p:cNvPr id="7" name="表格 6"/>
          <p:cNvGraphicFramePr>
            <a:graphicFrameLocks noGrp="1"/>
          </p:cNvGraphicFramePr>
          <p:nvPr/>
        </p:nvGraphicFramePr>
        <p:xfrm>
          <a:off x="431371" y="3505335"/>
          <a:ext cx="10908021" cy="2472265"/>
        </p:xfrm>
        <a:graphic>
          <a:graphicData uri="http://schemas.openxmlformats.org/drawingml/2006/table">
            <a:tbl>
              <a:tblPr firstRow="1" bandRow="1">
                <a:tableStyleId>{5C22544A-7EE6-4342-B048-85BDC9FD1C3A}</a:tableStyleId>
              </a:tblPr>
              <a:tblGrid>
                <a:gridCol w="870783">
                  <a:extLst>
                    <a:ext uri="{9D8B030D-6E8A-4147-A177-3AD203B41FA5}">
                      <a16:colId xmlns:a16="http://schemas.microsoft.com/office/drawing/2014/main" val="20000"/>
                    </a:ext>
                  </a:extLst>
                </a:gridCol>
                <a:gridCol w="6137996">
                  <a:extLst>
                    <a:ext uri="{9D8B030D-6E8A-4147-A177-3AD203B41FA5}">
                      <a16:colId xmlns:a16="http://schemas.microsoft.com/office/drawing/2014/main" val="20001"/>
                    </a:ext>
                  </a:extLst>
                </a:gridCol>
                <a:gridCol w="1842391">
                  <a:extLst>
                    <a:ext uri="{9D8B030D-6E8A-4147-A177-3AD203B41FA5}">
                      <a16:colId xmlns:a16="http://schemas.microsoft.com/office/drawing/2014/main" val="20002"/>
                    </a:ext>
                  </a:extLst>
                </a:gridCol>
                <a:gridCol w="2056851">
                  <a:extLst>
                    <a:ext uri="{9D8B030D-6E8A-4147-A177-3AD203B41FA5}">
                      <a16:colId xmlns:a16="http://schemas.microsoft.com/office/drawing/2014/main" val="20003"/>
                    </a:ext>
                  </a:extLst>
                </a:gridCol>
              </a:tblGrid>
              <a:tr h="494453">
                <a:tc>
                  <a:txBody>
                    <a:bodyPr/>
                    <a:lstStyle/>
                    <a:p>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r>
                        <a:rPr lang="zh-CN" altLang="en-US" sz="1900" b="0" dirty="0">
                          <a:latin typeface="微软雅黑" panose="020B0503020204020204" pitchFamily="34" charset="-122"/>
                          <a:ea typeface="微软雅黑" panose="020B0503020204020204" pitchFamily="34" charset="-122"/>
                        </a:rPr>
                        <a:t>测试问法</a:t>
                      </a:r>
                    </a:p>
                  </a:txBody>
                  <a:tcPr marL="121920" marR="121920" marT="60960" marB="60960" anchor="ctr"/>
                </a:tc>
                <a:tc>
                  <a:txBody>
                    <a:bodyPr/>
                    <a:lstStyle/>
                    <a:p>
                      <a:r>
                        <a:rPr lang="zh-CN" altLang="en-US" sz="1900" b="0" dirty="0">
                          <a:latin typeface="微软雅黑" panose="020B0503020204020204" pitchFamily="34" charset="-122"/>
                          <a:ea typeface="微软雅黑" panose="020B0503020204020204" pitchFamily="34" charset="-122"/>
                        </a:rPr>
                        <a:t>是否回答正确</a:t>
                      </a:r>
                    </a:p>
                  </a:txBody>
                  <a:tcPr marL="121920" marR="121920" marT="60960" marB="60960" anchor="ctr"/>
                </a:tc>
                <a:tc>
                  <a:txBody>
                    <a:bodyPr/>
                    <a:lstStyle/>
                    <a:p>
                      <a:r>
                        <a:rPr lang="zh-CN" altLang="en-US" sz="1900" b="0" dirty="0">
                          <a:latin typeface="微软雅黑" panose="020B0503020204020204" pitchFamily="34" charset="-122"/>
                          <a:ea typeface="微软雅黑" panose="020B0503020204020204" pitchFamily="34" charset="-122"/>
                        </a:rPr>
                        <a:t>对应标准问题</a:t>
                      </a:r>
                    </a:p>
                  </a:txBody>
                  <a:tcPr marL="121920" marR="121920" marT="60960" marB="60960" anchor="ctr"/>
                </a:tc>
                <a:extLst>
                  <a:ext uri="{0D108BD9-81ED-4DB2-BD59-A6C34878D82A}">
                    <a16:rowId xmlns:a16="http://schemas.microsoft.com/office/drawing/2014/main" val="10000"/>
                  </a:ext>
                </a:extLst>
              </a:tr>
              <a:tr h="494453">
                <a:tc>
                  <a:txBody>
                    <a:bodyPr/>
                    <a:lstStyle/>
                    <a:p>
                      <a:r>
                        <a:rPr lang="en-US" altLang="zh-CN" sz="1900" b="0" dirty="0">
                          <a:latin typeface="微软雅黑" panose="020B0503020204020204" pitchFamily="34" charset="-122"/>
                          <a:ea typeface="微软雅黑" panose="020B0503020204020204" pitchFamily="34" charset="-122"/>
                        </a:rPr>
                        <a:t>1</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r>
                        <a:rPr lang="zh-CN" altLang="en-US" sz="1900" b="0" u="none" strike="noStrike" dirty="0">
                          <a:effectLst/>
                          <a:latin typeface="微软雅黑" panose="020B0503020204020204" pitchFamily="34" charset="-122"/>
                          <a:ea typeface="微软雅黑" panose="020B0503020204020204" pitchFamily="34" charset="-122"/>
                        </a:rPr>
                        <a:t>保全含义</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pPr algn="ctr"/>
                      <a:r>
                        <a:rPr lang="en-US" altLang="zh-CN" sz="1900" b="0" dirty="0">
                          <a:latin typeface="微软雅黑" panose="020B0503020204020204" pitchFamily="34" charset="-122"/>
                          <a:ea typeface="微软雅黑" panose="020B0503020204020204" pitchFamily="34" charset="-122"/>
                        </a:rPr>
                        <a:t>Y</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rowSpan="4">
                  <a:txBody>
                    <a:bodyPr/>
                    <a:lstStyle/>
                    <a:p>
                      <a:r>
                        <a:rPr lang="zh-CN" altLang="en-US" sz="1900" b="0" dirty="0">
                          <a:latin typeface="微软雅黑" panose="020B0503020204020204" pitchFamily="34" charset="-122"/>
                          <a:ea typeface="微软雅黑" panose="020B0503020204020204" pitchFamily="34" charset="-122"/>
                        </a:rPr>
                        <a:t>保全含义</a:t>
                      </a:r>
                    </a:p>
                  </a:txBody>
                  <a:tcPr marL="121920" marR="121920" marT="60960" marB="60960" anchor="ctr"/>
                </a:tc>
                <a:extLst>
                  <a:ext uri="{0D108BD9-81ED-4DB2-BD59-A6C34878D82A}">
                    <a16:rowId xmlns:a16="http://schemas.microsoft.com/office/drawing/2014/main" val="10001"/>
                  </a:ext>
                </a:extLst>
              </a:tr>
              <a:tr h="494453">
                <a:tc>
                  <a:txBody>
                    <a:bodyPr/>
                    <a:lstStyle/>
                    <a:p>
                      <a:r>
                        <a:rPr lang="en-US" altLang="zh-CN" sz="1900" b="0" dirty="0">
                          <a:latin typeface="微软雅黑" panose="020B0503020204020204" pitchFamily="34" charset="-122"/>
                          <a:ea typeface="微软雅黑" panose="020B0503020204020204" pitchFamily="34" charset="-122"/>
                        </a:rPr>
                        <a:t>2</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r>
                        <a:rPr lang="zh-CN" altLang="en-US" sz="1900" b="0" u="none" strike="noStrike" dirty="0">
                          <a:effectLst/>
                          <a:latin typeface="微软雅黑" panose="020B0503020204020204" pitchFamily="34" charset="-122"/>
                          <a:ea typeface="微软雅黑" panose="020B0503020204020204" pitchFamily="34" charset="-122"/>
                        </a:rPr>
                        <a:t>什么是保全</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pPr algn="ctr"/>
                      <a:r>
                        <a:rPr lang="en-US" altLang="zh-CN" sz="1900" b="0" dirty="0">
                          <a:latin typeface="微软雅黑" panose="020B0503020204020204" pitchFamily="34" charset="-122"/>
                          <a:ea typeface="微软雅黑" panose="020B0503020204020204" pitchFamily="34" charset="-122"/>
                        </a:rPr>
                        <a:t>Y</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vMerge="1">
                  <a:txBody>
                    <a:bodyPr/>
                    <a:lstStyle/>
                    <a:p>
                      <a:endParaRPr lang="zh-CN"/>
                    </a:p>
                  </a:txBody>
                  <a:tcPr/>
                </a:tc>
                <a:extLst>
                  <a:ext uri="{0D108BD9-81ED-4DB2-BD59-A6C34878D82A}">
                    <a16:rowId xmlns:a16="http://schemas.microsoft.com/office/drawing/2014/main" val="10002"/>
                  </a:ext>
                </a:extLst>
              </a:tr>
              <a:tr h="494453">
                <a:tc>
                  <a:txBody>
                    <a:bodyPr/>
                    <a:lstStyle/>
                    <a:p>
                      <a:r>
                        <a:rPr lang="en-US" altLang="zh-CN" sz="1900" b="0" dirty="0">
                          <a:latin typeface="微软雅黑" panose="020B0503020204020204" pitchFamily="34" charset="-122"/>
                          <a:ea typeface="微软雅黑" panose="020B0503020204020204" pitchFamily="34" charset="-122"/>
                        </a:rPr>
                        <a:t>3</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r>
                        <a:rPr lang="zh-CN" altLang="en-US" sz="1900" b="0" u="none" strike="noStrike" dirty="0">
                          <a:effectLst/>
                          <a:latin typeface="微软雅黑" panose="020B0503020204020204" pitchFamily="34" charset="-122"/>
                          <a:ea typeface="微软雅黑" panose="020B0503020204020204" pitchFamily="34" charset="-122"/>
                        </a:rPr>
                        <a:t>请问能帮我解释一下保全么</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pPr algn="ctr"/>
                      <a:r>
                        <a:rPr lang="en-US" altLang="zh-CN" sz="1900" b="0" dirty="0">
                          <a:latin typeface="微软雅黑" panose="020B0503020204020204" pitchFamily="34" charset="-122"/>
                          <a:ea typeface="微软雅黑" panose="020B0503020204020204" pitchFamily="34" charset="-122"/>
                        </a:rPr>
                        <a:t>Y</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vMerge="1">
                  <a:txBody>
                    <a:bodyPr/>
                    <a:lstStyle/>
                    <a:p>
                      <a:endParaRPr lang="zh-CN"/>
                    </a:p>
                  </a:txBody>
                  <a:tcPr/>
                </a:tc>
                <a:extLst>
                  <a:ext uri="{0D108BD9-81ED-4DB2-BD59-A6C34878D82A}">
                    <a16:rowId xmlns:a16="http://schemas.microsoft.com/office/drawing/2014/main" val="10003"/>
                  </a:ext>
                </a:extLst>
              </a:tr>
              <a:tr h="494453">
                <a:tc>
                  <a:txBody>
                    <a:bodyPr/>
                    <a:lstStyle/>
                    <a:p>
                      <a:r>
                        <a:rPr lang="en-US" altLang="zh-CN" sz="1900" b="0" dirty="0">
                          <a:latin typeface="微软雅黑" panose="020B0503020204020204" pitchFamily="34" charset="-122"/>
                          <a:ea typeface="微软雅黑" panose="020B0503020204020204" pitchFamily="34" charset="-122"/>
                        </a:rPr>
                        <a:t>4</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r>
                        <a:rPr lang="zh-CN" altLang="en-US" sz="1900" b="0" dirty="0">
                          <a:latin typeface="微软雅黑" panose="020B0503020204020204" pitchFamily="34" charset="-122"/>
                          <a:ea typeface="微软雅黑" panose="020B0503020204020204" pitchFamily="34" charset="-122"/>
                        </a:rPr>
                        <a:t>我在公众号的介绍里看到保全，请问这个是什么意思？</a:t>
                      </a:r>
                    </a:p>
                  </a:txBody>
                  <a:tcPr marL="121920" marR="121920" marT="60960" marB="60960" anchor="ctr"/>
                </a:tc>
                <a:tc>
                  <a:txBody>
                    <a:bodyPr/>
                    <a:lstStyle/>
                    <a:p>
                      <a:pPr algn="ctr"/>
                      <a:r>
                        <a:rPr lang="en-US" altLang="zh-CN" sz="1900" b="0" dirty="0">
                          <a:latin typeface="微软雅黑" panose="020B0503020204020204" pitchFamily="34" charset="-122"/>
                          <a:ea typeface="微软雅黑" panose="020B0503020204020204" pitchFamily="34" charset="-122"/>
                        </a:rPr>
                        <a:t>Y</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vMerge="1">
                  <a:txBody>
                    <a:bodyPr/>
                    <a:lstStyle/>
                    <a:p>
                      <a:endParaRPr lang="zh-CN"/>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249374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1" y="2112935"/>
            <a:ext cx="12192000" cy="34563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559" name="文本框 38"/>
          <p:cNvSpPr txBox="1">
            <a:spLocks noChangeArrowheads="1"/>
          </p:cNvSpPr>
          <p:nvPr/>
        </p:nvSpPr>
        <p:spPr bwMode="auto">
          <a:xfrm>
            <a:off x="1986436" y="1332187"/>
            <a:ext cx="786979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1" eaLnBrk="1" hangingPunct="1"/>
            <a:r>
              <a:rPr lang="en-US" sz="2135" b="1" dirty="0">
                <a:solidFill>
                  <a:schemeClr val="accent5"/>
                </a:solidFill>
                <a:latin typeface="微软雅黑" panose="020B0503020204020204" pitchFamily="34" charset="-122"/>
                <a:ea typeface="微软雅黑" panose="020B0503020204020204" pitchFamily="34" charset="-122"/>
              </a:rPr>
              <a:t>4 </a:t>
            </a:r>
            <a:r>
              <a:rPr lang="zh-CN" altLang="en-US" sz="1465" dirty="0">
                <a:solidFill>
                  <a:schemeClr val="tx1">
                    <a:lumMod val="65000"/>
                    <a:lumOff val="35000"/>
                  </a:schemeClr>
                </a:solidFill>
                <a:latin typeface="方正兰亭超细黑简体" pitchFamily="2" charset="-122"/>
                <a:ea typeface="思源黑体 CN Light"/>
                <a:cs typeface="思源黑体 CN Light"/>
              </a:rPr>
              <a:t>位在线人工客服支持高等级会员的人工回答，机器人相当于 </a:t>
            </a:r>
            <a:r>
              <a:rPr lang="zh-CN" altLang="en-US" sz="2135" b="1" dirty="0">
                <a:solidFill>
                  <a:schemeClr val="accent5"/>
                </a:solidFill>
                <a:latin typeface="微软雅黑" panose="020B0503020204020204" pitchFamily="34" charset="-122"/>
                <a:ea typeface="微软雅黑" panose="020B0503020204020204" pitchFamily="34" charset="-122"/>
              </a:rPr>
              <a:t>23倍 </a:t>
            </a:r>
            <a:r>
              <a:rPr lang="zh-CN" altLang="en-US" sz="1465" dirty="0">
                <a:solidFill>
                  <a:schemeClr val="tx1">
                    <a:lumMod val="65000"/>
                    <a:lumOff val="35000"/>
                  </a:schemeClr>
                </a:solidFill>
                <a:latin typeface="方正兰亭超细黑简体" pitchFamily="2" charset="-122"/>
                <a:ea typeface="思源黑体 CN Light"/>
                <a:cs typeface="思源黑体 CN Light"/>
              </a:rPr>
              <a:t>人工服务量。</a:t>
            </a:r>
          </a:p>
        </p:txBody>
      </p:sp>
      <p:grpSp>
        <p:nvGrpSpPr>
          <p:cNvPr id="7" name="组合 6"/>
          <p:cNvGrpSpPr/>
          <p:nvPr/>
        </p:nvGrpSpPr>
        <p:grpSpPr>
          <a:xfrm>
            <a:off x="944026" y="2304957"/>
            <a:ext cx="10303951" cy="2868658"/>
            <a:chOff x="899592" y="2283718"/>
            <a:chExt cx="7727963" cy="2151494"/>
          </a:xfrm>
        </p:grpSpPr>
        <p:cxnSp>
          <p:nvCxnSpPr>
            <p:cNvPr id="22553" name="直接连接符 36"/>
            <p:cNvCxnSpPr>
              <a:cxnSpLocks noChangeShapeType="1"/>
            </p:cNvCxnSpPr>
            <p:nvPr/>
          </p:nvCxnSpPr>
          <p:spPr bwMode="auto">
            <a:xfrm flipV="1">
              <a:off x="2051068" y="3869424"/>
              <a:ext cx="5353050" cy="19050"/>
            </a:xfrm>
            <a:prstGeom prst="line">
              <a:avLst/>
            </a:prstGeom>
            <a:noFill/>
            <a:ln w="19050" cmpd="sng">
              <a:solidFill>
                <a:schemeClr val="bg1">
                  <a:lumMod val="65000"/>
                </a:schemeClr>
              </a:solidFill>
              <a:round/>
            </a:ln>
            <a:extLst>
              <a:ext uri="{909E8E84-426E-40DD-AFC4-6F175D3DCCD1}">
                <a14:hiddenFill xmlns:a14="http://schemas.microsoft.com/office/drawing/2010/main">
                  <a:noFill/>
                </a14:hiddenFill>
              </a:ext>
            </a:extLst>
          </p:spPr>
        </p:cxnSp>
        <p:sp>
          <p:nvSpPr>
            <p:cNvPr id="22531" name="Oval 17"/>
            <p:cNvSpPr>
              <a:spLocks noChangeArrowheads="1"/>
            </p:cNvSpPr>
            <p:nvPr/>
          </p:nvSpPr>
          <p:spPr bwMode="auto">
            <a:xfrm>
              <a:off x="899592" y="3293162"/>
              <a:ext cx="1107281" cy="1106091"/>
            </a:xfrm>
            <a:prstGeom prst="ellipse">
              <a:avLst/>
            </a:prstGeom>
            <a:noFill/>
            <a:ln w="57150" cmpd="sng">
              <a:solidFill>
                <a:srgbClr val="434F5A">
                  <a:alpha val="4999"/>
                </a:srgbClr>
              </a:solidFill>
              <a:round/>
            </a:ln>
            <a:extLst>
              <a:ext uri="{909E8E84-426E-40DD-AFC4-6F175D3DCCD1}">
                <a14:hiddenFill xmlns:a14="http://schemas.microsoft.com/office/drawing/2010/main">
                  <a:solidFill>
                    <a:srgbClr val="FFFFFF"/>
                  </a:solidFill>
                </a14:hiddenFill>
              </a:ext>
            </a:extLst>
          </p:spPr>
          <p:txBody>
            <a:bodyPr anchor="ctr"/>
            <a:lstStyle>
              <a:lvl1pPr defTabSz="1271270">
                <a:defRPr>
                  <a:solidFill>
                    <a:schemeClr val="tx1"/>
                  </a:solidFill>
                  <a:latin typeface="Arial" panose="020B0604020202020204" pitchFamily="34" charset="0"/>
                  <a:ea typeface="宋体" panose="02010600030101010101" pitchFamily="2" charset="-122"/>
                </a:defRPr>
              </a:lvl1pPr>
              <a:lvl2pPr marL="742950" indent="-285750" defTabSz="1271270">
                <a:defRPr>
                  <a:solidFill>
                    <a:schemeClr val="tx1"/>
                  </a:solidFill>
                  <a:latin typeface="Arial" panose="020B0604020202020204" pitchFamily="34" charset="0"/>
                  <a:ea typeface="宋体" panose="02010600030101010101" pitchFamily="2" charset="-122"/>
                </a:defRPr>
              </a:lvl2pPr>
              <a:lvl3pPr marL="1143000" indent="-228600" defTabSz="1271270">
                <a:defRPr>
                  <a:solidFill>
                    <a:schemeClr val="tx1"/>
                  </a:solidFill>
                  <a:latin typeface="Arial" panose="020B0604020202020204" pitchFamily="34" charset="0"/>
                  <a:ea typeface="宋体" panose="02010600030101010101" pitchFamily="2" charset="-122"/>
                </a:defRPr>
              </a:lvl3pPr>
              <a:lvl4pPr marL="1600200" indent="-228600" defTabSz="1271270">
                <a:defRPr>
                  <a:solidFill>
                    <a:schemeClr val="tx1"/>
                  </a:solidFill>
                  <a:latin typeface="Arial" panose="020B0604020202020204" pitchFamily="34" charset="0"/>
                  <a:ea typeface="宋体" panose="02010600030101010101" pitchFamily="2" charset="-122"/>
                </a:defRPr>
              </a:lvl4pPr>
              <a:lvl5pPr marL="2057400" indent="-228600" defTabSz="1271270">
                <a:defRPr>
                  <a:solidFill>
                    <a:schemeClr val="tx1"/>
                  </a:solidFill>
                  <a:latin typeface="Arial" panose="020B0604020202020204" pitchFamily="34" charset="0"/>
                  <a:ea typeface="宋体" panose="02010600030101010101" pitchFamily="2" charset="-122"/>
                </a:defRPr>
              </a:lvl5pPr>
              <a:lvl6pPr marL="2514600" indent="-228600" defTabSz="127127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127127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127127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127127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3100" b="1" dirty="0">
                  <a:latin typeface="微软雅黑" panose="020B0503020204020204" pitchFamily="34" charset="-122"/>
                </a:rPr>
                <a:t>90</a:t>
              </a:r>
              <a:r>
                <a:rPr lang="en-US" sz="1400" b="1" dirty="0">
                  <a:latin typeface="微软雅黑" panose="020B0503020204020204" pitchFamily="34" charset="-122"/>
                </a:rPr>
                <a:t>%</a:t>
              </a:r>
              <a:endParaRPr lang="en-US" sz="700" b="1" dirty="0">
                <a:latin typeface="微软雅黑" panose="020B0503020204020204" pitchFamily="34" charset="-122"/>
              </a:endParaRPr>
            </a:p>
            <a:p>
              <a:pPr algn="ctr" eaLnBrk="1" hangingPunct="1"/>
              <a:r>
                <a:rPr lang="zh-CN" altLang="en-US" sz="1200" dirty="0">
                  <a:solidFill>
                    <a:schemeClr val="bg1">
                      <a:lumMod val="50000"/>
                    </a:schemeClr>
                  </a:solidFill>
                  <a:latin typeface="微软雅黑" panose="020B0503020204020204" pitchFamily="34" charset="-122"/>
                  <a:ea typeface="思源黑体 CN Light"/>
                  <a:cs typeface="思源黑体 CN Light"/>
                </a:rPr>
                <a:t>机器回答</a:t>
              </a:r>
              <a:endParaRPr lang="en-US" altLang="zh-CN" sz="1200" dirty="0">
                <a:solidFill>
                  <a:schemeClr val="bg1">
                    <a:lumMod val="50000"/>
                  </a:schemeClr>
                </a:solidFill>
                <a:latin typeface="微软雅黑" panose="020B0503020204020204" pitchFamily="34" charset="-122"/>
                <a:ea typeface="思源黑体 CN Light"/>
                <a:cs typeface="思源黑体 CN Light"/>
              </a:endParaRPr>
            </a:p>
            <a:p>
              <a:pPr algn="ctr" eaLnBrk="1" hangingPunct="1"/>
              <a:r>
                <a:rPr lang="zh-CN" altLang="en-US" sz="1200" dirty="0">
                  <a:solidFill>
                    <a:schemeClr val="bg1">
                      <a:lumMod val="50000"/>
                    </a:schemeClr>
                  </a:solidFill>
                  <a:latin typeface="微软雅黑" panose="020B0503020204020204" pitchFamily="34" charset="-122"/>
                  <a:ea typeface="思源黑体 CN Light"/>
                  <a:cs typeface="思源黑体 CN Light"/>
                </a:rPr>
                <a:t>正确率</a:t>
              </a:r>
            </a:p>
          </p:txBody>
        </p:sp>
        <p:sp>
          <p:nvSpPr>
            <p:cNvPr id="22532" name="Arc 18"/>
            <p:cNvSpPr/>
            <p:nvPr/>
          </p:nvSpPr>
          <p:spPr bwMode="auto">
            <a:xfrm>
              <a:off x="899592" y="3293162"/>
              <a:ext cx="1107281" cy="1106091"/>
            </a:xfrm>
            <a:custGeom>
              <a:avLst/>
              <a:gdLst>
                <a:gd name="T0" fmla="*/ 1173265 w 1476615"/>
                <a:gd name="T1" fmla="*/ 1334345 h 1476013"/>
                <a:gd name="T2" fmla="*/ 251743 w 1476615"/>
                <a:gd name="T3" fmla="*/ 1293076 h 1476013"/>
                <a:gd name="T4" fmla="*/ 90026 w 1476615"/>
                <a:gd name="T5" fmla="*/ 384835 h 1476013"/>
                <a:gd name="T6" fmla="*/ 940796 w 1476615"/>
                <a:gd name="T7" fmla="*/ 28297 h 1476013"/>
                <a:gd name="T8" fmla="*/ 1475414 w 1476615"/>
                <a:gd name="T9" fmla="*/ 780089 h 1476013"/>
                <a:gd name="T10" fmla="*/ 738308 w 1476615"/>
                <a:gd name="T11" fmla="*/ 738007 h 1476013"/>
                <a:gd name="T12" fmla="*/ 1173265 w 1476615"/>
                <a:gd name="T13" fmla="*/ 1334345 h 1476013"/>
                <a:gd name="T14" fmla="*/ 1173265 w 1476615"/>
                <a:gd name="T15" fmla="*/ 1334345 h 1476013"/>
                <a:gd name="T16" fmla="*/ 251743 w 1476615"/>
                <a:gd name="T17" fmla="*/ 1293076 h 1476013"/>
                <a:gd name="T18" fmla="*/ 90026 w 1476615"/>
                <a:gd name="T19" fmla="*/ 384835 h 1476013"/>
                <a:gd name="T20" fmla="*/ 940796 w 1476615"/>
                <a:gd name="T21" fmla="*/ 28297 h 1476013"/>
                <a:gd name="T22" fmla="*/ 1475414 w 1476615"/>
                <a:gd name="T23" fmla="*/ 780089 h 1476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6615" h="1476013" stroke="0">
                  <a:moveTo>
                    <a:pt x="1173265" y="1334345"/>
                  </a:moveTo>
                  <a:cubicBezTo>
                    <a:pt x="894234" y="1537699"/>
                    <a:pt x="511464" y="1520557"/>
                    <a:pt x="251743" y="1293076"/>
                  </a:cubicBezTo>
                  <a:cubicBezTo>
                    <a:pt x="-8138" y="1065455"/>
                    <a:pt x="-75326" y="688110"/>
                    <a:pt x="90026" y="384835"/>
                  </a:cubicBezTo>
                  <a:cubicBezTo>
                    <a:pt x="255292" y="81719"/>
                    <a:pt x="608687" y="-66381"/>
                    <a:pt x="940796" y="28297"/>
                  </a:cubicBezTo>
                  <a:cubicBezTo>
                    <a:pt x="1273013" y="123006"/>
                    <a:pt x="1495113" y="435328"/>
                    <a:pt x="1475414" y="780089"/>
                  </a:cubicBezTo>
                  <a:lnTo>
                    <a:pt x="738308" y="738007"/>
                  </a:lnTo>
                  <a:lnTo>
                    <a:pt x="1173265" y="1334345"/>
                  </a:lnTo>
                  <a:close/>
                </a:path>
                <a:path w="1476615" h="1476013" fill="none">
                  <a:moveTo>
                    <a:pt x="1173265" y="1334345"/>
                  </a:moveTo>
                  <a:cubicBezTo>
                    <a:pt x="894234" y="1537699"/>
                    <a:pt x="511464" y="1520557"/>
                    <a:pt x="251743" y="1293076"/>
                  </a:cubicBezTo>
                  <a:cubicBezTo>
                    <a:pt x="-8138" y="1065455"/>
                    <a:pt x="-75326" y="688110"/>
                    <a:pt x="90026" y="384835"/>
                  </a:cubicBezTo>
                  <a:cubicBezTo>
                    <a:pt x="255292" y="81719"/>
                    <a:pt x="608687" y="-66381"/>
                    <a:pt x="940796" y="28297"/>
                  </a:cubicBezTo>
                  <a:cubicBezTo>
                    <a:pt x="1273013" y="123006"/>
                    <a:pt x="1495113" y="435328"/>
                    <a:pt x="1475414" y="780089"/>
                  </a:cubicBezTo>
                </a:path>
              </a:pathLst>
            </a:custGeom>
            <a:noFill/>
            <a:ln w="123825" cap="rnd" cmpd="sng">
              <a:solidFill>
                <a:srgbClr val="0F85F1"/>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533" name="矩形 11"/>
            <p:cNvSpPr>
              <a:spLocks noChangeArrowheads="1"/>
            </p:cNvSpPr>
            <p:nvPr/>
          </p:nvSpPr>
          <p:spPr bwMode="auto">
            <a:xfrm>
              <a:off x="2858623" y="3507474"/>
              <a:ext cx="6206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1600" b="1" dirty="0">
                  <a:latin typeface="微软雅黑" panose="020B0503020204020204" pitchFamily="34" charset="-122"/>
                  <a:ea typeface="微软雅黑" panose="020B0503020204020204" pitchFamily="34" charset="-122"/>
                </a:rPr>
                <a:t>50</a:t>
              </a:r>
              <a:r>
                <a:rPr lang="zh-CN" altLang="en-US" sz="1200" b="1" dirty="0">
                  <a:latin typeface="微软雅黑" panose="020B0503020204020204" pitchFamily="34" charset="-122"/>
                  <a:ea typeface="微软雅黑" panose="020B0503020204020204" pitchFamily="34" charset="-122"/>
                </a:rPr>
                <a:t>万vip</a:t>
              </a:r>
            </a:p>
          </p:txBody>
        </p:sp>
        <p:sp>
          <p:nvSpPr>
            <p:cNvPr id="22534" name="矩形 13"/>
            <p:cNvSpPr>
              <a:spLocks noChangeArrowheads="1"/>
            </p:cNvSpPr>
            <p:nvPr/>
          </p:nvSpPr>
          <p:spPr bwMode="auto">
            <a:xfrm>
              <a:off x="4166020" y="3592425"/>
              <a:ext cx="4438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1600" b="1" dirty="0">
                  <a:latin typeface="微软雅黑" panose="020B0503020204020204" pitchFamily="34" charset="-122"/>
                  <a:ea typeface="微软雅黑" panose="020B0503020204020204" pitchFamily="34" charset="-122"/>
                </a:rPr>
                <a:t>60</a:t>
              </a:r>
              <a:r>
                <a:rPr lang="zh-CN" altLang="en-US" sz="1200" b="1" dirty="0">
                  <a:latin typeface="微软雅黑" panose="020B0503020204020204" pitchFamily="34" charset="-122"/>
                  <a:ea typeface="微软雅黑" panose="020B0503020204020204" pitchFamily="34" charset="-122"/>
                </a:rPr>
                <a:t>名</a:t>
              </a:r>
            </a:p>
          </p:txBody>
        </p:sp>
        <p:sp>
          <p:nvSpPr>
            <p:cNvPr id="22535" name="矩形 15"/>
            <p:cNvSpPr>
              <a:spLocks noChangeArrowheads="1"/>
            </p:cNvSpPr>
            <p:nvPr/>
          </p:nvSpPr>
          <p:spPr bwMode="auto">
            <a:xfrm>
              <a:off x="5432315" y="3395969"/>
              <a:ext cx="53884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1600" b="1" dirty="0">
                  <a:latin typeface="微软雅黑" panose="020B0503020204020204" pitchFamily="34" charset="-122"/>
                  <a:ea typeface="微软雅黑" panose="020B0503020204020204" pitchFamily="34" charset="-122"/>
                </a:rPr>
                <a:t>650</a:t>
              </a:r>
              <a:r>
                <a:rPr lang="zh-CN" altLang="en-US" sz="1200" b="1" dirty="0">
                  <a:latin typeface="微软雅黑" panose="020B0503020204020204" pitchFamily="34" charset="-122"/>
                  <a:ea typeface="微软雅黑" panose="020B0503020204020204" pitchFamily="34" charset="-122"/>
                </a:rPr>
                <a:t>次</a:t>
              </a:r>
            </a:p>
          </p:txBody>
        </p:sp>
        <p:sp>
          <p:nvSpPr>
            <p:cNvPr id="22536" name="矩形 19"/>
            <p:cNvSpPr>
              <a:spLocks noChangeArrowheads="1"/>
            </p:cNvSpPr>
            <p:nvPr/>
          </p:nvSpPr>
          <p:spPr bwMode="auto">
            <a:xfrm>
              <a:off x="2227080" y="2713328"/>
              <a:ext cx="109549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dirty="0">
                  <a:latin typeface="微软雅黑" panose="020B0503020204020204" pitchFamily="34" charset="-122"/>
                  <a:ea typeface="微软雅黑" panose="020B0503020204020204" pitchFamily="34" charset="-122"/>
                </a:rPr>
                <a:t>57</a:t>
              </a:r>
              <a:r>
                <a:rPr lang="en-US" sz="1600" b="1" dirty="0">
                  <a:latin typeface="微软雅黑" panose="020B0503020204020204" pitchFamily="34" charset="-122"/>
                  <a:ea typeface="微软雅黑" panose="020B0503020204020204" pitchFamily="34" charset="-122"/>
                </a:rPr>
                <a:t>00</a:t>
              </a:r>
              <a:r>
                <a:rPr lang="zh-CN" altLang="en-US" sz="1200" b="1" dirty="0">
                  <a:latin typeface="微软雅黑" panose="020B0503020204020204" pitchFamily="34" charset="-122"/>
                  <a:ea typeface="微软雅黑" panose="020B0503020204020204" pitchFamily="34" charset="-122"/>
                </a:rPr>
                <a:t>万普通用户</a:t>
              </a:r>
            </a:p>
          </p:txBody>
        </p:sp>
        <p:sp>
          <p:nvSpPr>
            <p:cNvPr id="22537" name="矩形 20"/>
            <p:cNvSpPr>
              <a:spLocks noChangeArrowheads="1"/>
            </p:cNvSpPr>
            <p:nvPr/>
          </p:nvSpPr>
          <p:spPr bwMode="auto">
            <a:xfrm>
              <a:off x="3772157" y="2978657"/>
              <a:ext cx="63382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1600" b="1" dirty="0">
                  <a:latin typeface="微软雅黑" panose="020B0503020204020204" pitchFamily="34" charset="-122"/>
                  <a:ea typeface="微软雅黑" panose="020B0503020204020204" pitchFamily="34" charset="-122"/>
                </a:rPr>
                <a:t>3020</a:t>
              </a:r>
              <a:r>
                <a:rPr lang="zh-CN" altLang="en-US" sz="1200" b="1" dirty="0">
                  <a:latin typeface="微软雅黑" panose="020B0503020204020204" pitchFamily="34" charset="-122"/>
                  <a:ea typeface="微软雅黑" panose="020B0503020204020204" pitchFamily="34" charset="-122"/>
                </a:rPr>
                <a:t>名</a:t>
              </a:r>
            </a:p>
          </p:txBody>
        </p:sp>
        <p:sp>
          <p:nvSpPr>
            <p:cNvPr id="22538" name="矩形 21"/>
            <p:cNvSpPr>
              <a:spLocks noChangeArrowheads="1"/>
            </p:cNvSpPr>
            <p:nvPr/>
          </p:nvSpPr>
          <p:spPr bwMode="auto">
            <a:xfrm>
              <a:off x="4979079" y="2283718"/>
              <a:ext cx="7288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dirty="0">
                  <a:latin typeface="微软雅黑" panose="020B0503020204020204" pitchFamily="34" charset="-122"/>
                  <a:ea typeface="微软雅黑" panose="020B0503020204020204" pitchFamily="34" charset="-122"/>
                </a:rPr>
                <a:t>1710</a:t>
              </a:r>
              <a:r>
                <a:rPr lang="en-US" sz="1600" b="1" dirty="0">
                  <a:latin typeface="微软雅黑" panose="020B0503020204020204" pitchFamily="34" charset="-122"/>
                  <a:ea typeface="微软雅黑" panose="020B0503020204020204" pitchFamily="34" charset="-122"/>
                </a:rPr>
                <a:t>0</a:t>
              </a:r>
              <a:r>
                <a:rPr lang="zh-CN" altLang="en-US" sz="1200" b="1" dirty="0">
                  <a:latin typeface="微软雅黑" panose="020B0503020204020204" pitchFamily="34" charset="-122"/>
                  <a:ea typeface="微软雅黑" panose="020B0503020204020204" pitchFamily="34" charset="-122"/>
                </a:rPr>
                <a:t>次</a:t>
              </a:r>
            </a:p>
          </p:txBody>
        </p:sp>
        <p:sp>
          <p:nvSpPr>
            <p:cNvPr id="22540" name="矩形 12"/>
            <p:cNvSpPr>
              <a:spLocks noChangeArrowheads="1"/>
            </p:cNvSpPr>
            <p:nvPr/>
          </p:nvSpPr>
          <p:spPr bwMode="auto">
            <a:xfrm>
              <a:off x="2489359" y="4212121"/>
              <a:ext cx="781705"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35" dirty="0">
                  <a:latin typeface="方正兰亭超细黑简体" pitchFamily="2" charset="-122"/>
                  <a:ea typeface="思源黑体 CN Light"/>
                  <a:cs typeface="思源黑体 CN Light"/>
                </a:rPr>
                <a:t>服务用户数</a:t>
              </a:r>
            </a:p>
          </p:txBody>
        </p:sp>
        <p:pic>
          <p:nvPicPr>
            <p:cNvPr id="22541" name="图片 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3304" y="3937290"/>
              <a:ext cx="273810" cy="274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3" name="矩形 14"/>
            <p:cNvSpPr>
              <a:spLocks noChangeArrowheads="1"/>
            </p:cNvSpPr>
            <p:nvPr/>
          </p:nvSpPr>
          <p:spPr bwMode="auto">
            <a:xfrm>
              <a:off x="3747074" y="4212121"/>
              <a:ext cx="910345"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35">
                  <a:latin typeface="方正兰亭超细黑简体" pitchFamily="2" charset="-122"/>
                  <a:ea typeface="思源黑体 CN Light"/>
                  <a:cs typeface="思源黑体 CN Light"/>
                </a:rPr>
                <a:t>日均服务用户</a:t>
              </a:r>
            </a:p>
          </p:txBody>
        </p:sp>
        <p:pic>
          <p:nvPicPr>
            <p:cNvPr id="22544" name="图片 2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5178" y="3937290"/>
              <a:ext cx="274135" cy="27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6" name="矩形 16"/>
            <p:cNvSpPr>
              <a:spLocks noChangeArrowheads="1"/>
            </p:cNvSpPr>
            <p:nvPr/>
          </p:nvSpPr>
          <p:spPr bwMode="auto">
            <a:xfrm>
              <a:off x="5043218" y="4212121"/>
              <a:ext cx="910345"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35">
                  <a:latin typeface="方正兰亭超细黑简体" pitchFamily="2" charset="-122"/>
                  <a:ea typeface="思源黑体 CN Light"/>
                  <a:cs typeface="思源黑体 CN Light"/>
                </a:rPr>
                <a:t>日均服务次数</a:t>
              </a:r>
            </a:p>
          </p:txBody>
        </p:sp>
        <p:pic>
          <p:nvPicPr>
            <p:cNvPr id="22547" name="图片 2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0850" y="3937290"/>
              <a:ext cx="275079" cy="27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9" name="图片 3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11255" y="3937290"/>
              <a:ext cx="274565" cy="27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0" name="矩形 33"/>
            <p:cNvSpPr>
              <a:spLocks noChangeArrowheads="1"/>
            </p:cNvSpPr>
            <p:nvPr/>
          </p:nvSpPr>
          <p:spPr bwMode="auto">
            <a:xfrm>
              <a:off x="6393367" y="4212121"/>
              <a:ext cx="910345"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35" dirty="0">
                  <a:latin typeface="方正兰亭超细黑简体" pitchFamily="2" charset="-122"/>
                  <a:ea typeface="思源黑体 CN Light"/>
                  <a:cs typeface="思源黑体 CN Light"/>
                </a:rPr>
                <a:t>平均相应时长</a:t>
              </a:r>
            </a:p>
          </p:txBody>
        </p:sp>
        <p:sp>
          <p:nvSpPr>
            <p:cNvPr id="22551" name="矩形 34"/>
            <p:cNvSpPr>
              <a:spLocks noChangeArrowheads="1"/>
            </p:cNvSpPr>
            <p:nvPr/>
          </p:nvSpPr>
          <p:spPr bwMode="auto">
            <a:xfrm>
              <a:off x="6365290" y="3511237"/>
              <a:ext cx="4883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1600" b="1" dirty="0">
                  <a:latin typeface="微软雅黑" panose="020B0503020204020204" pitchFamily="34" charset="-122"/>
                  <a:ea typeface="微软雅黑" panose="020B0503020204020204" pitchFamily="34" charset="-122"/>
                </a:rPr>
                <a:t>0.3</a:t>
              </a:r>
              <a:r>
                <a:rPr lang="zh-CN" altLang="en-US" sz="1200" b="1" dirty="0">
                  <a:latin typeface="微软雅黑" panose="020B0503020204020204" pitchFamily="34" charset="-122"/>
                  <a:ea typeface="微软雅黑" panose="020B0503020204020204" pitchFamily="34" charset="-122"/>
                </a:rPr>
                <a:t>秒</a:t>
              </a:r>
            </a:p>
          </p:txBody>
        </p:sp>
        <p:sp>
          <p:nvSpPr>
            <p:cNvPr id="22552" name="矩形 35"/>
            <p:cNvSpPr>
              <a:spLocks noChangeArrowheads="1"/>
            </p:cNvSpPr>
            <p:nvPr/>
          </p:nvSpPr>
          <p:spPr bwMode="auto">
            <a:xfrm>
              <a:off x="6796714" y="2825778"/>
              <a:ext cx="4438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1600" b="1" dirty="0">
                  <a:latin typeface="微软雅黑" panose="020B0503020204020204" pitchFamily="34" charset="-122"/>
                  <a:ea typeface="微软雅黑" panose="020B0503020204020204" pitchFamily="34" charset="-122"/>
                </a:rPr>
                <a:t>30</a:t>
              </a:r>
              <a:r>
                <a:rPr lang="zh-CN" altLang="en-US" sz="1200" b="1" dirty="0">
                  <a:latin typeface="微软雅黑" panose="020B0503020204020204" pitchFamily="34" charset="-122"/>
                  <a:ea typeface="微软雅黑" panose="020B0503020204020204" pitchFamily="34" charset="-122"/>
                </a:rPr>
                <a:t>秒</a:t>
              </a:r>
            </a:p>
          </p:txBody>
        </p:sp>
        <p:sp>
          <p:nvSpPr>
            <p:cNvPr id="2" name="矩形: 圆角 1"/>
            <p:cNvSpPr/>
            <p:nvPr/>
          </p:nvSpPr>
          <p:spPr>
            <a:xfrm>
              <a:off x="2596876" y="3048760"/>
              <a:ext cx="281942" cy="828663"/>
            </a:xfrm>
            <a:prstGeom prst="roundRect">
              <a:avLst>
                <a:gd name="adj" fmla="val 535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矩形: 圆角 33"/>
            <p:cNvSpPr/>
            <p:nvPr/>
          </p:nvSpPr>
          <p:spPr>
            <a:xfrm>
              <a:off x="2958846" y="3804733"/>
              <a:ext cx="281942" cy="72690"/>
            </a:xfrm>
            <a:prstGeom prst="roundRect">
              <a:avLst>
                <a:gd name="adj" fmla="val 53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8" name="矩形: 圆角 37"/>
            <p:cNvSpPr/>
            <p:nvPr/>
          </p:nvSpPr>
          <p:spPr>
            <a:xfrm>
              <a:off x="3931300" y="3263891"/>
              <a:ext cx="281942" cy="613532"/>
            </a:xfrm>
            <a:prstGeom prst="roundRect">
              <a:avLst>
                <a:gd name="adj" fmla="val 535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 name="矩形: 圆角 38"/>
            <p:cNvSpPr/>
            <p:nvPr/>
          </p:nvSpPr>
          <p:spPr>
            <a:xfrm>
              <a:off x="4235339" y="3841423"/>
              <a:ext cx="281942" cy="36000"/>
            </a:xfrm>
            <a:prstGeom prst="roundRect">
              <a:avLst>
                <a:gd name="adj" fmla="val 53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 name="矩形: 圆角 39"/>
            <p:cNvSpPr/>
            <p:nvPr/>
          </p:nvSpPr>
          <p:spPr>
            <a:xfrm>
              <a:off x="5202510" y="2632829"/>
              <a:ext cx="281942" cy="1244594"/>
            </a:xfrm>
            <a:prstGeom prst="roundRect">
              <a:avLst>
                <a:gd name="adj" fmla="val 535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矩形: 圆角 40"/>
            <p:cNvSpPr/>
            <p:nvPr/>
          </p:nvSpPr>
          <p:spPr>
            <a:xfrm>
              <a:off x="5525393" y="3769423"/>
              <a:ext cx="281942" cy="108000"/>
            </a:xfrm>
            <a:prstGeom prst="roundRect">
              <a:avLst>
                <a:gd name="adj" fmla="val 53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矩形: 圆角 41"/>
            <p:cNvSpPr/>
            <p:nvPr/>
          </p:nvSpPr>
          <p:spPr>
            <a:xfrm>
              <a:off x="6467270" y="3841423"/>
              <a:ext cx="281942" cy="36000"/>
            </a:xfrm>
            <a:prstGeom prst="roundRect">
              <a:avLst>
                <a:gd name="adj" fmla="val 535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矩形: 圆角 42"/>
            <p:cNvSpPr/>
            <p:nvPr/>
          </p:nvSpPr>
          <p:spPr>
            <a:xfrm>
              <a:off x="6868596" y="3163164"/>
              <a:ext cx="281942" cy="714259"/>
            </a:xfrm>
            <a:prstGeom prst="roundRect">
              <a:avLst>
                <a:gd name="adj" fmla="val 53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矩形: 圆角 43"/>
            <p:cNvSpPr/>
            <p:nvPr/>
          </p:nvSpPr>
          <p:spPr>
            <a:xfrm>
              <a:off x="7690846" y="3984493"/>
              <a:ext cx="144000" cy="108000"/>
            </a:xfrm>
            <a:prstGeom prst="roundRect">
              <a:avLst>
                <a:gd name="adj" fmla="val 535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矩形: 圆角 44"/>
            <p:cNvSpPr/>
            <p:nvPr/>
          </p:nvSpPr>
          <p:spPr>
            <a:xfrm>
              <a:off x="7685633" y="4266847"/>
              <a:ext cx="144000" cy="108000"/>
            </a:xfrm>
            <a:prstGeom prst="roundRect">
              <a:avLst>
                <a:gd name="adj" fmla="val 53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 name="矩形 14"/>
            <p:cNvSpPr>
              <a:spLocks noChangeArrowheads="1"/>
            </p:cNvSpPr>
            <p:nvPr/>
          </p:nvSpPr>
          <p:spPr bwMode="auto">
            <a:xfrm>
              <a:off x="7762846" y="3918405"/>
              <a:ext cx="864709"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35" dirty="0">
                  <a:latin typeface="方正兰亭超细黑简体" pitchFamily="2" charset="-122"/>
                  <a:ea typeface="思源黑体 CN Light"/>
                  <a:cs typeface="思源黑体 CN Light"/>
                </a:rPr>
                <a:t>机器客服</a:t>
              </a:r>
            </a:p>
          </p:txBody>
        </p:sp>
        <p:sp>
          <p:nvSpPr>
            <p:cNvPr id="47" name="矩形 14"/>
            <p:cNvSpPr>
              <a:spLocks noChangeArrowheads="1"/>
            </p:cNvSpPr>
            <p:nvPr/>
          </p:nvSpPr>
          <p:spPr bwMode="auto">
            <a:xfrm>
              <a:off x="7762846" y="4197737"/>
              <a:ext cx="864709"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35" dirty="0">
                  <a:latin typeface="方正兰亭超细黑简体" pitchFamily="2" charset="-122"/>
                  <a:ea typeface="思源黑体 CN Light"/>
                  <a:cs typeface="思源黑体 CN Light"/>
                </a:rPr>
                <a:t>人工客服</a:t>
              </a:r>
            </a:p>
          </p:txBody>
        </p:sp>
      </p:grpSp>
      <p:sp>
        <p:nvSpPr>
          <p:cNvPr id="50" name="矩形 49"/>
          <p:cNvSpPr/>
          <p:nvPr/>
        </p:nvSpPr>
        <p:spPr>
          <a:xfrm>
            <a:off x="0" y="847"/>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5" dirty="0">
                <a:latin typeface="微软雅黑" panose="020B0503020204020204" pitchFamily="34" charset="-122"/>
                <a:ea typeface="微软雅黑" panose="020B0503020204020204" pitchFamily="34" charset="-122"/>
              </a:rPr>
              <a:t>理财通智能客服使用情况</a:t>
            </a:r>
          </a:p>
        </p:txBody>
      </p:sp>
    </p:spTree>
    <p:extLst>
      <p:ext uri="{BB962C8B-B14F-4D97-AF65-F5344CB8AC3E}">
        <p14:creationId xmlns:p14="http://schemas.microsoft.com/office/powerpoint/2010/main" val="2897750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65125"/>
            <a:ext cx="10515600" cy="1325563"/>
          </a:xfrm>
        </p:spPr>
        <p:txBody>
          <a:bodyPr/>
          <a:lstStyle/>
          <a:p>
            <a:r>
              <a:rPr lang="zh-CN" altLang="en-US" dirty="0"/>
              <a:t>数据</a:t>
            </a:r>
          </a:p>
        </p:txBody>
      </p:sp>
      <p:sp>
        <p:nvSpPr>
          <p:cNvPr id="3" name="内容占位符 2"/>
          <p:cNvSpPr>
            <a:spLocks noGrp="1"/>
          </p:cNvSpPr>
          <p:nvPr>
            <p:ph idx="4294967295"/>
          </p:nvPr>
        </p:nvSpPr>
        <p:spPr>
          <a:xfrm>
            <a:off x="0" y="1825625"/>
            <a:ext cx="10515600" cy="4351338"/>
          </a:xfrm>
        </p:spPr>
        <p:txBody>
          <a:bodyPr/>
          <a:lstStyle/>
          <a:p>
            <a:r>
              <a:rPr lang="zh-CN" altLang="en-US" dirty="0"/>
              <a:t>信息与数据既有联系，又有区别。数据是</a:t>
            </a:r>
            <a:r>
              <a:rPr lang="zh-CN" altLang="en-US" dirty="0">
                <a:hlinkClick r:id="rId2"/>
              </a:rPr>
              <a:t>信息</a:t>
            </a:r>
            <a:r>
              <a:rPr lang="zh-CN" altLang="en-US" dirty="0"/>
              <a:t>的表现形式和载体，可以是符号、文字、数字、语音、图像、视频等。而信息是数据的内涵，信息是加载于数据之上，对数据作具有含义的解释。数据和信息是不可分离的，信息依赖数据来表达，数据则生动具体表达出信息。数据是符号，是物理性的，信息是对数据进行加工处理之后所得到的并对决策产生影响的数据，是逻辑性和观念性的；数据是信息的表现心事，信息是数据有意义的表示。数据是信息的表达、载体，信息是数据的内涵，是形与质的关系。数据本身没有意义，数据只有对实体行为产生影响时才成为信息。</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a:extLst>
              <a:ext uri="{FF2B5EF4-FFF2-40B4-BE49-F238E27FC236}">
                <a16:creationId xmlns:a16="http://schemas.microsoft.com/office/drawing/2014/main" id="{A19B0466-ACA5-4C28-BBE3-5395ADC8363B}"/>
              </a:ext>
            </a:extLst>
          </p:cNvPr>
          <p:cNvSpPr txBox="1">
            <a:spLocks noChangeArrowheads="1"/>
          </p:cNvSpPr>
          <p:nvPr/>
        </p:nvSpPr>
        <p:spPr bwMode="auto">
          <a:xfrm>
            <a:off x="-12196" y="388198"/>
            <a:ext cx="12226779" cy="717889"/>
          </a:xfrm>
          <a:prstGeom prst="rect">
            <a:avLst/>
          </a:prstGeom>
          <a:noFill/>
          <a:ln w="9525">
            <a:noFill/>
            <a:miter lim="800000"/>
          </a:ln>
        </p:spPr>
        <p:txBody>
          <a:bodyPr wrap="square" lIns="60960" tIns="30480" rIns="60960" bIns="30480">
            <a:spAutoFit/>
          </a:bodyPr>
          <a:lstStyle/>
          <a:p>
            <a:pPr algn="ctr" defTabSz="1450340"/>
            <a:r>
              <a:rPr lang="zh-CN" altLang="en-US" sz="4265" b="1" spc="-200" dirty="0">
                <a:solidFill>
                  <a:schemeClr val="bg1"/>
                </a:solidFill>
                <a:latin typeface="Open Sans" pitchFamily="34" charset="0"/>
                <a:ea typeface="Open Sans" pitchFamily="34" charset="0"/>
                <a:cs typeface="Open Sans" pitchFamily="34" charset="0"/>
              </a:rPr>
              <a:t>质检</a:t>
            </a:r>
          </a:p>
        </p:txBody>
      </p:sp>
    </p:spTree>
    <p:extLst>
      <p:ext uri="{BB962C8B-B14F-4D97-AF65-F5344CB8AC3E}">
        <p14:creationId xmlns:p14="http://schemas.microsoft.com/office/powerpoint/2010/main" val="2615961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50375"/>
            <a:ext cx="5315297" cy="306046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腾讯云Logo+slogan w-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cxnSp>
        <p:nvCxnSpPr>
          <p:cNvPr id="10" name="直接连接符 11"/>
          <p:cNvCxnSpPr/>
          <p:nvPr/>
        </p:nvCxnSpPr>
        <p:spPr>
          <a:xfrm>
            <a:off x="803255" y="529183"/>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sp>
        <p:nvSpPr>
          <p:cNvPr id="14" name="文本框 6"/>
          <p:cNvSpPr txBox="1"/>
          <p:nvPr/>
        </p:nvSpPr>
        <p:spPr>
          <a:xfrm>
            <a:off x="913636" y="485099"/>
            <a:ext cx="2375971" cy="461345"/>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400" dirty="0">
                <a:solidFill>
                  <a:schemeClr val="tx1"/>
                </a:solidFill>
                <a:sym typeface="+mn-lt"/>
              </a:rPr>
              <a:t>4. </a:t>
            </a:r>
            <a:r>
              <a:rPr lang="zh-CN" altLang="en-US" sz="2400" dirty="0">
                <a:solidFill>
                  <a:schemeClr val="tx1"/>
                </a:solidFill>
                <a:sym typeface="+mn-lt"/>
              </a:rPr>
              <a:t>保险智能质检</a:t>
            </a:r>
          </a:p>
        </p:txBody>
      </p:sp>
      <p:grpSp>
        <p:nvGrpSpPr>
          <p:cNvPr id="8" name="组合 7"/>
          <p:cNvGrpSpPr/>
          <p:nvPr/>
        </p:nvGrpSpPr>
        <p:grpSpPr>
          <a:xfrm>
            <a:off x="678963" y="1568268"/>
            <a:ext cx="10834498" cy="4495870"/>
            <a:chOff x="2147" y="3708"/>
            <a:chExt cx="25617" cy="10630"/>
          </a:xfrm>
        </p:grpSpPr>
        <p:grpSp>
          <p:nvGrpSpPr>
            <p:cNvPr id="7" name="组合 6"/>
            <p:cNvGrpSpPr/>
            <p:nvPr/>
          </p:nvGrpSpPr>
          <p:grpSpPr>
            <a:xfrm>
              <a:off x="2147" y="6110"/>
              <a:ext cx="7714" cy="5902"/>
              <a:chOff x="2147" y="5853"/>
              <a:chExt cx="7714" cy="5902"/>
            </a:xfrm>
          </p:grpSpPr>
          <p:sp>
            <p:nvSpPr>
              <p:cNvPr id="12" name="文本框 11"/>
              <p:cNvSpPr txBox="1"/>
              <p:nvPr/>
            </p:nvSpPr>
            <p:spPr>
              <a:xfrm>
                <a:off x="2147" y="5853"/>
                <a:ext cx="6084" cy="1236"/>
              </a:xfrm>
              <a:prstGeom prst="rect">
                <a:avLst/>
              </a:prstGeom>
              <a:noFill/>
            </p:spPr>
            <p:txBody>
              <a:bodyPr wrap="none" rtlCol="0" anchor="t">
                <a:spAutoFit/>
              </a:bodyPr>
              <a:lstStyle/>
              <a:p>
                <a:pPr defTabSz="456565" hangingPunct="0">
                  <a:lnSpc>
                    <a:spcPct val="150000"/>
                  </a:lnSpc>
                </a:pPr>
                <a:r>
                  <a:rPr lang="zh-CN" altLang="en-US" sz="1865" b="1" kern="0" dirty="0">
                    <a:solidFill>
                      <a:srgbClr val="DDC84D"/>
                    </a:solidFill>
                    <a:latin typeface="微软雅黑" panose="020B0503020204020204" pitchFamily="34" charset="-122"/>
                    <a:ea typeface="微软雅黑" panose="020B0503020204020204" pitchFamily="34" charset="-122"/>
                    <a:sym typeface="Helvetica" panose="020B0504020202030204"/>
                  </a:rPr>
                  <a:t>提升双录视频质检效率</a:t>
                </a:r>
              </a:p>
            </p:txBody>
          </p:sp>
          <p:sp>
            <p:nvSpPr>
              <p:cNvPr id="13" name="文本框 12"/>
              <p:cNvSpPr txBox="1"/>
              <p:nvPr/>
            </p:nvSpPr>
            <p:spPr>
              <a:xfrm>
                <a:off x="2147" y="8159"/>
                <a:ext cx="6501" cy="1309"/>
              </a:xfrm>
              <a:prstGeom prst="rect">
                <a:avLst/>
              </a:prstGeom>
              <a:noFill/>
            </p:spPr>
            <p:txBody>
              <a:bodyPr wrap="none" rtlCol="0" anchor="t">
                <a:spAutoFit/>
              </a:bodyPr>
              <a:lstStyle/>
              <a:p>
                <a:pPr defTabSz="456565" hangingPunct="0">
                  <a:lnSpc>
                    <a:spcPct val="150000"/>
                  </a:lnSpc>
                </a:pPr>
                <a:r>
                  <a:rPr lang="zh-CN" altLang="en-US" sz="2000" b="1" kern="0" dirty="0">
                    <a:solidFill>
                      <a:srgbClr val="DDC84D"/>
                    </a:solidFill>
                    <a:latin typeface="微软雅黑" panose="020B0503020204020204" pitchFamily="34" charset="-122"/>
                    <a:ea typeface="微软雅黑" panose="020B0503020204020204" pitchFamily="34" charset="-122"/>
                    <a:sym typeface="Helvetica" panose="020B0504020202030204"/>
                  </a:rPr>
                  <a:t>统一双录视频质检标准</a:t>
                </a:r>
              </a:p>
            </p:txBody>
          </p:sp>
          <p:sp>
            <p:nvSpPr>
              <p:cNvPr id="15" name="文本框 14"/>
              <p:cNvSpPr txBox="1"/>
              <p:nvPr/>
            </p:nvSpPr>
            <p:spPr>
              <a:xfrm>
                <a:off x="2147" y="10446"/>
                <a:ext cx="7714" cy="1309"/>
              </a:xfrm>
              <a:prstGeom prst="rect">
                <a:avLst/>
              </a:prstGeom>
              <a:noFill/>
            </p:spPr>
            <p:txBody>
              <a:bodyPr wrap="none" rtlCol="0" anchor="t">
                <a:spAutoFit/>
              </a:bodyPr>
              <a:lstStyle/>
              <a:p>
                <a:pPr defTabSz="456565" hangingPunct="0">
                  <a:lnSpc>
                    <a:spcPct val="150000"/>
                  </a:lnSpc>
                </a:pPr>
                <a:r>
                  <a:rPr lang="zh-CN" altLang="en-US" sz="2000" b="1" kern="0" dirty="0">
                    <a:solidFill>
                      <a:srgbClr val="DDC84D"/>
                    </a:solidFill>
                    <a:latin typeface="微软雅黑" panose="020B0503020204020204" pitchFamily="34" charset="-122"/>
                    <a:ea typeface="微软雅黑" panose="020B0503020204020204" pitchFamily="34" charset="-122"/>
                    <a:sym typeface="Helvetica" panose="020B0504020202030204"/>
                  </a:rPr>
                  <a:t>降低金融机构视频质检成本</a:t>
                </a:r>
              </a:p>
            </p:txBody>
          </p:sp>
        </p:grpSp>
        <p:grpSp>
          <p:nvGrpSpPr>
            <p:cNvPr id="6" name="组合 5"/>
            <p:cNvGrpSpPr/>
            <p:nvPr/>
          </p:nvGrpSpPr>
          <p:grpSpPr>
            <a:xfrm>
              <a:off x="10213" y="3708"/>
              <a:ext cx="17551" cy="10630"/>
              <a:chOff x="9973" y="3492"/>
              <a:chExt cx="17551" cy="11591"/>
            </a:xfrm>
          </p:grpSpPr>
          <p:grpSp>
            <p:nvGrpSpPr>
              <p:cNvPr id="2" name="组合 1"/>
              <p:cNvGrpSpPr/>
              <p:nvPr/>
            </p:nvGrpSpPr>
            <p:grpSpPr>
              <a:xfrm>
                <a:off x="10079" y="3492"/>
                <a:ext cx="17445" cy="11591"/>
                <a:chOff x="10461" y="3279"/>
                <a:chExt cx="15625" cy="13239"/>
              </a:xfrm>
            </p:grpSpPr>
            <p:pic>
              <p:nvPicPr>
                <p:cNvPr id="11" name="图片 10" descr="视频(1)"/>
                <p:cNvPicPr>
                  <a:picLocks noChangeAspect="1"/>
                </p:cNvPicPr>
                <p:nvPr/>
              </p:nvPicPr>
              <p:blipFill>
                <a:blip r:embed="rId4"/>
                <a:stretch>
                  <a:fillRect/>
                </a:stretch>
              </p:blipFill>
              <p:spPr>
                <a:xfrm>
                  <a:off x="10461" y="8248"/>
                  <a:ext cx="1924" cy="2339"/>
                </a:xfrm>
                <a:prstGeom prst="rect">
                  <a:avLst/>
                </a:prstGeom>
              </p:spPr>
            </p:pic>
            <p:sp>
              <p:nvSpPr>
                <p:cNvPr id="16" name="文本框 15"/>
                <p:cNvSpPr txBox="1"/>
                <p:nvPr/>
              </p:nvSpPr>
              <p:spPr>
                <a:xfrm>
                  <a:off x="15456" y="3672"/>
                  <a:ext cx="5568" cy="1358"/>
                </a:xfrm>
                <a:prstGeom prst="rect">
                  <a:avLst/>
                </a:prstGeom>
                <a:noFill/>
              </p:spPr>
              <p:txBody>
                <a:bodyPr wrap="square" rtlCol="0" anchor="t">
                  <a:spAutoFit/>
                </a:bodyPr>
                <a:lstStyle/>
                <a:p>
                  <a:pPr algn="ctr" defTabSz="456565" hangingPunct="0">
                    <a:lnSpc>
                      <a:spcPct val="150000"/>
                    </a:lnSpc>
                  </a:pPr>
                  <a:r>
                    <a:rPr lang="zh-CN" altLang="en-US" sz="1600" b="1" kern="0" dirty="0">
                      <a:latin typeface="微软雅黑" panose="020B0503020204020204" pitchFamily="34" charset="-122"/>
                      <a:ea typeface="微软雅黑" panose="020B0503020204020204" pitchFamily="34" charset="-122"/>
                      <a:sym typeface="Helvetica" panose="020B0504020202030204"/>
                    </a:rPr>
                    <a:t>保险销售人员说了什么？</a:t>
                  </a:r>
                </a:p>
              </p:txBody>
            </p:sp>
            <p:sp>
              <p:nvSpPr>
                <p:cNvPr id="17" name="文本框 16"/>
                <p:cNvSpPr txBox="1"/>
                <p:nvPr/>
              </p:nvSpPr>
              <p:spPr>
                <a:xfrm>
                  <a:off x="16120" y="4622"/>
                  <a:ext cx="4240" cy="1720"/>
                </a:xfrm>
                <a:prstGeom prst="rect">
                  <a:avLst/>
                </a:prstGeom>
                <a:noFill/>
              </p:spPr>
              <p:txBody>
                <a:bodyPr wrap="square" rtlCol="0" anchor="t">
                  <a:spAutoFit/>
                </a:bodyPr>
                <a:lstStyle/>
                <a:p>
                  <a:pPr algn="ctr" defTabSz="456565" hangingPunct="0">
                    <a:lnSpc>
                      <a:spcPct val="120000"/>
                    </a:lnSpc>
                  </a:pPr>
                  <a:r>
                    <a:rPr lang="zh-CN" altLang="en-US" sz="1330" kern="0" dirty="0">
                      <a:solidFill>
                        <a:schemeClr val="tx1">
                          <a:lumMod val="75000"/>
                        </a:schemeClr>
                      </a:solidFill>
                      <a:latin typeface="微软雅黑" panose="020B0503020204020204" pitchFamily="34" charset="-122"/>
                      <a:ea typeface="微软雅黑" panose="020B0503020204020204" pitchFamily="34" charset="-122"/>
                      <a:sym typeface="Helvetica" panose="020B0504020202030204"/>
                    </a:rPr>
                    <a:t>内容是否有缺漏？</a:t>
                  </a:r>
                </a:p>
                <a:p>
                  <a:pPr algn="ctr" defTabSz="456565" hangingPunct="0">
                    <a:lnSpc>
                      <a:spcPct val="120000"/>
                    </a:lnSpc>
                  </a:pPr>
                  <a:r>
                    <a:rPr lang="zh-CN" altLang="en-US" sz="1330" kern="0" dirty="0">
                      <a:solidFill>
                        <a:schemeClr val="tx1">
                          <a:lumMod val="75000"/>
                        </a:schemeClr>
                      </a:solidFill>
                      <a:latin typeface="微软雅黑" panose="020B0503020204020204" pitchFamily="34" charset="-122"/>
                      <a:ea typeface="微软雅黑" panose="020B0503020204020204" pitchFamily="34" charset="-122"/>
                      <a:sym typeface="Helvetica" panose="020B0504020202030204"/>
                    </a:rPr>
                    <a:t>所说内容是否合规？</a:t>
                  </a:r>
                </a:p>
              </p:txBody>
            </p:sp>
            <p:sp>
              <p:nvSpPr>
                <p:cNvPr id="18" name="文本框 17"/>
                <p:cNvSpPr txBox="1"/>
                <p:nvPr/>
              </p:nvSpPr>
              <p:spPr>
                <a:xfrm>
                  <a:off x="15547" y="6647"/>
                  <a:ext cx="5568" cy="1358"/>
                </a:xfrm>
                <a:prstGeom prst="rect">
                  <a:avLst/>
                </a:prstGeom>
                <a:noFill/>
              </p:spPr>
              <p:txBody>
                <a:bodyPr wrap="square" rtlCol="0" anchor="t">
                  <a:spAutoFit/>
                </a:bodyPr>
                <a:lstStyle/>
                <a:p>
                  <a:pPr algn="ctr" defTabSz="456565" hangingPunct="0">
                    <a:lnSpc>
                      <a:spcPct val="150000"/>
                    </a:lnSpc>
                  </a:pPr>
                  <a:r>
                    <a:rPr lang="zh-CN" altLang="en-US" sz="1600" b="1" kern="0" dirty="0">
                      <a:latin typeface="微软雅黑" panose="020B0503020204020204" pitchFamily="34" charset="-122"/>
                      <a:ea typeface="微软雅黑" panose="020B0503020204020204" pitchFamily="34" charset="-122"/>
                      <a:sym typeface="Helvetica" panose="020B0504020202030204"/>
                    </a:rPr>
                    <a:t>保险销售人员做了什么？</a:t>
                  </a:r>
                </a:p>
              </p:txBody>
            </p:sp>
            <p:sp>
              <p:nvSpPr>
                <p:cNvPr id="19" name="文本框 18"/>
                <p:cNvSpPr txBox="1"/>
                <p:nvPr/>
              </p:nvSpPr>
              <p:spPr>
                <a:xfrm>
                  <a:off x="15258" y="7871"/>
                  <a:ext cx="6145" cy="1781"/>
                </a:xfrm>
                <a:prstGeom prst="rect">
                  <a:avLst/>
                </a:prstGeom>
                <a:noFill/>
              </p:spPr>
              <p:txBody>
                <a:bodyPr wrap="square" rtlCol="0" anchor="t">
                  <a:spAutoFit/>
                </a:bodyPr>
                <a:lstStyle/>
                <a:p>
                  <a:pPr algn="ctr" defTabSz="456565" hangingPunct="0">
                    <a:lnSpc>
                      <a:spcPct val="120000"/>
                    </a:lnSpc>
                  </a:pPr>
                  <a:r>
                    <a:rPr lang="zh-CN" altLang="en-US" sz="1330" kern="0" dirty="0">
                      <a:solidFill>
                        <a:schemeClr val="tx1">
                          <a:lumMod val="75000"/>
                        </a:schemeClr>
                      </a:solidFill>
                      <a:latin typeface="微软雅黑" panose="020B0503020204020204" pitchFamily="34" charset="-122"/>
                      <a:ea typeface="微软雅黑" panose="020B0503020204020204" pitchFamily="34" charset="-122"/>
                      <a:sym typeface="Helvetica" panose="020B0504020202030204"/>
                    </a:rPr>
                    <a:t>展示自己从业资格证件及身份证件？</a:t>
                  </a:r>
                </a:p>
                <a:p>
                  <a:pPr algn="ctr" defTabSz="456565" hangingPunct="0">
                    <a:lnSpc>
                      <a:spcPct val="130000"/>
                    </a:lnSpc>
                  </a:pPr>
                  <a:r>
                    <a:rPr lang="zh-CN" altLang="en-US" sz="1330" kern="0" dirty="0">
                      <a:solidFill>
                        <a:schemeClr val="tx1">
                          <a:lumMod val="75000"/>
                        </a:schemeClr>
                      </a:solidFill>
                      <a:latin typeface="微软雅黑" panose="020B0503020204020204" pitchFamily="34" charset="-122"/>
                      <a:ea typeface="微软雅黑" panose="020B0503020204020204" pitchFamily="34" charset="-122"/>
                      <a:sym typeface="Helvetica" panose="020B0504020202030204"/>
                    </a:rPr>
                    <a:t>展示了哪些协议文本？</a:t>
                  </a:r>
                </a:p>
              </p:txBody>
            </p:sp>
            <p:sp>
              <p:nvSpPr>
                <p:cNvPr id="20" name="文本框 19"/>
                <p:cNvSpPr txBox="1"/>
                <p:nvPr/>
              </p:nvSpPr>
              <p:spPr>
                <a:xfrm>
                  <a:off x="16375" y="10162"/>
                  <a:ext cx="3648" cy="1358"/>
                </a:xfrm>
                <a:prstGeom prst="rect">
                  <a:avLst/>
                </a:prstGeom>
                <a:noFill/>
              </p:spPr>
              <p:txBody>
                <a:bodyPr wrap="square" rtlCol="0" anchor="t">
                  <a:spAutoFit/>
                </a:bodyPr>
                <a:lstStyle/>
                <a:p>
                  <a:pPr algn="ctr" defTabSz="456565" hangingPunct="0">
                    <a:lnSpc>
                      <a:spcPct val="150000"/>
                    </a:lnSpc>
                  </a:pPr>
                  <a:r>
                    <a:rPr lang="zh-CN" altLang="en-US" sz="1600" b="1" kern="0" dirty="0">
                      <a:latin typeface="微软雅黑" panose="020B0503020204020204" pitchFamily="34" charset="-122"/>
                      <a:ea typeface="微软雅黑" panose="020B0503020204020204" pitchFamily="34" charset="-122"/>
                      <a:sym typeface="Helvetica" panose="020B0504020202030204"/>
                    </a:rPr>
                    <a:t>客户说了什么？</a:t>
                  </a:r>
                </a:p>
              </p:txBody>
            </p:sp>
            <p:sp>
              <p:nvSpPr>
                <p:cNvPr id="21" name="文本框 20"/>
                <p:cNvSpPr txBox="1"/>
                <p:nvPr/>
              </p:nvSpPr>
              <p:spPr>
                <a:xfrm>
                  <a:off x="16199" y="11129"/>
                  <a:ext cx="4000" cy="1720"/>
                </a:xfrm>
                <a:prstGeom prst="rect">
                  <a:avLst/>
                </a:prstGeom>
                <a:noFill/>
              </p:spPr>
              <p:txBody>
                <a:bodyPr wrap="square" rtlCol="0" anchor="t">
                  <a:spAutoFit/>
                </a:bodyPr>
                <a:lstStyle/>
                <a:p>
                  <a:pPr algn="ctr" defTabSz="456565" hangingPunct="0">
                    <a:lnSpc>
                      <a:spcPct val="120000"/>
                    </a:lnSpc>
                  </a:pPr>
                  <a:r>
                    <a:rPr lang="zh-CN" altLang="en-US" sz="1330" kern="0" dirty="0">
                      <a:solidFill>
                        <a:schemeClr val="tx1">
                          <a:lumMod val="75000"/>
                        </a:schemeClr>
                      </a:solidFill>
                      <a:latin typeface="微软雅黑" panose="020B0503020204020204" pitchFamily="34" charset="-122"/>
                      <a:ea typeface="微软雅黑" panose="020B0503020204020204" pitchFamily="34" charset="-122"/>
                      <a:sym typeface="Helvetica" panose="020B0504020202030204"/>
                    </a:rPr>
                    <a:t>是否同意？</a:t>
                  </a:r>
                  <a:endParaRPr lang="en-US" altLang="zh-CN" sz="1330" kern="0" dirty="0">
                    <a:solidFill>
                      <a:schemeClr val="tx1">
                        <a:lumMod val="75000"/>
                      </a:schemeClr>
                    </a:solidFill>
                    <a:latin typeface="微软雅黑" panose="020B0503020204020204" pitchFamily="34" charset="-122"/>
                    <a:ea typeface="微软雅黑" panose="020B0503020204020204" pitchFamily="34" charset="-122"/>
                    <a:sym typeface="Helvetica" panose="020B0504020202030204"/>
                  </a:endParaRPr>
                </a:p>
                <a:p>
                  <a:pPr algn="ctr" defTabSz="456565" hangingPunct="0">
                    <a:lnSpc>
                      <a:spcPct val="120000"/>
                    </a:lnSpc>
                  </a:pPr>
                  <a:r>
                    <a:rPr lang="zh-CN" altLang="en-US" sz="1330" kern="0" dirty="0">
                      <a:solidFill>
                        <a:schemeClr val="tx1">
                          <a:lumMod val="75000"/>
                        </a:schemeClr>
                      </a:solidFill>
                      <a:latin typeface="微软雅黑" panose="020B0503020204020204" pitchFamily="34" charset="-122"/>
                      <a:ea typeface="微软雅黑" panose="020B0503020204020204" pitchFamily="34" charset="-122"/>
                      <a:sym typeface="Helvetica" panose="020B0504020202030204"/>
                    </a:rPr>
                    <a:t>是否表示疑问？</a:t>
                  </a:r>
                </a:p>
              </p:txBody>
            </p:sp>
            <p:sp>
              <p:nvSpPr>
                <p:cNvPr id="22" name="文本框 21"/>
                <p:cNvSpPr txBox="1"/>
                <p:nvPr/>
              </p:nvSpPr>
              <p:spPr>
                <a:xfrm>
                  <a:off x="16375" y="13628"/>
                  <a:ext cx="3648" cy="1358"/>
                </a:xfrm>
                <a:prstGeom prst="rect">
                  <a:avLst/>
                </a:prstGeom>
                <a:noFill/>
              </p:spPr>
              <p:txBody>
                <a:bodyPr wrap="square" rtlCol="0" anchor="t">
                  <a:spAutoFit/>
                </a:bodyPr>
                <a:lstStyle/>
                <a:p>
                  <a:pPr algn="ctr" defTabSz="456565" hangingPunct="0">
                    <a:lnSpc>
                      <a:spcPct val="150000"/>
                    </a:lnSpc>
                  </a:pPr>
                  <a:r>
                    <a:rPr lang="zh-CN" altLang="en-US" sz="1600" b="1" kern="0" dirty="0">
                      <a:latin typeface="微软雅黑" panose="020B0503020204020204" pitchFamily="34" charset="-122"/>
                      <a:ea typeface="微软雅黑" panose="020B0503020204020204" pitchFamily="34" charset="-122"/>
                      <a:sym typeface="Helvetica" panose="020B0504020202030204"/>
                    </a:rPr>
                    <a:t>客户做了什么？</a:t>
                  </a:r>
                </a:p>
              </p:txBody>
            </p:sp>
            <p:sp>
              <p:nvSpPr>
                <p:cNvPr id="23" name="文本框 22"/>
                <p:cNvSpPr txBox="1"/>
                <p:nvPr/>
              </p:nvSpPr>
              <p:spPr>
                <a:xfrm>
                  <a:off x="16199" y="14708"/>
                  <a:ext cx="4000" cy="1720"/>
                </a:xfrm>
                <a:prstGeom prst="rect">
                  <a:avLst/>
                </a:prstGeom>
                <a:noFill/>
              </p:spPr>
              <p:txBody>
                <a:bodyPr wrap="square" rtlCol="0" anchor="t">
                  <a:spAutoFit/>
                </a:bodyPr>
                <a:lstStyle/>
                <a:p>
                  <a:pPr algn="ctr" defTabSz="456565" hangingPunct="0">
                    <a:lnSpc>
                      <a:spcPct val="120000"/>
                    </a:lnSpc>
                  </a:pPr>
                  <a:r>
                    <a:rPr lang="zh-CN" altLang="en-US" sz="1330" kern="0" dirty="0">
                      <a:solidFill>
                        <a:schemeClr val="tx1">
                          <a:lumMod val="75000"/>
                        </a:schemeClr>
                      </a:solidFill>
                      <a:latin typeface="微软雅黑" panose="020B0503020204020204" pitchFamily="34" charset="-122"/>
                      <a:ea typeface="微软雅黑" panose="020B0503020204020204" pitchFamily="34" charset="-122"/>
                      <a:sym typeface="Helvetica" panose="020B0504020202030204"/>
                    </a:rPr>
                    <a:t>是否展示身份证件？</a:t>
                  </a:r>
                </a:p>
                <a:p>
                  <a:pPr algn="ctr" defTabSz="456565" hangingPunct="0">
                    <a:lnSpc>
                      <a:spcPct val="120000"/>
                    </a:lnSpc>
                  </a:pPr>
                  <a:r>
                    <a:rPr lang="zh-CN" altLang="en-US" sz="1330" kern="0" dirty="0">
                      <a:solidFill>
                        <a:schemeClr val="tx1">
                          <a:lumMod val="75000"/>
                        </a:schemeClr>
                      </a:solidFill>
                      <a:latin typeface="微软雅黑" panose="020B0503020204020204" pitchFamily="34" charset="-122"/>
                      <a:ea typeface="微软雅黑" panose="020B0503020204020204" pitchFamily="34" charset="-122"/>
                      <a:sym typeface="Helvetica" panose="020B0504020202030204"/>
                    </a:rPr>
                    <a:t>是否阅读并签字？</a:t>
                  </a:r>
                </a:p>
              </p:txBody>
            </p:sp>
            <p:sp>
              <p:nvSpPr>
                <p:cNvPr id="72" name="圆角矩形 71"/>
                <p:cNvSpPr/>
                <p:nvPr/>
              </p:nvSpPr>
              <p:spPr>
                <a:xfrm>
                  <a:off x="14734" y="3279"/>
                  <a:ext cx="6930" cy="3108"/>
                </a:xfrm>
                <a:prstGeom prst="roundRect">
                  <a:avLst>
                    <a:gd name="adj" fmla="val 13012"/>
                  </a:avLst>
                </a:prstGeom>
                <a:noFill/>
                <a:ln w="9525">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95910" hangingPunct="0">
                    <a:lnSpc>
                      <a:spcPct val="90000"/>
                    </a:lnSpc>
                    <a:spcBef>
                      <a:spcPct val="0"/>
                    </a:spcBef>
                    <a:spcAft>
                      <a:spcPct val="35000"/>
                    </a:spcAft>
                    <a:defRPr/>
                  </a:pPr>
                  <a:endParaRPr lang="zh-CN" altLang="en-US" sz="1600" kern="0" dirty="0">
                    <a:solidFill>
                      <a:schemeClr val="bg1"/>
                    </a:solidFill>
                    <a:latin typeface="微软雅黑" panose="020B0503020204020204" pitchFamily="34" charset="-122"/>
                    <a:ea typeface="微软雅黑" panose="020B0503020204020204" pitchFamily="34" charset="-122"/>
                    <a:sym typeface="Helvetica" panose="020B0504020202030204"/>
                  </a:endParaRPr>
                </a:p>
              </p:txBody>
            </p:sp>
            <p:sp>
              <p:nvSpPr>
                <p:cNvPr id="25" name="圆角矩形 24"/>
                <p:cNvSpPr/>
                <p:nvPr/>
              </p:nvSpPr>
              <p:spPr>
                <a:xfrm>
                  <a:off x="14733" y="6646"/>
                  <a:ext cx="6930" cy="3108"/>
                </a:xfrm>
                <a:prstGeom prst="roundRect">
                  <a:avLst>
                    <a:gd name="adj" fmla="val 10624"/>
                  </a:avLst>
                </a:prstGeom>
                <a:noFill/>
                <a:ln w="9525">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95910" hangingPunct="0">
                    <a:lnSpc>
                      <a:spcPct val="90000"/>
                    </a:lnSpc>
                    <a:spcBef>
                      <a:spcPct val="0"/>
                    </a:spcBef>
                    <a:spcAft>
                      <a:spcPct val="35000"/>
                    </a:spcAft>
                    <a:defRPr/>
                  </a:pPr>
                  <a:endParaRPr lang="zh-CN" altLang="en-US" sz="1600" kern="0" dirty="0">
                    <a:solidFill>
                      <a:schemeClr val="bg1"/>
                    </a:solidFill>
                    <a:latin typeface="微软雅黑" panose="020B0503020204020204" pitchFamily="34" charset="-122"/>
                    <a:ea typeface="微软雅黑" panose="020B0503020204020204" pitchFamily="34" charset="-122"/>
                    <a:sym typeface="Helvetica" panose="020B0504020202030204"/>
                  </a:endParaRPr>
                </a:p>
              </p:txBody>
            </p:sp>
            <p:sp>
              <p:nvSpPr>
                <p:cNvPr id="26" name="圆角矩形 25"/>
                <p:cNvSpPr/>
                <p:nvPr/>
              </p:nvSpPr>
              <p:spPr>
                <a:xfrm>
                  <a:off x="14734" y="10020"/>
                  <a:ext cx="6930" cy="3108"/>
                </a:xfrm>
                <a:prstGeom prst="roundRect">
                  <a:avLst>
                    <a:gd name="adj" fmla="val 16217"/>
                  </a:avLst>
                </a:prstGeom>
                <a:noFill/>
                <a:ln w="9525">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95910" hangingPunct="0">
                    <a:lnSpc>
                      <a:spcPct val="90000"/>
                    </a:lnSpc>
                    <a:spcBef>
                      <a:spcPct val="0"/>
                    </a:spcBef>
                    <a:spcAft>
                      <a:spcPct val="35000"/>
                    </a:spcAft>
                    <a:defRPr/>
                  </a:pPr>
                  <a:endParaRPr lang="zh-CN" altLang="en-US" sz="1600" kern="0" dirty="0">
                    <a:solidFill>
                      <a:schemeClr val="bg1"/>
                    </a:solidFill>
                    <a:latin typeface="微软雅黑" panose="020B0503020204020204" pitchFamily="34" charset="-122"/>
                    <a:ea typeface="微软雅黑" panose="020B0503020204020204" pitchFamily="34" charset="-122"/>
                    <a:sym typeface="Helvetica" panose="020B0504020202030204"/>
                  </a:endParaRPr>
                </a:p>
              </p:txBody>
            </p:sp>
            <p:sp>
              <p:nvSpPr>
                <p:cNvPr id="27" name="圆角矩形 26"/>
                <p:cNvSpPr/>
                <p:nvPr/>
              </p:nvSpPr>
              <p:spPr>
                <a:xfrm>
                  <a:off x="14774" y="13410"/>
                  <a:ext cx="6930" cy="3108"/>
                </a:xfrm>
                <a:prstGeom prst="roundRect">
                  <a:avLst>
                    <a:gd name="adj" fmla="val 14477"/>
                  </a:avLst>
                </a:prstGeom>
                <a:noFill/>
                <a:ln w="9525">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95910" hangingPunct="0">
                    <a:lnSpc>
                      <a:spcPct val="90000"/>
                    </a:lnSpc>
                    <a:spcBef>
                      <a:spcPct val="0"/>
                    </a:spcBef>
                    <a:spcAft>
                      <a:spcPct val="35000"/>
                    </a:spcAft>
                    <a:defRPr/>
                  </a:pPr>
                  <a:endParaRPr lang="zh-CN" altLang="en-US" sz="1600" kern="0" dirty="0">
                    <a:solidFill>
                      <a:schemeClr val="bg1"/>
                    </a:solidFill>
                    <a:latin typeface="微软雅黑" panose="020B0503020204020204" pitchFamily="34" charset="-122"/>
                    <a:ea typeface="微软雅黑" panose="020B0503020204020204" pitchFamily="34" charset="-122"/>
                    <a:sym typeface="Helvetica" panose="020B0504020202030204"/>
                  </a:endParaRPr>
                </a:p>
              </p:txBody>
            </p:sp>
            <p:cxnSp>
              <p:nvCxnSpPr>
                <p:cNvPr id="28" name="直接连接符 27"/>
                <p:cNvCxnSpPr>
                  <a:stCxn id="11" idx="3"/>
                  <a:endCxn id="72" idx="1"/>
                </p:cNvCxnSpPr>
                <p:nvPr/>
              </p:nvCxnSpPr>
              <p:spPr>
                <a:xfrm flipV="1">
                  <a:off x="12385" y="4833"/>
                  <a:ext cx="2349" cy="4585"/>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2385" y="8173"/>
                  <a:ext cx="2348" cy="1218"/>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1" idx="3"/>
                  <a:endCxn id="26" idx="1"/>
                </p:cNvCxnSpPr>
                <p:nvPr/>
              </p:nvCxnSpPr>
              <p:spPr>
                <a:xfrm>
                  <a:off x="12385" y="9418"/>
                  <a:ext cx="2349" cy="2157"/>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1" idx="3"/>
                  <a:endCxn id="27" idx="1"/>
                </p:cNvCxnSpPr>
                <p:nvPr/>
              </p:nvCxnSpPr>
              <p:spPr>
                <a:xfrm>
                  <a:off x="12385" y="9418"/>
                  <a:ext cx="2389" cy="5547"/>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1664" y="4933"/>
                  <a:ext cx="2360" cy="4652"/>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21664" y="8173"/>
                  <a:ext cx="2360" cy="1366"/>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21664" y="9615"/>
                  <a:ext cx="2349" cy="1960"/>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27" idx="3"/>
                </p:cNvCxnSpPr>
                <p:nvPr/>
              </p:nvCxnSpPr>
              <p:spPr>
                <a:xfrm flipH="1">
                  <a:off x="21703" y="9587"/>
                  <a:ext cx="2299" cy="5378"/>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pic>
              <p:nvPicPr>
                <p:cNvPr id="4" name="图片 3" descr="报告"/>
                <p:cNvPicPr>
                  <a:picLocks noChangeAspect="1"/>
                </p:cNvPicPr>
                <p:nvPr/>
              </p:nvPicPr>
              <p:blipFill>
                <a:blip r:embed="rId5"/>
                <a:stretch>
                  <a:fillRect/>
                </a:stretch>
              </p:blipFill>
              <p:spPr>
                <a:xfrm>
                  <a:off x="23655" y="7979"/>
                  <a:ext cx="2431" cy="2670"/>
                </a:xfrm>
                <a:prstGeom prst="rect">
                  <a:avLst/>
                </a:prstGeom>
              </p:spPr>
            </p:pic>
          </p:grpSp>
          <p:sp>
            <p:nvSpPr>
              <p:cNvPr id="3" name="文本框 2"/>
              <p:cNvSpPr txBox="1"/>
              <p:nvPr/>
            </p:nvSpPr>
            <p:spPr>
              <a:xfrm>
                <a:off x="9973" y="10127"/>
                <a:ext cx="2360" cy="767"/>
              </a:xfrm>
              <a:prstGeom prst="rect">
                <a:avLst/>
              </a:prstGeom>
              <a:noFill/>
            </p:spPr>
            <p:txBody>
              <a:bodyPr wrap="square" rtlCol="0" anchor="t">
                <a:spAutoFit/>
              </a:bodyPr>
              <a:lstStyle/>
              <a:p>
                <a:pPr algn="ctr" defTabSz="456565" hangingPunct="0"/>
                <a:r>
                  <a:rPr lang="zh-CN" altLang="en-US" sz="1330" b="1" kern="0" dirty="0">
                    <a:solidFill>
                      <a:srgbClr val="C98D01"/>
                    </a:solidFill>
                    <a:latin typeface="微软雅黑" panose="020B0503020204020204" pitchFamily="34" charset="-122"/>
                    <a:ea typeface="微软雅黑" panose="020B0503020204020204" pitchFamily="34" charset="-122"/>
                    <a:sym typeface="Helvetica" panose="020B0504020202030204"/>
                  </a:rPr>
                  <a:t>双录视频</a:t>
                </a:r>
                <a:r>
                  <a:rPr lang="zh-CN" altLang="en-US" sz="1330" b="1" kern="0" dirty="0">
                    <a:solidFill>
                      <a:prstClr val="white"/>
                    </a:solidFill>
                    <a:latin typeface="微软雅黑" panose="020B0503020204020204" pitchFamily="34" charset="-122"/>
                    <a:ea typeface="微软雅黑" panose="020B0503020204020204" pitchFamily="34" charset="-122"/>
                    <a:sym typeface="Helvetica" panose="020B0504020202030204"/>
                  </a:rPr>
                  <a:t> </a:t>
                </a:r>
                <a:endParaRPr lang="zh-CN" altLang="en-US" sz="1330" b="1"/>
              </a:p>
            </p:txBody>
          </p:sp>
          <p:sp>
            <p:nvSpPr>
              <p:cNvPr id="5" name="文本框 4"/>
              <p:cNvSpPr txBox="1"/>
              <p:nvPr/>
            </p:nvSpPr>
            <p:spPr>
              <a:xfrm>
                <a:off x="24818" y="10127"/>
                <a:ext cx="2698" cy="767"/>
              </a:xfrm>
              <a:prstGeom prst="rect">
                <a:avLst/>
              </a:prstGeom>
              <a:noFill/>
            </p:spPr>
            <p:txBody>
              <a:bodyPr wrap="square" rtlCol="0" anchor="t">
                <a:spAutoFit/>
              </a:bodyPr>
              <a:lstStyle/>
              <a:p>
                <a:pPr algn="ctr" defTabSz="456565" hangingPunct="0"/>
                <a:r>
                  <a:rPr lang="zh-CN" altLang="en-US" sz="1330" b="1" kern="0" dirty="0">
                    <a:solidFill>
                      <a:srgbClr val="C98D01"/>
                    </a:solidFill>
                    <a:latin typeface="微软雅黑" panose="020B0503020204020204" pitchFamily="34" charset="-122"/>
                    <a:ea typeface="微软雅黑" panose="020B0503020204020204" pitchFamily="34" charset="-122"/>
                    <a:sym typeface="Helvetica" panose="020B0504020202030204"/>
                  </a:rPr>
                  <a:t>质检报告</a:t>
                </a:r>
              </a:p>
            </p:txBody>
          </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744"/>
            <a:ext cx="5315297" cy="306046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腾讯云Logo+slogan w-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cxnSp>
        <p:nvCxnSpPr>
          <p:cNvPr id="10" name="直接连接符 11"/>
          <p:cNvCxnSpPr/>
          <p:nvPr/>
        </p:nvCxnSpPr>
        <p:spPr>
          <a:xfrm>
            <a:off x="803255" y="529183"/>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sp>
        <p:nvSpPr>
          <p:cNvPr id="14" name="文本框 6"/>
          <p:cNvSpPr txBox="1"/>
          <p:nvPr/>
        </p:nvSpPr>
        <p:spPr>
          <a:xfrm>
            <a:off x="913636" y="485099"/>
            <a:ext cx="2375971" cy="461345"/>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400" dirty="0">
                <a:solidFill>
                  <a:schemeClr val="tx1"/>
                </a:solidFill>
                <a:sym typeface="+mn-lt"/>
              </a:rPr>
              <a:t>4. </a:t>
            </a:r>
            <a:r>
              <a:rPr lang="zh-CN" altLang="en-US" sz="2400" dirty="0">
                <a:solidFill>
                  <a:schemeClr val="tx1"/>
                </a:solidFill>
                <a:sym typeface="+mn-lt"/>
              </a:rPr>
              <a:t>保险智能质检</a:t>
            </a:r>
          </a:p>
        </p:txBody>
      </p:sp>
      <p:grpSp>
        <p:nvGrpSpPr>
          <p:cNvPr id="6" name="组合 5"/>
          <p:cNvGrpSpPr/>
          <p:nvPr/>
        </p:nvGrpSpPr>
        <p:grpSpPr>
          <a:xfrm>
            <a:off x="1349748" y="1536970"/>
            <a:ext cx="8913497" cy="4720030"/>
            <a:chOff x="2509" y="3589"/>
            <a:chExt cx="21075" cy="11160"/>
          </a:xfrm>
        </p:grpSpPr>
        <p:sp>
          <p:nvSpPr>
            <p:cNvPr id="4" name="文本框 3"/>
            <p:cNvSpPr txBox="1"/>
            <p:nvPr/>
          </p:nvSpPr>
          <p:spPr>
            <a:xfrm>
              <a:off x="11001" y="3589"/>
              <a:ext cx="5894" cy="945"/>
            </a:xfrm>
            <a:prstGeom prst="rect">
              <a:avLst/>
            </a:prstGeom>
            <a:noFill/>
          </p:spPr>
          <p:txBody>
            <a:bodyPr wrap="none" rtlCol="0" anchor="t">
              <a:spAutoFit/>
            </a:bodyPr>
            <a:lstStyle/>
            <a:p>
              <a:pPr defTabSz="608965" hangingPunct="0">
                <a:defRPr/>
              </a:pPr>
              <a:r>
                <a:rPr kumimoji="1" lang="zh-CN" altLang="en-US" sz="2000" b="1" kern="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智能质检的需求背景</a:t>
              </a:r>
            </a:p>
          </p:txBody>
        </p:sp>
        <p:grpSp>
          <p:nvGrpSpPr>
            <p:cNvPr id="5" name="组合 4"/>
            <p:cNvGrpSpPr/>
            <p:nvPr/>
          </p:nvGrpSpPr>
          <p:grpSpPr>
            <a:xfrm>
              <a:off x="2509" y="4984"/>
              <a:ext cx="21075" cy="9765"/>
              <a:chOff x="2509" y="4984"/>
              <a:chExt cx="21075" cy="9765"/>
            </a:xfrm>
          </p:grpSpPr>
          <p:sp>
            <p:nvSpPr>
              <p:cNvPr id="8" name="文本框 7"/>
              <p:cNvSpPr txBox="1"/>
              <p:nvPr/>
            </p:nvSpPr>
            <p:spPr>
              <a:xfrm>
                <a:off x="2509" y="6158"/>
                <a:ext cx="9908" cy="7195"/>
              </a:xfrm>
              <a:prstGeom prst="rect">
                <a:avLst/>
              </a:prstGeom>
              <a:noFill/>
            </p:spPr>
            <p:txBody>
              <a:bodyPr wrap="square" rtlCol="0" anchor="t">
                <a:spAutoFit/>
              </a:bodyPr>
              <a:lstStyle/>
              <a:p>
                <a:pPr algn="r" defTabSz="456565" hangingPunct="0">
                  <a:lnSpc>
                    <a:spcPct val="240000"/>
                  </a:lnSpc>
                </a:pPr>
                <a:r>
                  <a:rPr lang="zh-CN" altLang="en-US" sz="1600" b="1" kern="0" dirty="0">
                    <a:solidFill>
                      <a:srgbClr val="FFFFFF"/>
                    </a:solidFill>
                    <a:latin typeface="微软雅黑" panose="020B0503020204020204" pitchFamily="34" charset="-122"/>
                    <a:ea typeface="微软雅黑" panose="020B0503020204020204" pitchFamily="34" charset="-122"/>
                    <a:sym typeface="Helvetica" panose="020B0504020202030204"/>
                  </a:rPr>
                  <a:t>人工质检</a:t>
                </a:r>
                <a:endParaRPr lang="en-US" altLang="zh-CN" sz="1600" b="1" kern="0" dirty="0">
                  <a:solidFill>
                    <a:srgbClr val="FFFFFF"/>
                  </a:solidFill>
                  <a:latin typeface="微软雅黑" panose="020B0503020204020204" pitchFamily="34" charset="-122"/>
                  <a:ea typeface="微软雅黑" panose="020B0503020204020204" pitchFamily="34" charset="-122"/>
                  <a:sym typeface="Helvetica" panose="020B0504020202030204"/>
                </a:endParaRPr>
              </a:p>
              <a:p>
                <a:pPr algn="r" defTabSz="456565" hangingPunct="0">
                  <a:lnSpc>
                    <a:spcPct val="240000"/>
                  </a:lnSpc>
                </a:pPr>
                <a:r>
                  <a:rPr lang="zh-CN" altLang="en-US" sz="1600" kern="0" dirty="0">
                    <a:solidFill>
                      <a:srgbClr val="FFFFFF"/>
                    </a:solidFill>
                    <a:latin typeface="微软雅黑" panose="020B0503020204020204" pitchFamily="34" charset="-122"/>
                    <a:ea typeface="微软雅黑" panose="020B0503020204020204" pitchFamily="34" charset="-122"/>
                    <a:sym typeface="Helvetica" panose="020B0504020202030204"/>
                  </a:rPr>
                  <a:t>视频量太大，只能做</a:t>
                </a:r>
                <a:r>
                  <a:rPr lang="zh-CN" altLang="en-US" sz="1600" b="1" kern="0" dirty="0">
                    <a:solidFill>
                      <a:srgbClr val="FFFFFF"/>
                    </a:solidFill>
                    <a:latin typeface="微软雅黑" panose="020B0503020204020204" pitchFamily="34" charset="-122"/>
                    <a:ea typeface="微软雅黑" panose="020B0503020204020204" pitchFamily="34" charset="-122"/>
                    <a:sym typeface="Helvetica" panose="020B0504020202030204"/>
                  </a:rPr>
                  <a:t>抽检</a:t>
                </a:r>
                <a:endParaRPr lang="en-US" altLang="zh-CN" sz="1600" b="1" kern="0" dirty="0">
                  <a:solidFill>
                    <a:srgbClr val="FFFFFF"/>
                  </a:solidFill>
                  <a:latin typeface="微软雅黑" panose="020B0503020204020204" pitchFamily="34" charset="-122"/>
                  <a:ea typeface="微软雅黑" panose="020B0503020204020204" pitchFamily="34" charset="-122"/>
                  <a:sym typeface="Helvetica" panose="020B0504020202030204"/>
                </a:endParaRPr>
              </a:p>
              <a:p>
                <a:pPr algn="r" defTabSz="456565" hangingPunct="0">
                  <a:lnSpc>
                    <a:spcPct val="240000"/>
                  </a:lnSpc>
                </a:pPr>
                <a:r>
                  <a:rPr lang="zh-CN" altLang="en-US" sz="1600" b="1" kern="0" dirty="0">
                    <a:solidFill>
                      <a:srgbClr val="C98D01"/>
                    </a:solidFill>
                    <a:latin typeface="微软雅黑" panose="020B0503020204020204" pitchFamily="34" charset="-122"/>
                    <a:ea typeface="微软雅黑" panose="020B0503020204020204" pitchFamily="34" charset="-122"/>
                    <a:sym typeface="Helvetica" panose="020B0504020202030204"/>
                  </a:rPr>
                  <a:t>（人工成本：</a:t>
                </a:r>
                <a:r>
                  <a:rPr lang="en-US" altLang="zh-CN" sz="1600" b="1" kern="0" dirty="0">
                    <a:solidFill>
                      <a:srgbClr val="C98D01"/>
                    </a:solidFill>
                    <a:latin typeface="微软雅黑" panose="020B0503020204020204" pitchFamily="34" charset="-122"/>
                    <a:ea typeface="微软雅黑" panose="020B0503020204020204" pitchFamily="34" charset="-122"/>
                    <a:sym typeface="Helvetica" panose="020B0504020202030204"/>
                  </a:rPr>
                  <a:t>20</a:t>
                </a:r>
                <a:r>
                  <a:rPr lang="zh-CN" altLang="en-US" sz="1600" b="1" kern="0" dirty="0">
                    <a:solidFill>
                      <a:srgbClr val="C98D01"/>
                    </a:solidFill>
                    <a:latin typeface="微软雅黑" panose="020B0503020204020204" pitchFamily="34" charset="-122"/>
                    <a:ea typeface="微软雅黑" panose="020B0503020204020204" pitchFamily="34" charset="-122"/>
                    <a:sym typeface="Helvetica" panose="020B0504020202030204"/>
                  </a:rPr>
                  <a:t>审核员，</a:t>
                </a:r>
                <a:r>
                  <a:rPr lang="en-US" altLang="zh-CN" sz="1600" b="1" kern="0" dirty="0">
                    <a:solidFill>
                      <a:srgbClr val="C98D01"/>
                    </a:solidFill>
                    <a:latin typeface="微软雅黑" panose="020B0503020204020204" pitchFamily="34" charset="-122"/>
                    <a:ea typeface="微软雅黑" panose="020B0503020204020204" pitchFamily="34" charset="-122"/>
                    <a:sym typeface="Helvetica" panose="020B0504020202030204"/>
                  </a:rPr>
                  <a:t>30</a:t>
                </a:r>
                <a:r>
                  <a:rPr lang="zh-CN" altLang="en-US" sz="1600" b="1" kern="0" dirty="0">
                    <a:solidFill>
                      <a:srgbClr val="C98D01"/>
                    </a:solidFill>
                    <a:latin typeface="微软雅黑" panose="020B0503020204020204" pitchFamily="34" charset="-122"/>
                    <a:ea typeface="微软雅黑" panose="020B0503020204020204" pitchFamily="34" charset="-122"/>
                    <a:sym typeface="Helvetica" panose="020B0504020202030204"/>
                  </a:rPr>
                  <a:t>个</a:t>
                </a:r>
                <a:r>
                  <a:rPr lang="en-US" altLang="zh-CN" sz="1600" b="1" kern="0" dirty="0">
                    <a:solidFill>
                      <a:srgbClr val="C98D01"/>
                    </a:solidFill>
                    <a:latin typeface="微软雅黑" panose="020B0503020204020204" pitchFamily="34" charset="-122"/>
                    <a:ea typeface="微软雅黑" panose="020B0503020204020204" pitchFamily="34" charset="-122"/>
                    <a:sym typeface="Helvetica" panose="020B0504020202030204"/>
                  </a:rPr>
                  <a:t>/</a:t>
                </a:r>
                <a:r>
                  <a:rPr lang="zh-CN" altLang="en-US" sz="1600" b="1" kern="0" dirty="0">
                    <a:solidFill>
                      <a:srgbClr val="C98D01"/>
                    </a:solidFill>
                    <a:latin typeface="微软雅黑" panose="020B0503020204020204" pitchFamily="34" charset="-122"/>
                    <a:ea typeface="微软雅黑" panose="020B0503020204020204" pitchFamily="34" charset="-122"/>
                    <a:sym typeface="Helvetica" panose="020B0504020202030204"/>
                  </a:rPr>
                  <a:t>天）</a:t>
                </a:r>
                <a:endParaRPr lang="zh-CN" altLang="en-US" sz="1600" kern="0" dirty="0">
                  <a:solidFill>
                    <a:srgbClr val="C98D01"/>
                  </a:solidFill>
                  <a:latin typeface="微软雅黑" panose="020B0503020204020204" pitchFamily="34" charset="-122"/>
                  <a:ea typeface="微软雅黑" panose="020B0503020204020204" pitchFamily="34" charset="-122"/>
                  <a:sym typeface="Helvetica" panose="020B0504020202030204"/>
                </a:endParaRPr>
              </a:p>
              <a:p>
                <a:pPr algn="r" defTabSz="456565" hangingPunct="0">
                  <a:lnSpc>
                    <a:spcPct val="240000"/>
                  </a:lnSpc>
                </a:pPr>
                <a:r>
                  <a:rPr lang="zh-CN" altLang="en-US" sz="1600" kern="0" dirty="0">
                    <a:solidFill>
                      <a:srgbClr val="FFFFFF"/>
                    </a:solidFill>
                    <a:latin typeface="微软雅黑" panose="020B0503020204020204" pitchFamily="34" charset="-122"/>
                    <a:ea typeface="微软雅黑" panose="020B0503020204020204" pitchFamily="34" charset="-122"/>
                    <a:sym typeface="Helvetica" panose="020B0504020202030204"/>
                  </a:rPr>
                  <a:t>抽检不到的文件</a:t>
                </a:r>
                <a:r>
                  <a:rPr lang="zh-CN" altLang="en-US" sz="1600" b="1" kern="0" dirty="0">
                    <a:solidFill>
                      <a:srgbClr val="FFFFFF"/>
                    </a:solidFill>
                    <a:latin typeface="微软雅黑" panose="020B0503020204020204" pitchFamily="34" charset="-122"/>
                    <a:ea typeface="微软雅黑" panose="020B0503020204020204" pitchFamily="34" charset="-122"/>
                    <a:sym typeface="Helvetica" panose="020B0504020202030204"/>
                  </a:rPr>
                  <a:t>可能</a:t>
                </a:r>
                <a:r>
                  <a:rPr lang="zh-CN" altLang="en-US" sz="1600" kern="0" dirty="0">
                    <a:solidFill>
                      <a:srgbClr val="FFFFFF"/>
                    </a:solidFill>
                    <a:latin typeface="微软雅黑" panose="020B0503020204020204" pitchFamily="34" charset="-122"/>
                    <a:ea typeface="微软雅黑" panose="020B0503020204020204" pitchFamily="34" charset="-122"/>
                    <a:sym typeface="Helvetica" panose="020B0504020202030204"/>
                  </a:rPr>
                  <a:t>存在合规或业务风险</a:t>
                </a:r>
                <a:endParaRPr lang="en-US" altLang="zh-CN" sz="1600" kern="0" dirty="0">
                  <a:solidFill>
                    <a:srgbClr val="FFFFFF"/>
                  </a:solidFill>
                  <a:latin typeface="微软雅黑" panose="020B0503020204020204" pitchFamily="34" charset="-122"/>
                  <a:ea typeface="微软雅黑" panose="020B0503020204020204" pitchFamily="34" charset="-122"/>
                  <a:sym typeface="Helvetica" panose="020B0504020202030204"/>
                </a:endParaRPr>
              </a:p>
              <a:p>
                <a:pPr algn="r" defTabSz="456565" hangingPunct="0">
                  <a:lnSpc>
                    <a:spcPct val="240000"/>
                  </a:lnSpc>
                </a:pPr>
                <a:r>
                  <a:rPr lang="zh-CN" altLang="en-US" sz="1600" kern="0" dirty="0">
                    <a:solidFill>
                      <a:srgbClr val="FFFFFF"/>
                    </a:solidFill>
                    <a:latin typeface="微软雅黑" panose="020B0503020204020204" pitchFamily="34" charset="-122"/>
                    <a:ea typeface="微软雅黑" panose="020B0503020204020204" pitchFamily="34" charset="-122"/>
                    <a:sym typeface="Helvetica" panose="020B0504020202030204"/>
                  </a:rPr>
                  <a:t>质检标准因人而异</a:t>
                </a:r>
                <a:endParaRPr lang="zh-CN" altLang="en-US" sz="1600"/>
              </a:p>
            </p:txBody>
          </p:sp>
          <p:sp>
            <p:nvSpPr>
              <p:cNvPr id="11" name="文本框 10"/>
              <p:cNvSpPr txBox="1"/>
              <p:nvPr/>
            </p:nvSpPr>
            <p:spPr>
              <a:xfrm>
                <a:off x="15235" y="6158"/>
                <a:ext cx="8349" cy="8591"/>
              </a:xfrm>
              <a:prstGeom prst="rect">
                <a:avLst/>
              </a:prstGeom>
              <a:noFill/>
            </p:spPr>
            <p:txBody>
              <a:bodyPr wrap="square" rtlCol="0" anchor="t">
                <a:spAutoFit/>
              </a:bodyPr>
              <a:lstStyle/>
              <a:p>
                <a:pPr defTabSz="456565" hangingPunct="0">
                  <a:lnSpc>
                    <a:spcPct val="240000"/>
                  </a:lnSpc>
                </a:pPr>
                <a:r>
                  <a:rPr lang="zh-CN" altLang="en-US" sz="1600" b="1" kern="0" dirty="0">
                    <a:solidFill>
                      <a:srgbClr val="FFFFFF"/>
                    </a:solidFill>
                    <a:latin typeface="微软雅黑" panose="020B0503020204020204" pitchFamily="34" charset="-122"/>
                    <a:ea typeface="微软雅黑" panose="020B0503020204020204" pitchFamily="34" charset="-122"/>
                    <a:sym typeface="Helvetica" panose="020B0504020202030204"/>
                  </a:rPr>
                  <a:t>智能质检</a:t>
                </a:r>
                <a:endParaRPr lang="en-US" altLang="zh-CN" sz="1600" b="1" kern="0" dirty="0">
                  <a:solidFill>
                    <a:srgbClr val="FFFFFF"/>
                  </a:solidFill>
                  <a:latin typeface="微软雅黑" panose="020B0503020204020204" pitchFamily="34" charset="-122"/>
                  <a:ea typeface="微软雅黑" panose="020B0503020204020204" pitchFamily="34" charset="-122"/>
                  <a:sym typeface="Helvetica" panose="020B0504020202030204"/>
                </a:endParaRPr>
              </a:p>
              <a:p>
                <a:pPr defTabSz="456565" hangingPunct="0">
                  <a:lnSpc>
                    <a:spcPct val="240000"/>
                  </a:lnSpc>
                </a:pPr>
                <a:r>
                  <a:rPr lang="zh-CN" altLang="en-US" sz="1600" kern="0" dirty="0">
                    <a:solidFill>
                      <a:srgbClr val="FFFFFF"/>
                    </a:solidFill>
                    <a:latin typeface="微软雅黑" panose="020B0503020204020204" pitchFamily="34" charset="-122"/>
                    <a:ea typeface="微软雅黑" panose="020B0503020204020204" pitchFamily="34" charset="-122"/>
                    <a:sym typeface="Helvetica" panose="020B0504020202030204"/>
                  </a:rPr>
                  <a:t>双录文件全</a:t>
                </a:r>
                <a:r>
                  <a:rPr lang="zh-CN" altLang="en-US" sz="1600" b="1" kern="0" dirty="0">
                    <a:solidFill>
                      <a:srgbClr val="FFFFFF"/>
                    </a:solidFill>
                    <a:latin typeface="微软雅黑" panose="020B0503020204020204" pitchFamily="34" charset="-122"/>
                    <a:ea typeface="微软雅黑" panose="020B0503020204020204" pitchFamily="34" charset="-122"/>
                    <a:sym typeface="Helvetica" panose="020B0504020202030204"/>
                  </a:rPr>
                  <a:t>质检</a:t>
                </a:r>
                <a:endParaRPr lang="en-US" altLang="zh-CN" sz="1600" b="1" kern="0" dirty="0">
                  <a:solidFill>
                    <a:srgbClr val="FFFFFF"/>
                  </a:solidFill>
                  <a:latin typeface="微软雅黑" panose="020B0503020204020204" pitchFamily="34" charset="-122"/>
                  <a:ea typeface="微软雅黑" panose="020B0503020204020204" pitchFamily="34" charset="-122"/>
                  <a:sym typeface="Helvetica" panose="020B0504020202030204"/>
                </a:endParaRPr>
              </a:p>
              <a:p>
                <a:pPr defTabSz="456565" hangingPunct="0">
                  <a:lnSpc>
                    <a:spcPct val="240000"/>
                  </a:lnSpc>
                </a:pPr>
                <a:r>
                  <a:rPr lang="zh-CN" altLang="en-US" sz="1600" b="1" kern="0" dirty="0">
                    <a:solidFill>
                      <a:srgbClr val="C98D01"/>
                    </a:solidFill>
                    <a:latin typeface="微软雅黑" panose="020B0503020204020204" pitchFamily="34" charset="-122"/>
                    <a:ea typeface="微软雅黑" panose="020B0503020204020204" pitchFamily="34" charset="-122"/>
                    <a:sym typeface="Helvetica" panose="020B0504020202030204"/>
                  </a:rPr>
                  <a:t>（边际成本几乎为</a:t>
                </a:r>
                <a:r>
                  <a:rPr lang="en-US" altLang="zh-CN" sz="1600" b="1" kern="0" dirty="0">
                    <a:solidFill>
                      <a:srgbClr val="C98D01"/>
                    </a:solidFill>
                    <a:latin typeface="微软雅黑" panose="020B0503020204020204" pitchFamily="34" charset="-122"/>
                    <a:ea typeface="微软雅黑" panose="020B0503020204020204" pitchFamily="34" charset="-122"/>
                    <a:sym typeface="Helvetica" panose="020B0504020202030204"/>
                  </a:rPr>
                  <a:t>0</a:t>
                </a:r>
                <a:r>
                  <a:rPr lang="zh-CN" altLang="en-US" sz="1600" b="1" kern="0" dirty="0">
                    <a:solidFill>
                      <a:srgbClr val="C98D01"/>
                    </a:solidFill>
                    <a:latin typeface="微软雅黑" panose="020B0503020204020204" pitchFamily="34" charset="-122"/>
                    <a:ea typeface="微软雅黑" panose="020B0503020204020204" pitchFamily="34" charset="-122"/>
                    <a:sym typeface="Helvetica" panose="020B0504020202030204"/>
                  </a:rPr>
                  <a:t>；质量稳定标准）</a:t>
                </a:r>
              </a:p>
              <a:p>
                <a:pPr defTabSz="456565" hangingPunct="0">
                  <a:lnSpc>
                    <a:spcPct val="240000"/>
                  </a:lnSpc>
                </a:pPr>
                <a:r>
                  <a:rPr lang="zh-CN" altLang="en-US" sz="1600" kern="0" dirty="0">
                    <a:solidFill>
                      <a:srgbClr val="FFFFFF"/>
                    </a:solidFill>
                    <a:latin typeface="微软雅黑" panose="020B0503020204020204" pitchFamily="34" charset="-122"/>
                    <a:ea typeface="微软雅黑" panose="020B0503020204020204" pitchFamily="34" charset="-122"/>
                    <a:sym typeface="Helvetica" panose="020B0504020202030204"/>
                  </a:rPr>
                  <a:t>智能全量</a:t>
                </a:r>
                <a:r>
                  <a:rPr lang="en-US" altLang="zh-CN" sz="1600" kern="0" dirty="0">
                    <a:solidFill>
                      <a:srgbClr val="FFFFFF"/>
                    </a:solidFill>
                    <a:latin typeface="微软雅黑" panose="020B0503020204020204" pitchFamily="34" charset="-122"/>
                    <a:ea typeface="微软雅黑" panose="020B0503020204020204" pitchFamily="34" charset="-122"/>
                    <a:sym typeface="Helvetica" panose="020B0504020202030204"/>
                  </a:rPr>
                  <a:t>+</a:t>
                </a:r>
                <a:r>
                  <a:rPr lang="zh-CN" altLang="en-US" sz="1600" kern="0" dirty="0">
                    <a:solidFill>
                      <a:srgbClr val="FFFFFF"/>
                    </a:solidFill>
                    <a:latin typeface="微软雅黑" panose="020B0503020204020204" pitchFamily="34" charset="-122"/>
                    <a:ea typeface="微软雅黑" panose="020B0503020204020204" pitchFamily="34" charset="-122"/>
                    <a:sym typeface="Helvetica" panose="020B0504020202030204"/>
                  </a:rPr>
                  <a:t>人工抽样，杜绝质检盲区</a:t>
                </a:r>
                <a:endParaRPr lang="en-US" altLang="zh-CN" sz="1600" kern="0" dirty="0">
                  <a:solidFill>
                    <a:srgbClr val="FFFFFF"/>
                  </a:solidFill>
                  <a:latin typeface="微软雅黑" panose="020B0503020204020204" pitchFamily="34" charset="-122"/>
                  <a:ea typeface="微软雅黑" panose="020B0503020204020204" pitchFamily="34" charset="-122"/>
                  <a:sym typeface="Helvetica" panose="020B0504020202030204"/>
                </a:endParaRPr>
              </a:p>
              <a:p>
                <a:pPr defTabSz="456565" hangingPunct="0">
                  <a:lnSpc>
                    <a:spcPct val="240000"/>
                  </a:lnSpc>
                </a:pPr>
                <a:r>
                  <a:rPr lang="zh-CN" altLang="en-US" sz="1600" kern="0" dirty="0">
                    <a:solidFill>
                      <a:srgbClr val="FFFFFF"/>
                    </a:solidFill>
                    <a:latin typeface="微软雅黑" panose="020B0503020204020204" pitchFamily="34" charset="-122"/>
                    <a:ea typeface="微软雅黑" panose="020B0503020204020204" pitchFamily="34" charset="-122"/>
                    <a:sym typeface="Helvetica" panose="020B0504020202030204"/>
                  </a:rPr>
                  <a:t>统一质检标准</a:t>
                </a:r>
                <a:endParaRPr lang="zh-CN" altLang="en-US" sz="1600"/>
              </a:p>
            </p:txBody>
          </p:sp>
          <p:sp>
            <p:nvSpPr>
              <p:cNvPr id="12" name="椭圆 11"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flipH="1">
                <a:off x="13711" y="6087"/>
                <a:ext cx="268" cy="324"/>
              </a:xfrm>
              <a:prstGeom prst="ellipse">
                <a:avLst/>
              </a:prstGeom>
              <a:solidFill>
                <a:srgbClr val="DDC84D"/>
              </a:solidFill>
            </p:spPr>
            <p:txBody>
              <a:bodyPr wrap="none" lIns="91380" tIns="45690" rIns="91380" bIns="45690" rtlCol="0" anchor="ctr">
                <a:noAutofit/>
              </a:bodyPr>
              <a:lstStyle/>
              <a:p>
                <a:pPr algn="ctr" defTabSz="913130"/>
                <a:endParaRPr lang="zh-CN" altLang="en-US" sz="2795">
                  <a:solidFill>
                    <a:prstClr val="white"/>
                  </a:solidFill>
                  <a:latin typeface="思源黑体 CN ExtraLight" panose="020B0200000000000000" charset="-122"/>
                  <a:ea typeface="思源黑体 CN ExtraLight" panose="020B0200000000000000" charset="-122"/>
                  <a:cs typeface="思源黑体 CN ExtraLight" panose="020B0200000000000000" charset="-122"/>
                  <a:sym typeface="+mn-lt"/>
                </a:endParaRPr>
              </a:p>
            </p:txBody>
          </p:sp>
          <p:cxnSp>
            <p:nvCxnSpPr>
              <p:cNvPr id="13" name="直接连接符 12"/>
              <p:cNvCxnSpPr/>
              <p:nvPr/>
            </p:nvCxnSpPr>
            <p:spPr>
              <a:xfrm>
                <a:off x="13845" y="6148"/>
                <a:ext cx="0" cy="7483"/>
              </a:xfrm>
              <a:prstGeom prst="line">
                <a:avLst/>
              </a:prstGeom>
              <a:ln w="9525">
                <a:solidFill>
                  <a:srgbClr val="DDC84D"/>
                </a:solidFill>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13109" y="8386"/>
                <a:ext cx="1470" cy="0"/>
              </a:xfrm>
              <a:prstGeom prst="straightConnector1">
                <a:avLst/>
              </a:prstGeom>
              <a:ln>
                <a:solidFill>
                  <a:srgbClr val="DDC84D"/>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13109" y="7177"/>
                <a:ext cx="1470" cy="0"/>
              </a:xfrm>
              <a:prstGeom prst="straightConnector1">
                <a:avLst/>
              </a:prstGeom>
              <a:ln>
                <a:solidFill>
                  <a:srgbClr val="DDC84D"/>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3109" y="9743"/>
                <a:ext cx="1470" cy="0"/>
              </a:xfrm>
              <a:prstGeom prst="straightConnector1">
                <a:avLst/>
              </a:prstGeom>
              <a:ln>
                <a:solidFill>
                  <a:srgbClr val="DDC84D"/>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3109" y="11313"/>
                <a:ext cx="1470" cy="0"/>
              </a:xfrm>
              <a:prstGeom prst="straightConnector1">
                <a:avLst/>
              </a:prstGeom>
              <a:ln>
                <a:solidFill>
                  <a:srgbClr val="DDC84D"/>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3109" y="12702"/>
                <a:ext cx="1470" cy="0"/>
              </a:xfrm>
              <a:prstGeom prst="straightConnector1">
                <a:avLst/>
              </a:prstGeom>
              <a:ln>
                <a:solidFill>
                  <a:srgbClr val="DDC84D"/>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2234" y="4984"/>
                <a:ext cx="3220" cy="945"/>
              </a:xfrm>
              <a:prstGeom prst="rect">
                <a:avLst/>
              </a:prstGeom>
              <a:noFill/>
            </p:spPr>
            <p:txBody>
              <a:bodyPr wrap="square" rtlCol="0">
                <a:spAutoFit/>
              </a:bodyPr>
              <a:lstStyle/>
              <a:p>
                <a:pPr algn="ctr"/>
                <a:r>
                  <a:rPr lang="en-US" altLang="zh-CN" sz="2000" b="1">
                    <a:solidFill>
                      <a:srgbClr val="DDC84D"/>
                    </a:solidFill>
                    <a:latin typeface="微软雅黑" panose="020B0503020204020204" pitchFamily="34" charset="-122"/>
                    <a:ea typeface="微软雅黑" panose="020B0503020204020204" pitchFamily="34" charset="-122"/>
                  </a:rPr>
                  <a:t>VS</a:t>
                </a:r>
              </a:p>
            </p:txBody>
          </p:sp>
        </p:gr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腾讯云Logo+slogan w-0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8182" y="524122"/>
            <a:ext cx="2332153" cy="207252"/>
          </a:xfrm>
          <a:prstGeom prst="rect">
            <a:avLst/>
          </a:prstGeom>
        </p:spPr>
      </p:pic>
      <p:cxnSp>
        <p:nvCxnSpPr>
          <p:cNvPr id="10" name="直接连接符 11"/>
          <p:cNvCxnSpPr/>
          <p:nvPr/>
        </p:nvCxnSpPr>
        <p:spPr>
          <a:xfrm>
            <a:off x="803255" y="528972"/>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pic>
        <p:nvPicPr>
          <p:cNvPr id="12" name="Picture 2" descr="D:\项目\执行\t-腾讯\腾讯云\金融云\PPT\图片\细节.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sp>
        <p:nvSpPr>
          <p:cNvPr id="29" name="圆角矩形 28"/>
          <p:cNvSpPr/>
          <p:nvPr/>
        </p:nvSpPr>
        <p:spPr>
          <a:xfrm>
            <a:off x="756146" y="1194710"/>
            <a:ext cx="2110062" cy="431604"/>
          </a:xfrm>
          <a:prstGeom prst="roundRect">
            <a:avLst/>
          </a:prstGeom>
          <a:solidFill>
            <a:srgbClr val="DDC84D"/>
          </a:solidFill>
          <a:ln w="25400" cap="flat" cmpd="sng" algn="ctr">
            <a:noFill/>
            <a:prstDash val="solid"/>
          </a:ln>
          <a:effectLst/>
        </p:spPr>
        <p:txBody>
          <a:bodyPr rtlCol="0" anchor="ctr"/>
          <a:lstStyle/>
          <a:p>
            <a:pPr algn="ctr" defTabSz="456565" hangingPunct="0">
              <a:defRPr/>
            </a:pPr>
            <a:endParaRPr lang="zh-CN" altLang="en-US" sz="1865" kern="0">
              <a:latin typeface="微软雅黑" panose="020B0503020204020204" pitchFamily="34" charset="-122"/>
              <a:ea typeface="微软雅黑" panose="020B0503020204020204" pitchFamily="34" charset="-122"/>
              <a:sym typeface="Helvetica" panose="020B0504020202030204"/>
            </a:endParaRPr>
          </a:p>
        </p:txBody>
      </p:sp>
      <p:grpSp>
        <p:nvGrpSpPr>
          <p:cNvPr id="3" name="组合 2"/>
          <p:cNvGrpSpPr/>
          <p:nvPr/>
        </p:nvGrpSpPr>
        <p:grpSpPr>
          <a:xfrm>
            <a:off x="803307" y="1893511"/>
            <a:ext cx="5759620" cy="4112685"/>
            <a:chOff x="1886" y="4477"/>
            <a:chExt cx="13618" cy="9724"/>
          </a:xfrm>
        </p:grpSpPr>
        <p:pic>
          <p:nvPicPr>
            <p:cNvPr id="30" name="视频质检-快速视频">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886" y="6674"/>
              <a:ext cx="13618" cy="7527"/>
            </a:xfrm>
            <a:prstGeom prst="rect">
              <a:avLst/>
            </a:prstGeom>
          </p:spPr>
        </p:pic>
        <p:sp>
          <p:nvSpPr>
            <p:cNvPr id="31" name="文本框 30"/>
            <p:cNvSpPr txBox="1"/>
            <p:nvPr/>
          </p:nvSpPr>
          <p:spPr>
            <a:xfrm>
              <a:off x="1886" y="5446"/>
              <a:ext cx="10620" cy="703"/>
            </a:xfrm>
            <a:prstGeom prst="rect">
              <a:avLst/>
            </a:prstGeom>
            <a:noFill/>
          </p:spPr>
          <p:txBody>
            <a:bodyPr wrap="square" rtlCol="0">
              <a:spAutoFit/>
            </a:bodyPr>
            <a:lstStyle/>
            <a:p>
              <a:pPr defTabSz="456565" hangingPunct="0"/>
              <a:r>
                <a:rPr lang="zh-CN" altLang="en-US" sz="1330" kern="0" dirty="0">
                  <a:solidFill>
                    <a:schemeClr val="tx1">
                      <a:lumMod val="75000"/>
                    </a:schemeClr>
                  </a:solidFill>
                  <a:latin typeface="微软雅黑" panose="020B0503020204020204" pitchFamily="34" charset="-122"/>
                  <a:ea typeface="微软雅黑" panose="020B0503020204020204" pitchFamily="34" charset="-122"/>
                  <a:sym typeface="Helvetica" panose="020B0504020202030204"/>
                </a:rPr>
                <a:t>原视频时长：</a:t>
              </a:r>
              <a:r>
                <a:rPr lang="en-US" altLang="zh-CN" sz="1330" kern="0" dirty="0">
                  <a:solidFill>
                    <a:schemeClr val="tx1">
                      <a:lumMod val="75000"/>
                    </a:schemeClr>
                  </a:solidFill>
                  <a:latin typeface="微软雅黑" panose="020B0503020204020204" pitchFamily="34" charset="-122"/>
                  <a:ea typeface="微软雅黑" panose="020B0503020204020204" pitchFamily="34" charset="-122"/>
                  <a:sym typeface="Helvetica" panose="020B0504020202030204"/>
                </a:rPr>
                <a:t>7</a:t>
              </a:r>
              <a:r>
                <a:rPr lang="zh-CN" altLang="en-US" sz="1330" kern="0" dirty="0">
                  <a:solidFill>
                    <a:schemeClr val="tx1">
                      <a:lumMod val="75000"/>
                    </a:schemeClr>
                  </a:solidFill>
                  <a:latin typeface="微软雅黑" panose="020B0503020204020204" pitchFamily="34" charset="-122"/>
                  <a:ea typeface="微软雅黑" panose="020B0503020204020204" pitchFamily="34" charset="-122"/>
                  <a:sym typeface="Helvetica" panose="020B0504020202030204"/>
                </a:rPr>
                <a:t>分</a:t>
              </a:r>
              <a:r>
                <a:rPr lang="en-US" altLang="zh-CN" sz="1330" kern="0" dirty="0">
                  <a:solidFill>
                    <a:schemeClr val="tx1">
                      <a:lumMod val="75000"/>
                    </a:schemeClr>
                  </a:solidFill>
                  <a:latin typeface="微软雅黑" panose="020B0503020204020204" pitchFamily="34" charset="-122"/>
                  <a:ea typeface="微软雅黑" panose="020B0503020204020204" pitchFamily="34" charset="-122"/>
                  <a:sym typeface="Helvetica" panose="020B0504020202030204"/>
                </a:rPr>
                <a:t>30</a:t>
              </a:r>
              <a:r>
                <a:rPr lang="zh-CN" altLang="en-US" sz="1330" kern="0" dirty="0">
                  <a:solidFill>
                    <a:schemeClr val="tx1">
                      <a:lumMod val="75000"/>
                    </a:schemeClr>
                  </a:solidFill>
                  <a:latin typeface="微软雅黑" panose="020B0503020204020204" pitchFamily="34" charset="-122"/>
                  <a:ea typeface="微软雅黑" panose="020B0503020204020204" pitchFamily="34" charset="-122"/>
                  <a:sym typeface="Helvetica" panose="020B0504020202030204"/>
                </a:rPr>
                <a:t>秒</a:t>
              </a:r>
              <a:r>
                <a:rPr lang="en-US" altLang="zh-CN" sz="1330" kern="0" dirty="0">
                  <a:solidFill>
                    <a:schemeClr val="tx1">
                      <a:lumMod val="75000"/>
                    </a:schemeClr>
                  </a:solidFill>
                  <a:latin typeface="微软雅黑" panose="020B0503020204020204" pitchFamily="34" charset="-122"/>
                  <a:ea typeface="微软雅黑" panose="020B0503020204020204" pitchFamily="34" charset="-122"/>
                  <a:sym typeface="Helvetica" panose="020B0504020202030204"/>
                </a:rPr>
                <a:t> </a:t>
              </a:r>
              <a:r>
                <a:rPr lang="zh-CN" altLang="en-US" sz="1330" kern="0" dirty="0">
                  <a:solidFill>
                    <a:schemeClr val="tx1">
                      <a:lumMod val="75000"/>
                    </a:schemeClr>
                  </a:solidFill>
                  <a:latin typeface="微软雅黑" panose="020B0503020204020204" pitchFamily="34" charset="-122"/>
                  <a:ea typeface="微软雅黑" panose="020B0503020204020204" pitchFamily="34" charset="-122"/>
                  <a:sym typeface="Helvetica" panose="020B0504020202030204"/>
                </a:rPr>
                <a:t>，</a:t>
              </a:r>
              <a:r>
                <a:rPr lang="en-US" altLang="zh-CN" sz="1330" kern="0" dirty="0">
                  <a:solidFill>
                    <a:schemeClr val="tx1">
                      <a:lumMod val="75000"/>
                    </a:schemeClr>
                  </a:solidFill>
                  <a:latin typeface="微软雅黑" panose="020B0503020204020204" pitchFamily="34" charset="-122"/>
                  <a:ea typeface="微软雅黑" panose="020B0503020204020204" pitchFamily="34" charset="-122"/>
                  <a:sym typeface="Helvetica" panose="020B0504020202030204"/>
                </a:rPr>
                <a:t> </a:t>
              </a:r>
              <a:r>
                <a:rPr lang="zh-CN" altLang="en-US" sz="1330" kern="0" dirty="0">
                  <a:solidFill>
                    <a:schemeClr val="tx1">
                      <a:lumMod val="75000"/>
                    </a:schemeClr>
                  </a:solidFill>
                  <a:latin typeface="微软雅黑" panose="020B0503020204020204" pitchFamily="34" charset="-122"/>
                  <a:ea typeface="微软雅黑" panose="020B0503020204020204" pitchFamily="34" charset="-122"/>
                  <a:sym typeface="Helvetica" panose="020B0504020202030204"/>
                </a:rPr>
                <a:t>快速质检视频：</a:t>
              </a:r>
              <a:r>
                <a:rPr lang="en-US" altLang="zh-CN" sz="1330" kern="0" dirty="0">
                  <a:solidFill>
                    <a:schemeClr val="tx1">
                      <a:lumMod val="75000"/>
                    </a:schemeClr>
                  </a:solidFill>
                  <a:latin typeface="微软雅黑" panose="020B0503020204020204" pitchFamily="34" charset="-122"/>
                  <a:ea typeface="微软雅黑" panose="020B0503020204020204" pitchFamily="34" charset="-122"/>
                  <a:sym typeface="Helvetica" panose="020B0504020202030204"/>
                </a:rPr>
                <a:t>35</a:t>
              </a:r>
              <a:r>
                <a:rPr lang="zh-CN" altLang="en-US" sz="1330" kern="0" dirty="0">
                  <a:solidFill>
                    <a:schemeClr val="tx1">
                      <a:lumMod val="75000"/>
                    </a:schemeClr>
                  </a:solidFill>
                  <a:latin typeface="微软雅黑" panose="020B0503020204020204" pitchFamily="34" charset="-122"/>
                  <a:ea typeface="微软雅黑" panose="020B0503020204020204" pitchFamily="34" charset="-122"/>
                  <a:sym typeface="Helvetica" panose="020B0504020202030204"/>
                </a:rPr>
                <a:t>秒</a:t>
              </a:r>
            </a:p>
          </p:txBody>
        </p:sp>
        <p:sp>
          <p:nvSpPr>
            <p:cNvPr id="37" name="文本框 36"/>
            <p:cNvSpPr txBox="1"/>
            <p:nvPr/>
          </p:nvSpPr>
          <p:spPr>
            <a:xfrm>
              <a:off x="1886" y="4477"/>
              <a:ext cx="6427" cy="945"/>
            </a:xfrm>
            <a:prstGeom prst="rect">
              <a:avLst/>
            </a:prstGeom>
            <a:noFill/>
          </p:spPr>
          <p:txBody>
            <a:bodyPr wrap="square" rtlCol="0">
              <a:spAutoFit/>
            </a:bodyPr>
            <a:lstStyle/>
            <a:p>
              <a:pPr defTabSz="456565" hangingPunct="0"/>
              <a:r>
                <a:rPr lang="zh-CN" altLang="en-US" sz="2000" b="1" kern="0" dirty="0">
                  <a:latin typeface="微软雅黑" panose="020B0503020204020204" pitchFamily="34" charset="-122"/>
                  <a:ea typeface="微软雅黑" panose="020B0503020204020204" pitchFamily="34" charset="-122"/>
                  <a:sym typeface="Helvetica" panose="020B0504020202030204"/>
                </a:rPr>
                <a:t>快速质检视频：</a:t>
              </a:r>
            </a:p>
          </p:txBody>
        </p:sp>
      </p:grpSp>
      <p:grpSp>
        <p:nvGrpSpPr>
          <p:cNvPr id="4" name="组合 3"/>
          <p:cNvGrpSpPr/>
          <p:nvPr/>
        </p:nvGrpSpPr>
        <p:grpSpPr>
          <a:xfrm>
            <a:off x="7024357" y="1893511"/>
            <a:ext cx="4282285" cy="4117338"/>
            <a:chOff x="16745" y="4623"/>
            <a:chExt cx="10125" cy="9735"/>
          </a:xfrm>
        </p:grpSpPr>
        <p:pic>
          <p:nvPicPr>
            <p:cNvPr id="33" name="图片 32"/>
            <p:cNvPicPr>
              <a:picLocks noChangeAspect="1"/>
            </p:cNvPicPr>
            <p:nvPr/>
          </p:nvPicPr>
          <p:blipFill>
            <a:blip r:embed="rId8"/>
            <a:stretch>
              <a:fillRect/>
            </a:stretch>
          </p:blipFill>
          <p:spPr>
            <a:xfrm>
              <a:off x="16812" y="5571"/>
              <a:ext cx="10058" cy="3797"/>
            </a:xfrm>
            <a:prstGeom prst="flowChartProcess">
              <a:avLst/>
            </a:prstGeom>
          </p:spPr>
        </p:pic>
        <p:cxnSp>
          <p:nvCxnSpPr>
            <p:cNvPr id="34" name="直接连接符 33"/>
            <p:cNvCxnSpPr/>
            <p:nvPr/>
          </p:nvCxnSpPr>
          <p:spPr>
            <a:xfrm>
              <a:off x="25700" y="6895"/>
              <a:ext cx="592" cy="0"/>
            </a:xfrm>
            <a:prstGeom prst="line">
              <a:avLst/>
            </a:prstGeom>
            <a:noFill/>
            <a:ln w="22225" cap="flat" cmpd="sng" algn="ctr">
              <a:solidFill>
                <a:srgbClr val="FF0000"/>
              </a:solidFill>
              <a:prstDash val="solid"/>
            </a:ln>
            <a:effectLst/>
          </p:spPr>
        </p:cxnSp>
        <p:cxnSp>
          <p:nvCxnSpPr>
            <p:cNvPr id="35" name="直接连接符 34"/>
            <p:cNvCxnSpPr/>
            <p:nvPr/>
          </p:nvCxnSpPr>
          <p:spPr>
            <a:xfrm>
              <a:off x="17272" y="7179"/>
              <a:ext cx="592" cy="0"/>
            </a:xfrm>
            <a:prstGeom prst="line">
              <a:avLst/>
            </a:prstGeom>
            <a:noFill/>
            <a:ln w="22225" cap="flat" cmpd="sng" algn="ctr">
              <a:solidFill>
                <a:srgbClr val="FF0000"/>
              </a:solidFill>
              <a:prstDash val="solid"/>
            </a:ln>
            <a:effectLst/>
          </p:spPr>
        </p:cxnSp>
        <p:cxnSp>
          <p:nvCxnSpPr>
            <p:cNvPr id="36" name="直接连接符 35"/>
            <p:cNvCxnSpPr/>
            <p:nvPr/>
          </p:nvCxnSpPr>
          <p:spPr>
            <a:xfrm>
              <a:off x="24929" y="9212"/>
              <a:ext cx="1020" cy="0"/>
            </a:xfrm>
            <a:prstGeom prst="line">
              <a:avLst/>
            </a:prstGeom>
            <a:noFill/>
            <a:ln w="22225" cap="flat" cmpd="sng" algn="ctr">
              <a:solidFill>
                <a:srgbClr val="FF0000"/>
              </a:solidFill>
              <a:prstDash val="solid"/>
            </a:ln>
            <a:effectLst/>
          </p:spPr>
        </p:cxnSp>
        <p:sp>
          <p:nvSpPr>
            <p:cNvPr id="40" name="文本框 39"/>
            <p:cNvSpPr txBox="1"/>
            <p:nvPr/>
          </p:nvSpPr>
          <p:spPr>
            <a:xfrm>
              <a:off x="16746" y="4623"/>
              <a:ext cx="9546" cy="800"/>
            </a:xfrm>
            <a:prstGeom prst="rect">
              <a:avLst/>
            </a:prstGeom>
            <a:noFill/>
          </p:spPr>
          <p:txBody>
            <a:bodyPr wrap="square" rtlCol="0">
              <a:spAutoFit/>
            </a:bodyPr>
            <a:lstStyle/>
            <a:p>
              <a:pPr defTabSz="456565" hangingPunct="0">
                <a:defRPr/>
              </a:pPr>
              <a:r>
                <a:rPr lang="zh-CN" altLang="en-US" sz="1600" kern="0" dirty="0">
                  <a:solidFill>
                    <a:srgbClr val="DDC84D"/>
                  </a:solidFill>
                  <a:latin typeface="微软雅黑" panose="020B0503020204020204" pitchFamily="34" charset="-122"/>
                  <a:ea typeface="微软雅黑" panose="020B0503020204020204" pitchFamily="34" charset="-122"/>
                  <a:sym typeface="Helvetica" panose="020B0504020202030204"/>
                </a:rPr>
                <a:t>质检详情</a:t>
              </a:r>
              <a:r>
                <a:rPr lang="en-US" altLang="zh-CN" sz="1600" kern="0" dirty="0">
                  <a:solidFill>
                    <a:srgbClr val="DDC84D"/>
                  </a:solidFill>
                  <a:latin typeface="微软雅黑" panose="020B0503020204020204" pitchFamily="34" charset="-122"/>
                  <a:ea typeface="微软雅黑" panose="020B0503020204020204" pitchFamily="34" charset="-122"/>
                  <a:sym typeface="Helvetica" panose="020B0504020202030204"/>
                </a:rPr>
                <a:t>-</a:t>
              </a:r>
              <a:r>
                <a:rPr lang="zh-CN" altLang="en-US" sz="1600" kern="0" dirty="0">
                  <a:solidFill>
                    <a:srgbClr val="DDC84D"/>
                  </a:solidFill>
                  <a:latin typeface="微软雅黑" panose="020B0503020204020204" pitchFamily="34" charset="-122"/>
                  <a:ea typeface="微软雅黑" panose="020B0503020204020204" pitchFamily="34" charset="-122"/>
                  <a:sym typeface="Helvetica" panose="020B0504020202030204"/>
                </a:rPr>
                <a:t>语音识别结果（部分截图）：</a:t>
              </a:r>
            </a:p>
          </p:txBody>
        </p:sp>
        <p:pic>
          <p:nvPicPr>
            <p:cNvPr id="42" name="图片 41"/>
            <p:cNvPicPr>
              <a:picLocks noChangeAspect="1"/>
            </p:cNvPicPr>
            <p:nvPr/>
          </p:nvPicPr>
          <p:blipFill>
            <a:blip r:embed="rId9"/>
            <a:stretch>
              <a:fillRect/>
            </a:stretch>
          </p:blipFill>
          <p:spPr>
            <a:xfrm>
              <a:off x="16810" y="11317"/>
              <a:ext cx="10033" cy="3041"/>
            </a:xfrm>
            <a:prstGeom prst="rect">
              <a:avLst/>
            </a:prstGeom>
          </p:spPr>
        </p:pic>
        <p:sp>
          <p:nvSpPr>
            <p:cNvPr id="44" name="文本框 43"/>
            <p:cNvSpPr txBox="1"/>
            <p:nvPr/>
          </p:nvSpPr>
          <p:spPr>
            <a:xfrm>
              <a:off x="16745" y="10315"/>
              <a:ext cx="9360" cy="800"/>
            </a:xfrm>
            <a:prstGeom prst="rect">
              <a:avLst/>
            </a:prstGeom>
            <a:noFill/>
          </p:spPr>
          <p:txBody>
            <a:bodyPr wrap="square" rtlCol="0">
              <a:spAutoFit/>
            </a:bodyPr>
            <a:lstStyle/>
            <a:p>
              <a:pPr defTabSz="456565" hangingPunct="0">
                <a:defRPr/>
              </a:pPr>
              <a:r>
                <a:rPr lang="zh-CN" altLang="en-US" sz="1600" kern="0" dirty="0">
                  <a:solidFill>
                    <a:srgbClr val="DDC84D"/>
                  </a:solidFill>
                  <a:latin typeface="微软雅黑" panose="020B0503020204020204" pitchFamily="34" charset="-122"/>
                  <a:ea typeface="微软雅黑" panose="020B0503020204020204" pitchFamily="34" charset="-122"/>
                  <a:sym typeface="Helvetica" panose="020B0504020202030204"/>
                </a:rPr>
                <a:t>质检详情</a:t>
              </a:r>
              <a:r>
                <a:rPr lang="en-US" altLang="zh-CN" sz="1600" kern="0" dirty="0">
                  <a:solidFill>
                    <a:srgbClr val="DDC84D"/>
                  </a:solidFill>
                  <a:latin typeface="微软雅黑" panose="020B0503020204020204" pitchFamily="34" charset="-122"/>
                  <a:ea typeface="微软雅黑" panose="020B0503020204020204" pitchFamily="34" charset="-122"/>
                  <a:sym typeface="Helvetica" panose="020B0504020202030204"/>
                </a:rPr>
                <a:t>-</a:t>
              </a:r>
              <a:r>
                <a:rPr lang="zh-CN" altLang="en-US" sz="1600" kern="0" dirty="0">
                  <a:solidFill>
                    <a:srgbClr val="DDC84D"/>
                  </a:solidFill>
                  <a:latin typeface="微软雅黑" panose="020B0503020204020204" pitchFamily="34" charset="-122"/>
                  <a:ea typeface="微软雅黑" panose="020B0503020204020204" pitchFamily="34" charset="-122"/>
                  <a:sym typeface="Helvetica" panose="020B0504020202030204"/>
                </a:rPr>
                <a:t>图像提取结果（部分截图）：</a:t>
              </a:r>
            </a:p>
          </p:txBody>
        </p:sp>
      </p:grpSp>
      <p:sp>
        <p:nvSpPr>
          <p:cNvPr id="17" name="文本框 16"/>
          <p:cNvSpPr txBox="1"/>
          <p:nvPr/>
        </p:nvSpPr>
        <p:spPr>
          <a:xfrm>
            <a:off x="871280" y="474387"/>
            <a:ext cx="1279517" cy="276871"/>
          </a:xfrm>
          <a:prstGeom prst="rect">
            <a:avLst/>
          </a:prstGeom>
          <a:noFill/>
        </p:spPr>
        <p:txBody>
          <a:bodyPr wrap="none" rtlCol="0">
            <a:spAutoFit/>
          </a:bodyPr>
          <a:lstStyle/>
          <a:p>
            <a:pPr defTabSz="913130"/>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lt"/>
              </a:rPr>
              <a:t>4. 保险智能质检</a:t>
            </a:r>
          </a:p>
        </p:txBody>
      </p:sp>
      <p:sp>
        <p:nvSpPr>
          <p:cNvPr id="28" name="文本框 27"/>
          <p:cNvSpPr txBox="1"/>
          <p:nvPr/>
        </p:nvSpPr>
        <p:spPr>
          <a:xfrm>
            <a:off x="860827" y="1277708"/>
            <a:ext cx="1900700" cy="502317"/>
          </a:xfrm>
          <a:prstGeom prst="rect">
            <a:avLst/>
          </a:prstGeom>
          <a:noFill/>
        </p:spPr>
        <p:txBody>
          <a:bodyPr wrap="square" rtlCol="0">
            <a:spAutoFit/>
          </a:bodyPr>
          <a:lstStyle/>
          <a:p>
            <a:pPr defTabSz="456565" hangingPunct="0"/>
            <a:r>
              <a:rPr lang="zh-CN" altLang="en-US" sz="1330" b="1" kern="0" dirty="0">
                <a:solidFill>
                  <a:srgbClr val="000000"/>
                </a:solidFill>
                <a:latin typeface="微软雅黑" panose="020B0503020204020204" pitchFamily="34" charset="-122"/>
                <a:ea typeface="微软雅黑" panose="020B0503020204020204" pitchFamily="34" charset="-122"/>
                <a:sym typeface="Helvetica" panose="020B0504020202030204"/>
              </a:rPr>
              <a:t>智能质检</a:t>
            </a:r>
            <a:r>
              <a:rPr lang="en-US" altLang="zh-CN" sz="1330" b="1" kern="0" dirty="0">
                <a:solidFill>
                  <a:srgbClr val="000000"/>
                </a:solidFill>
                <a:latin typeface="微软雅黑" panose="020B0503020204020204" pitchFamily="34" charset="-122"/>
                <a:ea typeface="微软雅黑" panose="020B0503020204020204" pitchFamily="34" charset="-122"/>
                <a:sym typeface="Helvetica" panose="020B0504020202030204"/>
              </a:rPr>
              <a:t>-</a:t>
            </a:r>
            <a:r>
              <a:rPr lang="zh-CN" altLang="en-US" sz="1330" b="1" kern="0" dirty="0">
                <a:solidFill>
                  <a:srgbClr val="000000"/>
                </a:solidFill>
                <a:latin typeface="微软雅黑" panose="020B0503020204020204" pitchFamily="34" charset="-122"/>
                <a:ea typeface="微软雅黑" panose="020B0503020204020204" pitchFamily="34" charset="-122"/>
                <a:sym typeface="Helvetica" panose="020B0504020202030204"/>
              </a:rPr>
              <a:t>处理结果展示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30"/>
                </p:tgtEl>
              </p:cMediaNode>
            </p:vide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a:extLst>
              <a:ext uri="{FF2B5EF4-FFF2-40B4-BE49-F238E27FC236}">
                <a16:creationId xmlns:a16="http://schemas.microsoft.com/office/drawing/2014/main" id="{A19B0466-ACA5-4C28-BBE3-5395ADC8363B}"/>
              </a:ext>
            </a:extLst>
          </p:cNvPr>
          <p:cNvSpPr txBox="1">
            <a:spLocks noChangeArrowheads="1"/>
          </p:cNvSpPr>
          <p:nvPr/>
        </p:nvSpPr>
        <p:spPr bwMode="auto">
          <a:xfrm>
            <a:off x="-12196" y="388198"/>
            <a:ext cx="12226779" cy="717889"/>
          </a:xfrm>
          <a:prstGeom prst="rect">
            <a:avLst/>
          </a:prstGeom>
          <a:noFill/>
          <a:ln w="9525">
            <a:noFill/>
            <a:miter lim="800000"/>
          </a:ln>
        </p:spPr>
        <p:txBody>
          <a:bodyPr wrap="square" lIns="60960" tIns="30480" rIns="60960" bIns="30480">
            <a:spAutoFit/>
          </a:bodyPr>
          <a:lstStyle/>
          <a:p>
            <a:pPr algn="ctr" defTabSz="1450340"/>
            <a:r>
              <a:rPr lang="zh-CN" altLang="en-US" sz="4265" b="1" spc="-200" dirty="0">
                <a:solidFill>
                  <a:schemeClr val="bg1"/>
                </a:solidFill>
                <a:latin typeface="Open Sans" pitchFamily="34" charset="0"/>
                <a:ea typeface="Open Sans" pitchFamily="34" charset="0"/>
                <a:cs typeface="Open Sans" pitchFamily="34" charset="0"/>
              </a:rPr>
              <a:t>核保</a:t>
            </a:r>
          </a:p>
        </p:txBody>
      </p:sp>
    </p:spTree>
    <p:extLst>
      <p:ext uri="{BB962C8B-B14F-4D97-AF65-F5344CB8AC3E}">
        <p14:creationId xmlns:p14="http://schemas.microsoft.com/office/powerpoint/2010/main" val="2373408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腾讯云Logo+slogan w-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8182" y="524122"/>
            <a:ext cx="2332153" cy="207252"/>
          </a:xfrm>
          <a:prstGeom prst="rect">
            <a:avLst/>
          </a:prstGeom>
        </p:spPr>
      </p:pic>
      <p:pic>
        <p:nvPicPr>
          <p:cNvPr id="12" name="Picture 2" descr="D:\项目\执行\t-腾讯\腾讯云\金融云\PPT\图片\细节.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sp>
        <p:nvSpPr>
          <p:cNvPr id="29" name="标题 1"/>
          <p:cNvSpPr txBox="1"/>
          <p:nvPr/>
        </p:nvSpPr>
        <p:spPr>
          <a:xfrm>
            <a:off x="754669" y="1248525"/>
            <a:ext cx="2158272" cy="639065"/>
          </a:xfrm>
          <a:prstGeom prst="rect">
            <a:avLst/>
          </a:prstGeom>
        </p:spPr>
        <p:txBody>
          <a:bodyPr vert="horz" lIns="60904" tIns="30452" rIns="60904" bIns="30452" rtlCol="0" anchor="ctr">
            <a:norm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gn="l"/>
            <a:r>
              <a:rPr kumimoji="1"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a:rPr>
              <a:t>保险反欺诈产品</a:t>
            </a:r>
          </a:p>
        </p:txBody>
      </p:sp>
      <p:grpSp>
        <p:nvGrpSpPr>
          <p:cNvPr id="14" name="组合 13"/>
          <p:cNvGrpSpPr/>
          <p:nvPr/>
        </p:nvGrpSpPr>
        <p:grpSpPr>
          <a:xfrm>
            <a:off x="714067" y="3902906"/>
            <a:ext cx="2917875" cy="2034349"/>
            <a:chOff x="1675" y="9228"/>
            <a:chExt cx="6899" cy="4810"/>
          </a:xfrm>
        </p:grpSpPr>
        <p:pic>
          <p:nvPicPr>
            <p:cNvPr id="35" name="图片 10"/>
            <p:cNvPicPr>
              <a:picLocks noChangeAspect="1"/>
            </p:cNvPicPr>
            <p:nvPr/>
          </p:nvPicPr>
          <p:blipFill>
            <a:blip r:embed="rId5"/>
            <a:stretch>
              <a:fillRect/>
            </a:stretch>
          </p:blipFill>
          <p:spPr>
            <a:xfrm>
              <a:off x="1886" y="9228"/>
              <a:ext cx="6024" cy="3975"/>
            </a:xfrm>
            <a:prstGeom prst="rect">
              <a:avLst/>
            </a:prstGeom>
            <a:ln>
              <a:noFill/>
            </a:ln>
            <a:effectLst>
              <a:outerShdw blurRad="292100" dist="139700" dir="2700000" algn="tl" rotWithShape="0">
                <a:srgbClr val="333333">
                  <a:alpha val="65000"/>
                </a:srgbClr>
              </a:outerShdw>
            </a:effectLst>
          </p:spPr>
        </p:pic>
        <p:sp>
          <p:nvSpPr>
            <p:cNvPr id="37" name="文本框 23"/>
            <p:cNvSpPr txBox="1"/>
            <p:nvPr/>
          </p:nvSpPr>
          <p:spPr>
            <a:xfrm>
              <a:off x="1675" y="13335"/>
              <a:ext cx="6899" cy="703"/>
            </a:xfrm>
            <a:prstGeom prst="rect">
              <a:avLst/>
            </a:prstGeom>
            <a:noFill/>
          </p:spPr>
          <p:txBody>
            <a:bodyPr wrap="square" rtlCol="0" anchor="t">
              <a:spAutoFit/>
            </a:bodyPr>
            <a:lstStyle/>
            <a:p>
              <a:pPr algn="l"/>
              <a:r>
                <a:rPr lang="zh-CN" altLang="en-US" sz="1330" b="1" dirty="0">
                  <a:latin typeface="微软雅黑" panose="020B0503020204020204" pitchFamily="34" charset="-122"/>
                  <a:ea typeface="微软雅黑" panose="020B0503020204020204" pitchFamily="34" charset="-122"/>
                </a:rPr>
                <a:t>第二步</a:t>
              </a:r>
              <a:r>
                <a:rPr lang="zh-CN" altLang="en-US" sz="1330" dirty="0">
                  <a:latin typeface="微软雅黑" panose="020B0503020204020204" pitchFamily="34" charset="-122"/>
                  <a:ea typeface="微软雅黑" panose="020B0503020204020204" pitchFamily="34" charset="-122"/>
                </a:rPr>
                <a:t>：欺诈团伙模式挖掘锁定</a:t>
              </a:r>
            </a:p>
          </p:txBody>
        </p:sp>
      </p:grpSp>
      <p:cxnSp>
        <p:nvCxnSpPr>
          <p:cNvPr id="39" name="直接连接符 25"/>
          <p:cNvCxnSpPr/>
          <p:nvPr/>
        </p:nvCxnSpPr>
        <p:spPr>
          <a:xfrm>
            <a:off x="8796059" y="1438863"/>
            <a:ext cx="0" cy="4915485"/>
          </a:xfrm>
          <a:prstGeom prst="line">
            <a:avLst/>
          </a:prstGeom>
          <a:ln w="6350">
            <a:solidFill>
              <a:srgbClr val="DDC84D">
                <a:alpha val="50000"/>
              </a:srgbClr>
            </a:solidFill>
            <a:prstDash val="sysDash"/>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308183" y="1784392"/>
            <a:ext cx="3930820" cy="1637630"/>
            <a:chOff x="-742" y="4219"/>
            <a:chExt cx="9294" cy="3872"/>
          </a:xfrm>
        </p:grpSpPr>
        <p:sp>
          <p:nvSpPr>
            <p:cNvPr id="34" name="文本框 9"/>
            <p:cNvSpPr txBox="1"/>
            <p:nvPr/>
          </p:nvSpPr>
          <p:spPr>
            <a:xfrm>
              <a:off x="873" y="4463"/>
              <a:ext cx="6899" cy="606"/>
            </a:xfrm>
            <a:prstGeom prst="rect">
              <a:avLst/>
            </a:prstGeom>
            <a:noFill/>
          </p:spPr>
          <p:txBody>
            <a:bodyPr wrap="square" rtlCol="0" anchor="t">
              <a:spAutoFit/>
            </a:bodyPr>
            <a:lstStyle/>
            <a:p>
              <a:pPr algn="ctr"/>
              <a:r>
                <a:rPr lang="zh-CN" altLang="en-US" sz="1065" dirty="0">
                  <a:solidFill>
                    <a:schemeClr val="bg1"/>
                  </a:solidFill>
                  <a:latin typeface="微软雅黑" panose="020B0503020204020204" pitchFamily="34" charset="-122"/>
                  <a:ea typeface="微软雅黑" panose="020B0503020204020204" pitchFamily="34" charset="-122"/>
                </a:rPr>
                <a:t>第一步：欺诈行为特征变量学习</a:t>
              </a:r>
            </a:p>
          </p:txBody>
        </p:sp>
        <p:pic>
          <p:nvPicPr>
            <p:cNvPr id="36" name="图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 y="4219"/>
              <a:ext cx="8921" cy="3394"/>
            </a:xfrm>
            <a:prstGeom prst="rect">
              <a:avLst/>
            </a:prstGeom>
            <a:ln>
              <a:noFill/>
            </a:ln>
            <a:effectLst>
              <a:outerShdw blurRad="292100" dist="139700" dir="2700000" algn="tl" rotWithShape="0">
                <a:srgbClr val="333333">
                  <a:alpha val="65000"/>
                </a:srgbClr>
              </a:outerShdw>
            </a:effectLst>
          </p:spPr>
        </p:pic>
        <p:sp>
          <p:nvSpPr>
            <p:cNvPr id="40" name="文本框 9"/>
            <p:cNvSpPr txBox="1"/>
            <p:nvPr/>
          </p:nvSpPr>
          <p:spPr>
            <a:xfrm>
              <a:off x="1653" y="7388"/>
              <a:ext cx="6899" cy="703"/>
            </a:xfrm>
            <a:prstGeom prst="rect">
              <a:avLst/>
            </a:prstGeom>
            <a:noFill/>
          </p:spPr>
          <p:txBody>
            <a:bodyPr wrap="square" rtlCol="0" anchor="t">
              <a:spAutoFit/>
            </a:bodyPr>
            <a:lstStyle/>
            <a:p>
              <a:pPr algn="l"/>
              <a:r>
                <a:rPr lang="zh-CN" altLang="en-US" sz="1330" b="1" dirty="0">
                  <a:latin typeface="微软雅黑" panose="020B0503020204020204" pitchFamily="34" charset="-122"/>
                  <a:ea typeface="微软雅黑" panose="020B0503020204020204" pitchFamily="34" charset="-122"/>
                </a:rPr>
                <a:t>第一步</a:t>
              </a:r>
              <a:r>
                <a:rPr lang="zh-CN" altLang="en-US" sz="1330" dirty="0">
                  <a:latin typeface="微软雅黑" panose="020B0503020204020204" pitchFamily="34" charset="-122"/>
                  <a:ea typeface="微软雅黑" panose="020B0503020204020204" pitchFamily="34" charset="-122"/>
                </a:rPr>
                <a:t>：欺诈行为特征变量学习</a:t>
              </a:r>
            </a:p>
          </p:txBody>
        </p:sp>
      </p:grpSp>
      <p:grpSp>
        <p:nvGrpSpPr>
          <p:cNvPr id="2" name="组合 1"/>
          <p:cNvGrpSpPr/>
          <p:nvPr/>
        </p:nvGrpSpPr>
        <p:grpSpPr>
          <a:xfrm>
            <a:off x="9213926" y="1409665"/>
            <a:ext cx="3644066" cy="5134513"/>
            <a:chOff x="20980" y="3333"/>
            <a:chExt cx="8616" cy="12140"/>
          </a:xfrm>
        </p:grpSpPr>
        <p:sp>
          <p:nvSpPr>
            <p:cNvPr id="42" name="文本框 2"/>
            <p:cNvSpPr txBox="1"/>
            <p:nvPr/>
          </p:nvSpPr>
          <p:spPr>
            <a:xfrm>
              <a:off x="21295" y="3430"/>
              <a:ext cx="8301" cy="12043"/>
            </a:xfrm>
            <a:prstGeom prst="rect">
              <a:avLst/>
            </a:prstGeom>
            <a:noFill/>
          </p:spPr>
          <p:txBody>
            <a:bodyPr wrap="square" rtlCol="0" anchor="t">
              <a:spAutoFit/>
            </a:bodyPr>
            <a:lstStyle/>
            <a:p>
              <a:endParaRPr lang="en-US" altLang="zh-CN" sz="930" dirty="0">
                <a:latin typeface="微软雅黑" panose="020B0503020204020204" pitchFamily="34" charset="-122"/>
                <a:ea typeface="微软雅黑" panose="020B0503020204020204" pitchFamily="34" charset="-122"/>
              </a:endParaRPr>
            </a:p>
            <a:p>
              <a:endParaRPr lang="zh-CN" altLang="en-US" sz="930" dirty="0">
                <a:latin typeface="微软雅黑" panose="020B0503020204020204" pitchFamily="34" charset="-122"/>
                <a:ea typeface="微软雅黑" panose="020B0503020204020204" pitchFamily="34" charset="-122"/>
              </a:endParaRPr>
            </a:p>
            <a:p>
              <a:endParaRPr lang="zh-CN" altLang="en-US" sz="1330" dirty="0">
                <a:latin typeface="微软雅黑" panose="020B0503020204020204" pitchFamily="34" charset="-122"/>
                <a:ea typeface="微软雅黑" panose="020B0503020204020204" pitchFamily="34" charset="-122"/>
              </a:endParaRPr>
            </a:p>
            <a:p>
              <a:r>
                <a:rPr lang="zh-CN" altLang="en-US" sz="1330" b="1" dirty="0">
                  <a:latin typeface="微软雅黑" panose="020B0503020204020204" pitchFamily="34" charset="-122"/>
                  <a:ea typeface="微软雅黑" panose="020B0503020204020204" pitchFamily="34" charset="-122"/>
                </a:rPr>
                <a:t>识别风险</a:t>
              </a:r>
              <a:endParaRPr lang="zh-CN" altLang="en-US" sz="1330" dirty="0">
                <a:latin typeface="微软雅黑" panose="020B0503020204020204" pitchFamily="34" charset="-122"/>
                <a:ea typeface="微软雅黑" panose="020B0503020204020204" pitchFamily="34" charset="-122"/>
              </a:endParaRPr>
            </a:p>
            <a:p>
              <a:pPr algn="just">
                <a:buFont typeface="Wingdings" panose="05000000000000000000" pitchFamily="2" charset="2"/>
                <a:buChar char="ü"/>
              </a:pPr>
              <a:r>
                <a:rPr lang="zh-CN" altLang="en-US" sz="133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挂床报销</a:t>
              </a:r>
            </a:p>
            <a:p>
              <a:pPr algn="just">
                <a:buFont typeface="Wingdings" panose="05000000000000000000" pitchFamily="2" charset="2"/>
                <a:buChar char="ü"/>
              </a:pPr>
              <a:r>
                <a:rPr lang="zh-CN" altLang="en-US" sz="133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过度医疗</a:t>
              </a:r>
            </a:p>
            <a:p>
              <a:pPr algn="just">
                <a:buFont typeface="Wingdings" panose="05000000000000000000" pitchFamily="2" charset="2"/>
                <a:buChar char="ü"/>
              </a:pPr>
              <a:r>
                <a:rPr lang="zh-CN" altLang="en-US" sz="133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虚假报案</a:t>
              </a:r>
            </a:p>
            <a:p>
              <a:pPr algn="just">
                <a:buFont typeface="Wingdings" panose="05000000000000000000" pitchFamily="2" charset="2"/>
                <a:buChar char="ü"/>
              </a:pPr>
              <a:r>
                <a:rPr lang="zh-CN" altLang="en-US" sz="133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p>
              <a:endParaRPr lang="zh-CN" altLang="en-US" sz="930" dirty="0">
                <a:latin typeface="微软雅黑" panose="020B0503020204020204" pitchFamily="34" charset="-122"/>
                <a:ea typeface="微软雅黑" panose="020B0503020204020204" pitchFamily="34" charset="-122"/>
              </a:endParaRPr>
            </a:p>
            <a:p>
              <a:endParaRPr lang="en-US" altLang="zh-CN" sz="930" dirty="0">
                <a:latin typeface="微软雅黑" panose="020B0503020204020204" pitchFamily="34" charset="-122"/>
                <a:ea typeface="微软雅黑" panose="020B0503020204020204" pitchFamily="34" charset="-122"/>
              </a:endParaRPr>
            </a:p>
            <a:p>
              <a:endParaRPr lang="en-US" altLang="zh-CN" sz="930" dirty="0">
                <a:latin typeface="微软雅黑" panose="020B0503020204020204" pitchFamily="34" charset="-122"/>
                <a:ea typeface="微软雅黑" panose="020B0503020204020204" pitchFamily="34" charset="-122"/>
              </a:endParaRPr>
            </a:p>
            <a:p>
              <a:endParaRPr lang="en-US" altLang="zh-CN" sz="930" dirty="0">
                <a:latin typeface="微软雅黑" panose="020B0503020204020204" pitchFamily="34" charset="-122"/>
                <a:ea typeface="微软雅黑" panose="020B0503020204020204" pitchFamily="34" charset="-122"/>
              </a:endParaRPr>
            </a:p>
            <a:p>
              <a:endParaRPr lang="en-US" altLang="zh-CN" sz="930" dirty="0">
                <a:latin typeface="微软雅黑" panose="020B0503020204020204" pitchFamily="34" charset="-122"/>
                <a:ea typeface="微软雅黑" panose="020B0503020204020204" pitchFamily="34" charset="-122"/>
              </a:endParaRPr>
            </a:p>
            <a:p>
              <a:endParaRPr lang="zh-CN" altLang="en-US" sz="1330" dirty="0">
                <a:latin typeface="微软雅黑" panose="020B0503020204020204" pitchFamily="34" charset="-122"/>
                <a:ea typeface="微软雅黑" panose="020B0503020204020204" pitchFamily="34" charset="-122"/>
              </a:endParaRPr>
            </a:p>
            <a:p>
              <a:r>
                <a:rPr lang="zh-CN" altLang="en-US" sz="1330" b="1" dirty="0">
                  <a:latin typeface="微软雅黑" panose="020B0503020204020204" pitchFamily="34" charset="-122"/>
                  <a:ea typeface="微软雅黑" panose="020B0503020204020204" pitchFamily="34" charset="-122"/>
                </a:rPr>
                <a:t>别风险</a:t>
              </a:r>
              <a:endParaRPr lang="en-US" altLang="zh-CN" sz="1330" dirty="0">
                <a:latin typeface="微软雅黑" panose="020B0503020204020204" pitchFamily="34" charset="-122"/>
                <a:ea typeface="微软雅黑" panose="020B0503020204020204" pitchFamily="34" charset="-122"/>
              </a:endParaRPr>
            </a:p>
            <a:p>
              <a:pPr algn="just">
                <a:buFont typeface="Wingdings" panose="05000000000000000000" pitchFamily="2" charset="2"/>
                <a:buChar char="ü"/>
              </a:pPr>
              <a:r>
                <a:rPr lang="zh-CN" altLang="en-US" sz="133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团伙化车险欺诈</a:t>
              </a:r>
            </a:p>
            <a:p>
              <a:pPr algn="just">
                <a:buFont typeface="Wingdings" panose="05000000000000000000" pitchFamily="2" charset="2"/>
                <a:buChar char="ü"/>
              </a:pPr>
              <a:r>
                <a:rPr lang="zh-CN" altLang="en-US" sz="133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虚假伪造事故欺诈</a:t>
              </a:r>
            </a:p>
            <a:p>
              <a:pPr algn="just">
                <a:buFont typeface="Wingdings" panose="05000000000000000000" pitchFamily="2" charset="2"/>
                <a:buChar char="ü"/>
              </a:pPr>
              <a:r>
                <a:rPr lang="zh-CN" altLang="en-US" sz="133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驾驶员顶替车险报案</a:t>
              </a:r>
            </a:p>
            <a:p>
              <a:pPr algn="just">
                <a:buFont typeface="Wingdings" panose="05000000000000000000" pitchFamily="2" charset="2"/>
                <a:buChar char="ü"/>
              </a:pPr>
              <a:r>
                <a:rPr lang="zh-CN" altLang="en-US" sz="133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930" dirty="0">
                <a:latin typeface="微软雅黑" panose="020B0503020204020204" pitchFamily="34" charset="-122"/>
                <a:ea typeface="微软雅黑" panose="020B0503020204020204" pitchFamily="34" charset="-122"/>
              </a:endParaRPr>
            </a:p>
            <a:p>
              <a:endParaRPr lang="en-US" altLang="zh-CN" sz="930" dirty="0">
                <a:latin typeface="微软雅黑" panose="020B0503020204020204" pitchFamily="34" charset="-122"/>
                <a:ea typeface="微软雅黑" panose="020B0503020204020204" pitchFamily="34" charset="-122"/>
              </a:endParaRPr>
            </a:p>
            <a:p>
              <a:endParaRPr lang="en-US" altLang="zh-CN" sz="930" dirty="0">
                <a:latin typeface="微软雅黑" panose="020B0503020204020204" pitchFamily="34" charset="-122"/>
                <a:ea typeface="微软雅黑" panose="020B0503020204020204" pitchFamily="34" charset="-122"/>
              </a:endParaRPr>
            </a:p>
            <a:p>
              <a:endParaRPr lang="en-US" altLang="zh-CN" sz="930" dirty="0">
                <a:latin typeface="微软雅黑" panose="020B0503020204020204" pitchFamily="34" charset="-122"/>
                <a:ea typeface="微软雅黑" panose="020B0503020204020204" pitchFamily="34" charset="-122"/>
              </a:endParaRPr>
            </a:p>
            <a:p>
              <a:endParaRPr lang="en-US" altLang="zh-CN" sz="930" dirty="0">
                <a:latin typeface="微软雅黑" panose="020B0503020204020204" pitchFamily="34" charset="-122"/>
                <a:ea typeface="微软雅黑" panose="020B0503020204020204" pitchFamily="34" charset="-122"/>
              </a:endParaRPr>
            </a:p>
            <a:p>
              <a:endParaRPr lang="en-US" altLang="zh-CN" sz="930" b="1" dirty="0">
                <a:latin typeface="微软雅黑" panose="020B0503020204020204" pitchFamily="34" charset="-122"/>
                <a:ea typeface="微软雅黑" panose="020B0503020204020204" pitchFamily="34" charset="-122"/>
              </a:endParaRPr>
            </a:p>
            <a:p>
              <a:r>
                <a:rPr lang="zh-CN" altLang="en-US" sz="1330" b="1" dirty="0">
                  <a:latin typeface="微软雅黑" panose="020B0503020204020204" pitchFamily="34" charset="-122"/>
                  <a:ea typeface="微软雅黑" panose="020B0503020204020204" pitchFamily="34" charset="-122"/>
                </a:rPr>
                <a:t>识别风险</a:t>
              </a:r>
              <a:endParaRPr lang="en-US" altLang="zh-CN" sz="1330" dirty="0">
                <a:latin typeface="微软雅黑" panose="020B0503020204020204" pitchFamily="34" charset="-122"/>
                <a:ea typeface="微软雅黑" panose="020B0503020204020204" pitchFamily="34" charset="-122"/>
              </a:endParaRPr>
            </a:p>
            <a:p>
              <a:pPr algn="just">
                <a:buFont typeface="Wingdings" panose="05000000000000000000" pitchFamily="2" charset="2"/>
                <a:buChar char="ü"/>
              </a:pPr>
              <a:r>
                <a:rPr lang="zh-CN" altLang="en-US" sz="133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团伙化欺诈风险</a:t>
              </a:r>
            </a:p>
            <a:p>
              <a:pPr algn="just">
                <a:buFont typeface="Wingdings" panose="05000000000000000000" pitchFamily="2" charset="2"/>
                <a:buChar char="ü"/>
              </a:pPr>
              <a:r>
                <a:rPr lang="zh-CN" altLang="en-US" sz="133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职业化欺诈风险</a:t>
              </a:r>
            </a:p>
            <a:p>
              <a:pPr algn="just">
                <a:buFont typeface="Wingdings" panose="05000000000000000000" pitchFamily="2" charset="2"/>
                <a:buChar char="ü"/>
              </a:pPr>
              <a:r>
                <a:rPr lang="zh-CN" altLang="en-US" sz="133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p>
          </p:txBody>
        </p:sp>
        <p:grpSp>
          <p:nvGrpSpPr>
            <p:cNvPr id="43" name="Group 136"/>
            <p:cNvGrpSpPr/>
            <p:nvPr/>
          </p:nvGrpSpPr>
          <p:grpSpPr>
            <a:xfrm>
              <a:off x="20980" y="3333"/>
              <a:ext cx="4014" cy="979"/>
              <a:chOff x="8588692" y="1038225"/>
              <a:chExt cx="1542415" cy="424180"/>
            </a:xfrm>
          </p:grpSpPr>
          <p:sp>
            <p:nvSpPr>
              <p:cNvPr id="50" name="剪去对角的矩形 47"/>
              <p:cNvSpPr/>
              <p:nvPr/>
            </p:nvSpPr>
            <p:spPr>
              <a:xfrm>
                <a:off x="8710295" y="1038225"/>
                <a:ext cx="1299210" cy="424180"/>
              </a:xfrm>
              <a:prstGeom prst="roundRect">
                <a:avLst/>
              </a:prstGeom>
              <a:solidFill>
                <a:srgbClr val="DDC84D"/>
              </a:solidFill>
              <a:ln w="12700" cap="flat" cmpd="sng" algn="ctr">
                <a:noFill/>
                <a:prstDash val="solid"/>
                <a:miter lim="800000"/>
              </a:ln>
              <a:effectLst/>
            </p:spPr>
            <p:txBody>
              <a:bodyPr rtlCol="0" anchor="ctr"/>
              <a:lstStyle/>
              <a:p>
                <a:pPr algn="ctr" defTabSz="608965">
                  <a:defRPr/>
                </a:pPr>
                <a:endParaRPr lang="zh-CN" altLang="en-US" sz="1200" kern="0">
                  <a:solidFill>
                    <a:srgbClr val="0098A8"/>
                  </a:solidFill>
                  <a:latin typeface="Arial" panose="020B0604020202020204"/>
                  <a:ea typeface="微软雅黑" panose="020B0503020204020204" pitchFamily="34" charset="-122"/>
                </a:endParaRPr>
              </a:p>
            </p:txBody>
          </p:sp>
          <p:sp>
            <p:nvSpPr>
              <p:cNvPr id="51" name="文本框 17"/>
              <p:cNvSpPr txBox="1"/>
              <p:nvPr/>
            </p:nvSpPr>
            <p:spPr>
              <a:xfrm>
                <a:off x="8588692" y="1108928"/>
                <a:ext cx="1542415" cy="304592"/>
              </a:xfrm>
              <a:prstGeom prst="rect">
                <a:avLst/>
              </a:prstGeom>
              <a:noFill/>
              <a:ln w="9525">
                <a:noFill/>
              </a:ln>
            </p:spPr>
            <p:txBody>
              <a:bodyPr wrap="square">
                <a:spAutoFit/>
              </a:bodyPr>
              <a:lstStyle/>
              <a:p>
                <a:pPr algn="ctr"/>
                <a:r>
                  <a:rPr lang="zh-CN" altLang="en-US" sz="1330" b="1">
                    <a:solidFill>
                      <a:srgbClr val="352301"/>
                    </a:solidFill>
                    <a:latin typeface="微软雅黑" panose="020B0503020204020204" pitchFamily="34" charset="-122"/>
                    <a:ea typeface="微软雅黑" panose="020B0503020204020204" pitchFamily="34" charset="-122"/>
                  </a:rPr>
                  <a:t>医疗意外险</a:t>
                </a:r>
              </a:p>
            </p:txBody>
          </p:sp>
        </p:grpSp>
        <p:grpSp>
          <p:nvGrpSpPr>
            <p:cNvPr id="44" name="Group 136"/>
            <p:cNvGrpSpPr/>
            <p:nvPr/>
          </p:nvGrpSpPr>
          <p:grpSpPr>
            <a:xfrm>
              <a:off x="21300" y="7943"/>
              <a:ext cx="3382" cy="979"/>
              <a:chOff x="8710118" y="1038225"/>
              <a:chExt cx="1299563" cy="424180"/>
            </a:xfrm>
          </p:grpSpPr>
          <p:sp>
            <p:nvSpPr>
              <p:cNvPr id="48" name="圆角矩形 47"/>
              <p:cNvSpPr/>
              <p:nvPr/>
            </p:nvSpPr>
            <p:spPr>
              <a:xfrm>
                <a:off x="8710295" y="1038225"/>
                <a:ext cx="1299210" cy="424180"/>
              </a:xfrm>
              <a:prstGeom prst="roundRect">
                <a:avLst/>
              </a:prstGeom>
              <a:solidFill>
                <a:srgbClr val="DDC84D"/>
              </a:solidFill>
              <a:ln w="12700" cap="flat" cmpd="sng" algn="ctr">
                <a:noFill/>
                <a:prstDash val="solid"/>
                <a:miter lim="800000"/>
              </a:ln>
              <a:effectLst/>
            </p:spPr>
            <p:txBody>
              <a:bodyPr rtlCol="0" anchor="ctr">
                <a:noAutofit/>
              </a:bodyPr>
              <a:lstStyle/>
              <a:p>
                <a:pPr algn="ctr">
                  <a:defRPr/>
                </a:pPr>
                <a:endParaRPr lang="zh-CN" altLang="en-US" sz="1200" kern="0">
                  <a:solidFill>
                    <a:srgbClr val="0098A8"/>
                  </a:solidFill>
                  <a:latin typeface="Arial" panose="020B0604020202020204"/>
                  <a:ea typeface="微软雅黑" panose="020B0503020204020204" pitchFamily="34" charset="-122"/>
                  <a:sym typeface="+mn-ea"/>
                </a:endParaRPr>
              </a:p>
            </p:txBody>
          </p:sp>
          <p:sp>
            <p:nvSpPr>
              <p:cNvPr id="49" name="文本框 17"/>
              <p:cNvSpPr txBox="1"/>
              <p:nvPr/>
            </p:nvSpPr>
            <p:spPr>
              <a:xfrm>
                <a:off x="8710118" y="1114482"/>
                <a:ext cx="1299563" cy="304592"/>
              </a:xfrm>
              <a:prstGeom prst="rect">
                <a:avLst/>
              </a:prstGeom>
              <a:noFill/>
              <a:ln w="9525">
                <a:noFill/>
              </a:ln>
            </p:spPr>
            <p:txBody>
              <a:bodyPr wrap="square">
                <a:spAutoFit/>
              </a:bodyPr>
              <a:lstStyle/>
              <a:p>
                <a:pPr algn="ctr"/>
                <a:r>
                  <a:rPr lang="zh-CN" altLang="en-US" sz="1330" b="1">
                    <a:solidFill>
                      <a:srgbClr val="352301"/>
                    </a:solidFill>
                    <a:latin typeface="微软雅黑" panose="020B0503020204020204" pitchFamily="34" charset="-122"/>
                    <a:ea typeface="微软雅黑" panose="020B0503020204020204" pitchFamily="34" charset="-122"/>
                  </a:rPr>
                  <a:t>车险</a:t>
                </a:r>
              </a:p>
            </p:txBody>
          </p:sp>
        </p:grpSp>
        <p:grpSp>
          <p:nvGrpSpPr>
            <p:cNvPr id="45" name="Group 136"/>
            <p:cNvGrpSpPr/>
            <p:nvPr/>
          </p:nvGrpSpPr>
          <p:grpSpPr>
            <a:xfrm>
              <a:off x="20980" y="12087"/>
              <a:ext cx="4014" cy="979"/>
              <a:chOff x="8588692" y="1038225"/>
              <a:chExt cx="1542415" cy="424180"/>
            </a:xfrm>
          </p:grpSpPr>
          <p:sp>
            <p:nvSpPr>
              <p:cNvPr id="46" name="剪去对角的矩形 47"/>
              <p:cNvSpPr/>
              <p:nvPr/>
            </p:nvSpPr>
            <p:spPr>
              <a:xfrm>
                <a:off x="8710295" y="1038225"/>
                <a:ext cx="1299210" cy="424180"/>
              </a:xfrm>
              <a:prstGeom prst="roundRect">
                <a:avLst/>
              </a:prstGeom>
              <a:solidFill>
                <a:srgbClr val="DDC84D"/>
              </a:solidFill>
              <a:ln w="12700" cap="flat" cmpd="sng" algn="ctr">
                <a:noFill/>
                <a:prstDash val="solid"/>
                <a:miter lim="800000"/>
              </a:ln>
              <a:effectLst/>
            </p:spPr>
            <p:txBody>
              <a:bodyPr rtlCol="0" anchor="ctr">
                <a:noAutofit/>
              </a:bodyPr>
              <a:lstStyle/>
              <a:p>
                <a:pPr algn="ctr">
                  <a:defRPr/>
                </a:pPr>
                <a:endParaRPr lang="zh-CN" altLang="en-US" sz="1200" kern="0">
                  <a:solidFill>
                    <a:srgbClr val="0098A8"/>
                  </a:solidFill>
                  <a:latin typeface="Arial" panose="020B0604020202020204"/>
                  <a:ea typeface="微软雅黑" panose="020B0503020204020204" pitchFamily="34" charset="-122"/>
                  <a:sym typeface="+mn-ea"/>
                </a:endParaRPr>
              </a:p>
            </p:txBody>
          </p:sp>
          <p:sp>
            <p:nvSpPr>
              <p:cNvPr id="47" name="文本框 17"/>
              <p:cNvSpPr txBox="1"/>
              <p:nvPr/>
            </p:nvSpPr>
            <p:spPr>
              <a:xfrm>
                <a:off x="8588692" y="1114553"/>
                <a:ext cx="1542415" cy="304592"/>
              </a:xfrm>
              <a:prstGeom prst="rect">
                <a:avLst/>
              </a:prstGeom>
              <a:noFill/>
              <a:ln w="9525">
                <a:noFill/>
              </a:ln>
            </p:spPr>
            <p:txBody>
              <a:bodyPr wrap="square">
                <a:spAutoFit/>
              </a:bodyPr>
              <a:lstStyle/>
              <a:p>
                <a:pPr algn="ctr"/>
                <a:r>
                  <a:rPr lang="zh-CN" altLang="en-US" sz="1330" b="1">
                    <a:solidFill>
                      <a:srgbClr val="352301"/>
                    </a:solidFill>
                    <a:latin typeface="微软雅黑" panose="020B0503020204020204" pitchFamily="34" charset="-122"/>
                    <a:ea typeface="微软雅黑" panose="020B0503020204020204" pitchFamily="34" charset="-122"/>
                  </a:rPr>
                  <a:t>航空延误险</a:t>
                </a:r>
              </a:p>
            </p:txBody>
          </p:sp>
        </p:grpSp>
      </p:grpSp>
      <p:cxnSp>
        <p:nvCxnSpPr>
          <p:cNvPr id="3" name="直接连接符 11"/>
          <p:cNvCxnSpPr/>
          <p:nvPr/>
        </p:nvCxnSpPr>
        <p:spPr>
          <a:xfrm>
            <a:off x="803255" y="528972"/>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871280" y="474387"/>
            <a:ext cx="2048959" cy="276871"/>
          </a:xfrm>
          <a:prstGeom prst="rect">
            <a:avLst/>
          </a:prstGeom>
          <a:noFill/>
        </p:spPr>
        <p:txBody>
          <a:bodyPr wrap="none" rtlCol="0">
            <a:spAutoFit/>
          </a:bodyPr>
          <a:lstStyle/>
          <a:p>
            <a:pPr defTabSz="913130"/>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mn-lt"/>
              </a:rPr>
              <a:t>5. 核保通：保险大数据风控</a:t>
            </a:r>
          </a:p>
        </p:txBody>
      </p:sp>
      <p:grpSp>
        <p:nvGrpSpPr>
          <p:cNvPr id="11" name="组合 10"/>
          <p:cNvGrpSpPr/>
          <p:nvPr/>
        </p:nvGrpSpPr>
        <p:grpSpPr>
          <a:xfrm>
            <a:off x="3849757" y="1350453"/>
            <a:ext cx="4729334" cy="4705650"/>
            <a:chOff x="8891" y="3193"/>
            <a:chExt cx="11182" cy="11126"/>
          </a:xfrm>
        </p:grpSpPr>
        <p:graphicFrame>
          <p:nvGraphicFramePr>
            <p:cNvPr id="38" name="图表 22"/>
            <p:cNvGraphicFramePr/>
            <p:nvPr/>
          </p:nvGraphicFramePr>
          <p:xfrm>
            <a:off x="8891" y="3193"/>
            <a:ext cx="11182" cy="11126"/>
          </p:xfrm>
          <a:graphic>
            <a:graphicData uri="http://schemas.openxmlformats.org/drawingml/2006/chart">
              <c:chart xmlns:c="http://schemas.openxmlformats.org/drawingml/2006/chart" xmlns:r="http://schemas.openxmlformats.org/officeDocument/2006/relationships" r:id="rId7"/>
            </a:graphicData>
          </a:graphic>
        </p:graphicFrame>
        <p:grpSp>
          <p:nvGrpSpPr>
            <p:cNvPr id="8" name="组合 7"/>
            <p:cNvGrpSpPr/>
            <p:nvPr/>
          </p:nvGrpSpPr>
          <p:grpSpPr>
            <a:xfrm>
              <a:off x="11099" y="13159"/>
              <a:ext cx="7246" cy="1046"/>
              <a:chOff x="5849" y="14848"/>
              <a:chExt cx="7246" cy="1046"/>
            </a:xfrm>
          </p:grpSpPr>
          <p:sp>
            <p:nvSpPr>
              <p:cNvPr id="6" name="矩形 5"/>
              <p:cNvSpPr/>
              <p:nvPr/>
            </p:nvSpPr>
            <p:spPr>
              <a:xfrm>
                <a:off x="5849" y="14848"/>
                <a:ext cx="6688" cy="1046"/>
              </a:xfrm>
              <a:prstGeom prst="rect">
                <a:avLst/>
              </a:prstGeom>
              <a:solidFill>
                <a:srgbClr val="1915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 name="文本框 23"/>
              <p:cNvSpPr txBox="1"/>
              <p:nvPr/>
            </p:nvSpPr>
            <p:spPr>
              <a:xfrm>
                <a:off x="6196" y="15068"/>
                <a:ext cx="6899" cy="703"/>
              </a:xfrm>
              <a:prstGeom prst="rect">
                <a:avLst/>
              </a:prstGeom>
              <a:noFill/>
            </p:spPr>
            <p:txBody>
              <a:bodyPr wrap="square" rtlCol="0" anchor="t">
                <a:spAutoFit/>
              </a:bodyPr>
              <a:lstStyle/>
              <a:p>
                <a:pPr algn="l"/>
                <a:r>
                  <a:rPr lang="zh-CN" altLang="en-US" sz="1330" b="1" dirty="0">
                    <a:latin typeface="微软雅黑" panose="020B0503020204020204" pitchFamily="34" charset="-122"/>
                    <a:ea typeface="微软雅黑" panose="020B0503020204020204" pitchFamily="34" charset="-122"/>
                  </a:rPr>
                  <a:t>第三步</a:t>
                </a:r>
                <a:r>
                  <a:rPr lang="zh-CN" altLang="en-US" sz="1330" dirty="0">
                    <a:latin typeface="微软雅黑" panose="020B0503020204020204" pitchFamily="34" charset="-122"/>
                    <a:ea typeface="微软雅黑" panose="020B0503020204020204" pitchFamily="34" charset="-122"/>
                  </a:rPr>
                  <a:t>：保险案件欺诈识别分析</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a:xfrm>
            <a:off x="476250" y="476250"/>
            <a:ext cx="10515600" cy="569913"/>
          </a:xfrm>
        </p:spPr>
        <p:txBody>
          <a:bodyPr/>
          <a:lstStyle/>
          <a:p>
            <a:r>
              <a:rPr lang="zh-CN" altLang="en-US" dirty="0"/>
              <a:t>天御反欺诈平台 </a:t>
            </a:r>
            <a:r>
              <a:rPr lang="en-US" altLang="zh-CN" dirty="0"/>
              <a:t>–</a:t>
            </a:r>
            <a:r>
              <a:rPr lang="zh-CN" altLang="en-US" dirty="0"/>
              <a:t> 护航保险机构探索互联网金融新业态</a:t>
            </a:r>
          </a:p>
        </p:txBody>
      </p:sp>
      <p:grpSp>
        <p:nvGrpSpPr>
          <p:cNvPr id="2" name="Group 1"/>
          <p:cNvGrpSpPr/>
          <p:nvPr/>
        </p:nvGrpSpPr>
        <p:grpSpPr>
          <a:xfrm>
            <a:off x="481765" y="1124744"/>
            <a:ext cx="11710235" cy="5047133"/>
            <a:chOff x="775792" y="1198563"/>
            <a:chExt cx="11710235" cy="5047133"/>
          </a:xfrm>
        </p:grpSpPr>
        <p:sp>
          <p:nvSpPr>
            <p:cNvPr id="3" name="文本框 3"/>
            <p:cNvSpPr txBox="1"/>
            <p:nvPr/>
          </p:nvSpPr>
          <p:spPr>
            <a:xfrm>
              <a:off x="1126009" y="1240807"/>
              <a:ext cx="757130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致力于互联网场景</a:t>
              </a:r>
              <a:r>
                <a:rPr lang="zh-CN" altLang="en-US">
                  <a:latin typeface="微软雅黑" panose="020B0503020204020204" pitchFamily="34" charset="-122"/>
                  <a:ea typeface="微软雅黑" panose="020B0503020204020204" pitchFamily="34" charset="-122"/>
                  <a:cs typeface="微软雅黑" panose="020B0503020204020204" pitchFamily="34" charset="-122"/>
                </a:rPr>
                <a:t>下的反欺诈难题</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，通过社交关系链捕捉风险的蛛丝马迹</a:t>
              </a:r>
            </a:p>
          </p:txBody>
        </p:sp>
        <p:sp>
          <p:nvSpPr>
            <p:cNvPr id="4" name="TextBox 41"/>
            <p:cNvSpPr>
              <a:spLocks noChangeArrowheads="1"/>
            </p:cNvSpPr>
            <p:nvPr/>
          </p:nvSpPr>
          <p:spPr bwMode="auto">
            <a:xfrm>
              <a:off x="3922992" y="1678364"/>
              <a:ext cx="1569656"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38" tIns="45719" rIns="91438" bIns="45719">
              <a:spAutoFit/>
            </a:bodyPr>
            <a:lstStyle/>
            <a:p>
              <a:pPr algn="ctr" eaLnBrk="1" hangingPunct="1"/>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连接亿万用户</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793732" y="2056864"/>
              <a:ext cx="7733207" cy="584775"/>
            </a:xfrm>
            <a:prstGeom prst="rect">
              <a:avLst/>
            </a:prstGeom>
            <a:noFill/>
          </p:spPr>
          <p:txBody>
            <a:bodyPr wrap="none" rtlCol="0">
              <a:spAutoFit/>
            </a:bodyPr>
            <a:lstStyle/>
            <a:p>
              <a:pPr algn="r"/>
              <a:r>
                <a:rPr lang="en-US" altLang="zh-CN" sz="3200" dirty="0">
                  <a:solidFill>
                    <a:srgbClr val="006EFF"/>
                  </a:solidFill>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3200" dirty="0">
                  <a:solidFill>
                    <a:srgbClr val="006EFF"/>
                  </a:solidFill>
                  <a:latin typeface="微软雅黑" panose="020B0503020204020204" pitchFamily="34" charset="-122"/>
                  <a:ea typeface="微软雅黑" panose="020B0503020204020204" pitchFamily="34" charset="-122"/>
                  <a:cs typeface="微软雅黑" panose="020B0503020204020204" pitchFamily="34" charset="-122"/>
                </a:rPr>
                <a:t>亿</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设备指纹   </a:t>
              </a:r>
              <a:r>
                <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3200" dirty="0">
                  <a:solidFill>
                    <a:srgbClr val="006EFF"/>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3200" dirty="0">
                  <a:solidFill>
                    <a:srgbClr val="006EFF"/>
                  </a:solidFill>
                  <a:latin typeface="微软雅黑" panose="020B0503020204020204" pitchFamily="34" charset="-122"/>
                  <a:ea typeface="微软雅黑" panose="020B0503020204020204" pitchFamily="34" charset="-122"/>
                  <a:cs typeface="微软雅黑" panose="020B0503020204020204" pitchFamily="34" charset="-122"/>
                </a:rPr>
                <a:t>亿</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活跃用户覆盖     </a:t>
              </a:r>
              <a:r>
                <a:rPr lang="en-US" altLang="zh-CN" sz="3200" dirty="0">
                  <a:solidFill>
                    <a:srgbClr val="006EFF"/>
                  </a:solidFill>
                  <a:latin typeface="微软雅黑" panose="020B0503020204020204" pitchFamily="34" charset="-122"/>
                  <a:ea typeface="微软雅黑" panose="020B0503020204020204" pitchFamily="34" charset="-122"/>
                  <a:cs typeface="微软雅黑" panose="020B0503020204020204" pitchFamily="34" charset="-122"/>
                </a:rPr>
                <a:t>120+</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用户数据维度</a:t>
              </a:r>
            </a:p>
          </p:txBody>
        </p:sp>
        <p:sp>
          <p:nvSpPr>
            <p:cNvPr id="6" name="矩形 41"/>
            <p:cNvSpPr>
              <a:spLocks noChangeArrowheads="1"/>
            </p:cNvSpPr>
            <p:nvPr/>
          </p:nvSpPr>
          <p:spPr bwMode="auto">
            <a:xfrm>
              <a:off x="3345910" y="4016163"/>
              <a:ext cx="2723819" cy="36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38" tIns="45719" rIns="91438" bIns="45719">
              <a:spAutoFit/>
            </a:bodyPr>
            <a:lstStyle/>
            <a:p>
              <a:pPr algn="ctr" eaLnBrk="1" hangingPunct="1"/>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丰富的金融服务场景磨练</a:t>
              </a:r>
              <a:endPar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 name="组合 32"/>
            <p:cNvGrpSpPr/>
            <p:nvPr/>
          </p:nvGrpSpPr>
          <p:grpSpPr>
            <a:xfrm>
              <a:off x="1351856" y="4445497"/>
              <a:ext cx="6696744" cy="901792"/>
              <a:chOff x="560480" y="5012246"/>
              <a:chExt cx="5548312" cy="797373"/>
            </a:xfrm>
          </p:grpSpPr>
          <p:pic>
            <p:nvPicPr>
              <p:cNvPr id="8"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680" y="5021771"/>
                <a:ext cx="481012"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
            <p:nvSpPr>
              <p:cNvPr id="9" name="矩形 40"/>
              <p:cNvSpPr>
                <a:spLocks noChangeArrowheads="1"/>
              </p:cNvSpPr>
              <p:nvPr/>
            </p:nvSpPr>
            <p:spPr bwMode="auto">
              <a:xfrm>
                <a:off x="560480" y="5564696"/>
                <a:ext cx="919162" cy="2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p>
                <a:pPr algn="ctr"/>
                <a:r>
                  <a:rPr lang="zh-CN" altLang="en-US" sz="12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公众号</a:t>
                </a:r>
                <a:endParaRPr lang="en-US" sz="12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pic>
            <p:nvPicPr>
              <p:cNvPr id="10" name="图片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730" y="5021771"/>
                <a:ext cx="6207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
            <p:nvSpPr>
              <p:cNvPr id="11" name="矩形 42"/>
              <p:cNvSpPr>
                <a:spLocks noChangeArrowheads="1"/>
              </p:cNvSpPr>
              <p:nvPr/>
            </p:nvSpPr>
            <p:spPr bwMode="auto">
              <a:xfrm>
                <a:off x="1517742" y="5564696"/>
                <a:ext cx="920750" cy="2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p>
                <a:pPr algn="ctr"/>
                <a:r>
                  <a:rPr lang="zh-CN" altLang="en-US" sz="12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理财通</a:t>
                </a:r>
                <a:endParaRPr lang="en-US" sz="12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pic>
            <p:nvPicPr>
              <p:cNvPr id="12" name="图片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8380" y="5021771"/>
                <a:ext cx="550862"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
            <p:nvSpPr>
              <p:cNvPr id="13" name="矩形 44"/>
              <p:cNvSpPr>
                <a:spLocks noChangeArrowheads="1"/>
              </p:cNvSpPr>
              <p:nvPr/>
            </p:nvSpPr>
            <p:spPr bwMode="auto">
              <a:xfrm>
                <a:off x="2608355" y="5564696"/>
                <a:ext cx="919162" cy="2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p>
                <a:pPr algn="ctr"/>
                <a:r>
                  <a:rPr lang="zh-CN" altLang="en-US" sz="12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微信支付</a:t>
                </a:r>
                <a:endParaRPr lang="en-US" sz="12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pic>
            <p:nvPicPr>
              <p:cNvPr id="14" name="图片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92" y="5012246"/>
                <a:ext cx="43497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sp>
            <p:nvSpPr>
              <p:cNvPr id="15" name="矩形 53"/>
              <p:cNvSpPr>
                <a:spLocks noChangeArrowheads="1"/>
              </p:cNvSpPr>
              <p:nvPr/>
            </p:nvSpPr>
            <p:spPr bwMode="auto">
              <a:xfrm>
                <a:off x="3727542" y="5564696"/>
                <a:ext cx="919163" cy="2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p>
                <a:pPr algn="ctr"/>
                <a:r>
                  <a:rPr lang="en-US" altLang="zh-CN" sz="12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QQ</a:t>
                </a:r>
                <a:r>
                  <a:rPr lang="zh-CN" altLang="en-US" sz="12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钱包</a:t>
                </a:r>
                <a:endParaRPr lang="en-US" sz="1200" b="1">
                  <a:solidFill>
                    <a:srgbClr val="7F7F7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pic>
            <p:nvPicPr>
              <p:cNvPr id="16" name="图片 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3242" y="5247196"/>
                <a:ext cx="12255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Picture 2" descr="“京东金融”的图片搜索结果"/>
            <p:cNvPicPr>
              <a:picLocks noChangeAspect="1" noChangeArrowheads="1"/>
            </p:cNvPicPr>
            <p:nvPr/>
          </p:nvPicPr>
          <p:blipFill rotWithShape="1">
            <a:blip r:embed="rId7">
              <a:extLst>
                <a:ext uri="{28A0092B-C50C-407E-A947-70E740481C1C}">
                  <a14:useLocalDpi xmlns:a14="http://schemas.microsoft.com/office/drawing/2010/main" val="0"/>
                </a:ext>
              </a:extLst>
            </a:blip>
            <a:srcRect t="5651" b="22612"/>
            <a:stretch>
              <a:fillRect/>
            </a:stretch>
          </p:blipFill>
          <p:spPr bwMode="auto">
            <a:xfrm>
              <a:off x="9249976" y="1198563"/>
              <a:ext cx="2802508" cy="1067546"/>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43"/>
            <p:cNvSpPr txBox="1"/>
            <p:nvPr/>
          </p:nvSpPr>
          <p:spPr>
            <a:xfrm>
              <a:off x="8816433" y="2348473"/>
              <a:ext cx="3669594" cy="369332"/>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误判情况下，识别</a:t>
              </a:r>
              <a:r>
                <a:rPr lang="en-US" altLang="zh-CN" b="1" dirty="0">
                  <a:solidFill>
                    <a:srgbClr val="C91C27"/>
                  </a:solidFill>
                  <a:latin typeface="微软雅黑" panose="020B0503020204020204" pitchFamily="34" charset="-122"/>
                  <a:ea typeface="微软雅黑" panose="020B0503020204020204" pitchFamily="34" charset="-122"/>
                  <a:cs typeface="微软雅黑" panose="020B0503020204020204" pitchFamily="34" charset="-122"/>
                </a:rPr>
                <a:t>41%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风险用户</a:t>
              </a:r>
            </a:p>
          </p:txBody>
        </p:sp>
        <p:pic>
          <p:nvPicPr>
            <p:cNvPr id="19" name="Picture 6" descr="“平安银行”的图片搜索结果"/>
            <p:cNvPicPr>
              <a:picLocks noChangeAspect="1" noChangeArrowheads="1"/>
            </p:cNvPicPr>
            <p:nvPr/>
          </p:nvPicPr>
          <p:blipFill rotWithShape="1">
            <a:blip r:embed="rId8">
              <a:extLst>
                <a:ext uri="{28A0092B-C50C-407E-A947-70E740481C1C}">
                  <a14:useLocalDpi xmlns:a14="http://schemas.microsoft.com/office/drawing/2010/main" val="0"/>
                </a:ext>
              </a:extLst>
            </a:blip>
            <a:srcRect t="25829" b="26921"/>
            <a:stretch>
              <a:fillRect/>
            </a:stretch>
          </p:blipFill>
          <p:spPr bwMode="auto">
            <a:xfrm>
              <a:off x="9643096" y="4300592"/>
              <a:ext cx="2016267" cy="9526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分期乐”的图片搜索结果"/>
            <p:cNvPicPr>
              <a:picLocks noChangeAspect="1" noChangeArrowheads="1"/>
            </p:cNvPicPr>
            <p:nvPr/>
          </p:nvPicPr>
          <p:blipFill rotWithShape="1">
            <a:blip r:embed="rId9">
              <a:extLst>
                <a:ext uri="{28A0092B-C50C-407E-A947-70E740481C1C}">
                  <a14:useLocalDpi xmlns:a14="http://schemas.microsoft.com/office/drawing/2010/main" val="0"/>
                </a:ext>
              </a:extLst>
            </a:blip>
            <a:srcRect r="47615"/>
            <a:stretch>
              <a:fillRect/>
            </a:stretch>
          </p:blipFill>
          <p:spPr bwMode="auto">
            <a:xfrm>
              <a:off x="9483077" y="2923417"/>
              <a:ext cx="2336306" cy="914999"/>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45"/>
            <p:cNvSpPr txBox="1"/>
            <p:nvPr/>
          </p:nvSpPr>
          <p:spPr>
            <a:xfrm>
              <a:off x="8816433" y="3761223"/>
              <a:ext cx="3669594" cy="369332"/>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误判情况下，识别</a:t>
              </a:r>
              <a:r>
                <a:rPr lang="en-US" altLang="zh-CN" b="1" dirty="0">
                  <a:solidFill>
                    <a:srgbClr val="C91C27"/>
                  </a:solidFill>
                  <a:latin typeface="微软雅黑" panose="020B0503020204020204" pitchFamily="34" charset="-122"/>
                  <a:ea typeface="微软雅黑" panose="020B0503020204020204" pitchFamily="34" charset="-122"/>
                  <a:cs typeface="微软雅黑" panose="020B0503020204020204" pitchFamily="34" charset="-122"/>
                </a:rPr>
                <a:t>45%</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风险用户</a:t>
              </a:r>
            </a:p>
          </p:txBody>
        </p:sp>
        <p:pic>
          <p:nvPicPr>
            <p:cNvPr id="22" name="Picture 4" descr="“新网银行 logo”的图片搜索结果"/>
            <p:cNvPicPr>
              <a:picLocks noChangeAspect="1" noChangeArrowheads="1"/>
            </p:cNvPicPr>
            <p:nvPr/>
          </p:nvPicPr>
          <p:blipFill rotWithShape="1">
            <a:blip r:embed="rId10">
              <a:extLst>
                <a:ext uri="{28A0092B-C50C-407E-A947-70E740481C1C}">
                  <a14:useLocalDpi xmlns:a14="http://schemas.microsoft.com/office/drawing/2010/main" val="0"/>
                </a:ext>
              </a:extLst>
            </a:blip>
            <a:srcRect l="21915" t="41323" r="22840" b="37332"/>
            <a:stretch>
              <a:fillRect/>
            </a:stretch>
          </p:blipFill>
          <p:spPr bwMode="auto">
            <a:xfrm>
              <a:off x="9074439" y="5402703"/>
              <a:ext cx="2978045" cy="626957"/>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1"/>
            <p:cNvGrpSpPr/>
            <p:nvPr/>
          </p:nvGrpSpPr>
          <p:grpSpPr>
            <a:xfrm>
              <a:off x="852073" y="2787461"/>
              <a:ext cx="7711494" cy="1036413"/>
              <a:chOff x="544746" y="2046085"/>
              <a:chExt cx="6273899" cy="1190035"/>
            </a:xfrm>
          </p:grpSpPr>
          <p:sp>
            <p:nvSpPr>
              <p:cNvPr id="24" name="矩形 6"/>
              <p:cNvSpPr/>
              <p:nvPr/>
            </p:nvSpPr>
            <p:spPr>
              <a:xfrm>
                <a:off x="548394" y="2046085"/>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社交关系链</a:t>
                </a:r>
              </a:p>
            </p:txBody>
          </p:sp>
          <p:sp>
            <p:nvSpPr>
              <p:cNvPr id="25" name="矩形 7"/>
              <p:cNvSpPr/>
              <p:nvPr/>
            </p:nvSpPr>
            <p:spPr>
              <a:xfrm>
                <a:off x="3847536" y="2049297"/>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支付信息</a:t>
                </a:r>
              </a:p>
            </p:txBody>
          </p:sp>
          <p:sp>
            <p:nvSpPr>
              <p:cNvPr id="26" name="矩形 8"/>
              <p:cNvSpPr/>
              <p:nvPr/>
            </p:nvSpPr>
            <p:spPr>
              <a:xfrm>
                <a:off x="2199055" y="2057419"/>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用户画像</a:t>
                </a:r>
              </a:p>
            </p:txBody>
          </p:sp>
          <p:sp>
            <p:nvSpPr>
              <p:cNvPr id="27" name="矩形 9"/>
              <p:cNvSpPr/>
              <p:nvPr/>
            </p:nvSpPr>
            <p:spPr>
              <a:xfrm>
                <a:off x="5496017" y="2046085"/>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生活习惯</a:t>
                </a:r>
              </a:p>
            </p:txBody>
          </p:sp>
          <p:sp>
            <p:nvSpPr>
              <p:cNvPr id="28" name="矩形 11"/>
              <p:cNvSpPr/>
              <p:nvPr/>
            </p:nvSpPr>
            <p:spPr>
              <a:xfrm>
                <a:off x="544746" y="2670246"/>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设备信息</a:t>
                </a:r>
              </a:p>
            </p:txBody>
          </p:sp>
          <p:sp>
            <p:nvSpPr>
              <p:cNvPr id="29" name="矩形 46"/>
              <p:cNvSpPr/>
              <p:nvPr/>
            </p:nvSpPr>
            <p:spPr>
              <a:xfrm>
                <a:off x="2198703" y="2670952"/>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运营商数据</a:t>
                </a:r>
              </a:p>
            </p:txBody>
          </p:sp>
          <p:sp>
            <p:nvSpPr>
              <p:cNvPr id="30" name="矩形 47"/>
              <p:cNvSpPr/>
              <p:nvPr/>
            </p:nvSpPr>
            <p:spPr>
              <a:xfrm>
                <a:off x="5497845" y="2674164"/>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拖库数据</a:t>
                </a:r>
              </a:p>
            </p:txBody>
          </p:sp>
          <p:sp>
            <p:nvSpPr>
              <p:cNvPr id="31" name="矩形 48"/>
              <p:cNvSpPr/>
              <p:nvPr/>
            </p:nvSpPr>
            <p:spPr>
              <a:xfrm>
                <a:off x="3849364" y="2682286"/>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黑产数据</a:t>
                </a:r>
              </a:p>
            </p:txBody>
          </p:sp>
        </p:grpSp>
        <p:sp>
          <p:nvSpPr>
            <p:cNvPr id="32" name="文本框 2"/>
            <p:cNvSpPr txBox="1"/>
            <p:nvPr/>
          </p:nvSpPr>
          <p:spPr>
            <a:xfrm>
              <a:off x="3510694" y="5845586"/>
              <a:ext cx="1210588" cy="400110"/>
            </a:xfrm>
            <a:prstGeom prst="rect">
              <a:avLst/>
            </a:prstGeom>
            <a:noFill/>
          </p:spPr>
          <p:txBody>
            <a:bodyPr wrap="none" rtlCol="0">
              <a:spAutoFit/>
            </a:bodyPr>
            <a:lstStyle/>
            <a:p>
              <a:r>
                <a:rPr lang="zh-CN" altLang="en-US" sz="2000" b="1" dirty="0">
                  <a:solidFill>
                    <a:srgbClr val="006EFF"/>
                  </a:solidFill>
                  <a:latin typeface="微软雅黑" panose="020B0503020204020204" pitchFamily="34" charset="-122"/>
                  <a:ea typeface="微软雅黑" panose="020B0503020204020204" pitchFamily="34" charset="-122"/>
                  <a:cs typeface="微软雅黑" panose="020B0503020204020204" pitchFamily="34" charset="-122"/>
                </a:rPr>
                <a:t>消费贷 √</a:t>
              </a:r>
            </a:p>
          </p:txBody>
        </p:sp>
        <p:sp>
          <p:nvSpPr>
            <p:cNvPr id="33" name="文本框 51"/>
            <p:cNvSpPr txBox="1"/>
            <p:nvPr/>
          </p:nvSpPr>
          <p:spPr>
            <a:xfrm>
              <a:off x="6514460" y="5827840"/>
              <a:ext cx="1390124" cy="400110"/>
            </a:xfrm>
            <a:prstGeom prst="rect">
              <a:avLst/>
            </a:prstGeom>
            <a:noFill/>
          </p:spPr>
          <p:txBody>
            <a:bodyPr wrap="none" rtlCol="0">
              <a:spAutoFit/>
            </a:bodyPr>
            <a:lstStyle/>
            <a:p>
              <a:r>
                <a:rPr lang="zh-CN" altLang="en-US" sz="2000" b="1" dirty="0">
                  <a:solidFill>
                    <a:srgbClr val="006EFF"/>
                  </a:solidFill>
                  <a:latin typeface="微软雅黑" panose="020B0503020204020204" pitchFamily="34" charset="-122"/>
                  <a:ea typeface="微软雅黑" panose="020B0503020204020204" pitchFamily="34" charset="-122"/>
                  <a:cs typeface="微软雅黑" panose="020B0503020204020204" pitchFamily="34" charset="-122"/>
                </a:rPr>
                <a:t>移动支付√</a:t>
              </a:r>
            </a:p>
          </p:txBody>
        </p:sp>
        <p:sp>
          <p:nvSpPr>
            <p:cNvPr id="34" name="文本框 52"/>
            <p:cNvSpPr txBox="1"/>
            <p:nvPr/>
          </p:nvSpPr>
          <p:spPr>
            <a:xfrm>
              <a:off x="4740698" y="5827840"/>
              <a:ext cx="1723549" cy="400110"/>
            </a:xfrm>
            <a:prstGeom prst="rect">
              <a:avLst/>
            </a:prstGeom>
            <a:noFill/>
          </p:spPr>
          <p:txBody>
            <a:bodyPr wrap="none" rtlCol="0">
              <a:spAutoFit/>
            </a:bodyPr>
            <a:lstStyle/>
            <a:p>
              <a:r>
                <a:rPr lang="zh-CN" altLang="en-US" sz="2000" b="1" dirty="0">
                  <a:solidFill>
                    <a:srgbClr val="006EFF"/>
                  </a:solidFill>
                  <a:latin typeface="微软雅黑" panose="020B0503020204020204" pitchFamily="34" charset="-122"/>
                  <a:ea typeface="微软雅黑" panose="020B0503020204020204" pitchFamily="34" charset="-122"/>
                  <a:cs typeface="微软雅黑" panose="020B0503020204020204" pitchFamily="34" charset="-122"/>
                </a:rPr>
                <a:t>互联网营销 √</a:t>
              </a:r>
            </a:p>
          </p:txBody>
        </p:sp>
        <p:sp>
          <p:nvSpPr>
            <p:cNvPr id="35" name="文本框 2"/>
            <p:cNvSpPr txBox="1"/>
            <p:nvPr/>
          </p:nvSpPr>
          <p:spPr>
            <a:xfrm>
              <a:off x="775792" y="5827840"/>
              <a:ext cx="2723823"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应用场景：   </a:t>
              </a:r>
              <a:r>
                <a:rPr lang="zh-CN" altLang="en-US" sz="2000" b="1" dirty="0">
                  <a:solidFill>
                    <a:srgbClr val="006EFF"/>
                  </a:solidFill>
                  <a:latin typeface="微软雅黑" panose="020B0503020204020204" pitchFamily="34" charset="-122"/>
                  <a:ea typeface="微软雅黑" panose="020B0503020204020204" pitchFamily="34" charset="-122"/>
                  <a:cs typeface="微软雅黑" panose="020B0503020204020204" pitchFamily="34" charset="-122"/>
                </a:rPr>
                <a:t>小微贷 √</a:t>
              </a:r>
            </a:p>
          </p:txBody>
        </p:sp>
      </p:grpSp>
    </p:spTree>
    <p:extLst>
      <p:ext uri="{BB962C8B-B14F-4D97-AF65-F5344CB8AC3E}">
        <p14:creationId xmlns:p14="http://schemas.microsoft.com/office/powerpoint/2010/main" val="6107669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0" y="1825625"/>
            <a:ext cx="10515600" cy="4351338"/>
          </a:xfrm>
        </p:spPr>
        <p:txBody>
          <a:bodyPr/>
          <a:lstStyle/>
          <a:p>
            <a:r>
              <a:rPr lang="zh-CN" altLang="en-US" dirty="0"/>
              <a:t>一个寿险的例子，还没想好：产品分析 </a:t>
            </a:r>
            <a:r>
              <a:rPr lang="en-US" altLang="zh-CN" dirty="0"/>
              <a:t>or</a:t>
            </a:r>
            <a:r>
              <a:rPr lang="zh-CN" altLang="en-US"/>
              <a:t>客户与产品契合度分析？</a:t>
            </a:r>
            <a:endParaRPr lang="zh-CN" altLang="en-US" dirty="0"/>
          </a:p>
        </p:txBody>
      </p:sp>
      <p:sp>
        <p:nvSpPr>
          <p:cNvPr id="4" name="Text Box 7">
            <a:extLst>
              <a:ext uri="{FF2B5EF4-FFF2-40B4-BE49-F238E27FC236}">
                <a16:creationId xmlns:a16="http://schemas.microsoft.com/office/drawing/2014/main" id="{7204B4F8-2CBA-4213-826C-1876A4BB4FC0}"/>
              </a:ext>
            </a:extLst>
          </p:cNvPr>
          <p:cNvSpPr txBox="1">
            <a:spLocks noChangeArrowheads="1"/>
          </p:cNvSpPr>
          <p:nvPr/>
        </p:nvSpPr>
        <p:spPr bwMode="auto">
          <a:xfrm>
            <a:off x="-12196" y="388198"/>
            <a:ext cx="12226779" cy="717889"/>
          </a:xfrm>
          <a:prstGeom prst="rect">
            <a:avLst/>
          </a:prstGeom>
          <a:noFill/>
          <a:ln w="9525">
            <a:noFill/>
            <a:miter lim="800000"/>
          </a:ln>
        </p:spPr>
        <p:txBody>
          <a:bodyPr wrap="square" lIns="60960" tIns="30480" rIns="60960" bIns="30480">
            <a:spAutoFit/>
          </a:bodyPr>
          <a:lstStyle/>
          <a:p>
            <a:pPr algn="ctr" defTabSz="1450340"/>
            <a:r>
              <a:rPr lang="zh-CN" altLang="en-US" sz="4265" b="1" spc="-200" dirty="0">
                <a:solidFill>
                  <a:schemeClr val="bg1"/>
                </a:solidFill>
                <a:latin typeface="Open Sans" pitchFamily="34" charset="0"/>
                <a:ea typeface="Open Sans" pitchFamily="34" charset="0"/>
                <a:cs typeface="Open Sans" pitchFamily="34" charset="0"/>
              </a:rPr>
              <a:t>寿险例子</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巨灾风险</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0"/>
            <a:r>
              <a:rPr lang="zh-CN" altLang="zh-CN" dirty="0"/>
              <a:t>生命表</a:t>
            </a:r>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0" y="1825625"/>
            <a:ext cx="10515600" cy="4351338"/>
          </a:xfrm>
        </p:spPr>
        <p:txBody>
          <a:bodyPr/>
          <a:lstStyle/>
          <a:p>
            <a:r>
              <a:rPr lang="zh-CN" altLang="en-US" dirty="0"/>
              <a:t>信息技术部</a:t>
            </a:r>
            <a:endParaRPr lang="en-US" altLang="zh-CN" dirty="0"/>
          </a:p>
          <a:p>
            <a:r>
              <a:rPr lang="zh-CN" altLang="en-US" dirty="0"/>
              <a:t>将数据加工成信息</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健康保险</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以图形化的方式展示保险参与人关系网，并为业务拓展、客户营销、欺诈识别等建立基础数据，未来可用于客户关系洞察、业务集中度分析、网络关键人分析、理赔欺诈识别、内部稽核监察等众多应用场景。</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a:t>大数据应用是对海量、种类繁多的数据（包含结构化、非结构化）进行深入挖掘分析，得出结论，帮助企业经营管理决策。可以说，大数据价值最终体现的是为业务服务，因而必须始终围绕业务需求。如果将大数据应用看作单纯的信息化项目，忽略以业务为导向，就可能局限于基础建设，一味强调技术方案（一般的</a:t>
            </a:r>
            <a:r>
              <a:rPr lang="en-US" altLang="zh-CN" dirty="0"/>
              <a:t>IT</a:t>
            </a:r>
            <a:r>
              <a:rPr lang="zh-CN" altLang="en-US" dirty="0"/>
              <a:t>技术人员从他们的角度与背景出发，可能更重视数据中心建设、海量数据存储、数据分析技术方案等问题，而难以提出全面的业务目标与规划），不仅影响项目实施的效率，结果也可能是得到一堆零碎、杂乱的数据，对业务决策产生不了实质性帮助，无法体现大数据的真正价值。这样的认识误区在保险业中并非不存在，有公司就曾在数据挖掘分析项目中，由于缺乏业务条线的参与、支持，产生的报表与结果实用性不足，最后只能废置。与一般的</a:t>
            </a:r>
            <a:r>
              <a:rPr lang="en-US" altLang="zh-CN" dirty="0"/>
              <a:t>IT</a:t>
            </a:r>
            <a:r>
              <a:rPr lang="zh-CN" altLang="en-US" dirty="0"/>
              <a:t>项目相比，大数据以客户分析、经营管理、决策支持为目的，模型更为复杂、涉及面更广、投入更大、周期更长，公司必须保证业务、管理、企划等多个部门的深度参与，打破以往他们在项目中处于从属地位、只充当验收者和使用者的惯例，将他们的位置前移，在项目前期建设中，参与数据源选择、数据质量把控、数据分析建模等多个环节，与技术部门一起成为大数据的设计者与管理者。</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B7D512CF-4A44-4679-A383-353F1A21C11E}"/>
              </a:ext>
            </a:extLst>
          </p:cNvPr>
          <p:cNvGrpSpPr/>
          <p:nvPr/>
        </p:nvGrpSpPr>
        <p:grpSpPr>
          <a:xfrm>
            <a:off x="4267200" y="1067316"/>
            <a:ext cx="3556000" cy="3556000"/>
            <a:chOff x="4267200" y="1067316"/>
            <a:chExt cx="3556000" cy="3556000"/>
          </a:xfrm>
        </p:grpSpPr>
        <p:sp>
          <p:nvSpPr>
            <p:cNvPr id="5" name="Oval 1">
              <a:extLst>
                <a:ext uri="{FF2B5EF4-FFF2-40B4-BE49-F238E27FC236}">
                  <a16:creationId xmlns:a16="http://schemas.microsoft.com/office/drawing/2014/main" id="{AF43F8F3-3E55-4BA7-BF2E-7432187FFEAF}"/>
                </a:ext>
              </a:extLst>
            </p:cNvPr>
            <p:cNvSpPr/>
            <p:nvPr/>
          </p:nvSpPr>
          <p:spPr>
            <a:xfrm>
              <a:off x="4267200" y="1067316"/>
              <a:ext cx="3556000" cy="3556000"/>
            </a:xfrm>
            <a:prstGeom prst="ellipse">
              <a:avLst/>
            </a:prstGeom>
            <a:solidFill>
              <a:srgbClr val="1F2B6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39800"/>
                </a:solidFill>
              </a:endParaRPr>
            </a:p>
          </p:txBody>
        </p:sp>
        <p:sp>
          <p:nvSpPr>
            <p:cNvPr id="6" name="Text Box 10">
              <a:extLst>
                <a:ext uri="{FF2B5EF4-FFF2-40B4-BE49-F238E27FC236}">
                  <a16:creationId xmlns:a16="http://schemas.microsoft.com/office/drawing/2014/main" id="{6AD4C18E-29C5-4D90-885F-792CFE516128}"/>
                </a:ext>
              </a:extLst>
            </p:cNvPr>
            <p:cNvSpPr txBox="1">
              <a:spLocks noChangeArrowheads="1"/>
            </p:cNvSpPr>
            <p:nvPr/>
          </p:nvSpPr>
          <p:spPr bwMode="auto">
            <a:xfrm>
              <a:off x="4521200" y="1983541"/>
              <a:ext cx="3048000" cy="1723549"/>
            </a:xfrm>
            <a:prstGeom prst="rect">
              <a:avLst/>
            </a:prstGeom>
            <a:noFill/>
            <a:ln w="9525">
              <a:noFill/>
              <a:miter lim="800000"/>
              <a:headEnd/>
              <a:tailEnd/>
            </a:ln>
          </p:spPr>
          <p:txBody>
            <a:bodyPr wrap="square" lIns="60960" tIns="30480" rIns="60960" bIns="30480">
              <a:spAutoFit/>
            </a:bodyPr>
            <a:lstStyle/>
            <a:p>
              <a:pPr algn="ctr" defTabSz="1450940"/>
              <a:r>
                <a:rPr lang="zh-CN" altLang="en-US" sz="5400" dirty="0">
                  <a:solidFill>
                    <a:srgbClr val="F39800"/>
                  </a:solidFill>
                  <a:latin typeface="Open Sans Light" pitchFamily="34" charset="0"/>
                  <a:ea typeface="Open Sans Light" pitchFamily="34" charset="0"/>
                  <a:cs typeface="Open Sans Light" pitchFamily="34" charset="0"/>
                </a:rPr>
                <a:t>感谢</a:t>
              </a:r>
              <a:endParaRPr lang="en-US" altLang="zh-CN" sz="5400" dirty="0">
                <a:solidFill>
                  <a:srgbClr val="F39800"/>
                </a:solidFill>
                <a:latin typeface="Open Sans Light" pitchFamily="34" charset="0"/>
                <a:ea typeface="Open Sans Light" pitchFamily="34" charset="0"/>
                <a:cs typeface="Open Sans Light" pitchFamily="34" charset="0"/>
              </a:endParaRPr>
            </a:p>
            <a:p>
              <a:pPr algn="ctr" defTabSz="1450940"/>
              <a:r>
                <a:rPr lang="zh-CN" altLang="en-US" sz="5400" dirty="0">
                  <a:solidFill>
                    <a:srgbClr val="F39800"/>
                  </a:solidFill>
                  <a:latin typeface="Open Sans Light" pitchFamily="34" charset="0"/>
                  <a:ea typeface="Open Sans Light" pitchFamily="34" charset="0"/>
                  <a:cs typeface="Open Sans Light" pitchFamily="34" charset="0"/>
                </a:rPr>
                <a:t>聆听</a:t>
              </a:r>
              <a:endParaRPr lang="en-US" sz="5400" i="1" dirty="0">
                <a:solidFill>
                  <a:srgbClr val="F39800"/>
                </a:solidFill>
                <a:latin typeface="Open Sans Light" pitchFamily="34" charset="0"/>
                <a:ea typeface="Open Sans Light" pitchFamily="34" charset="0"/>
                <a:cs typeface="Open Sans Light" pitchFamily="34" charset="0"/>
              </a:endParaRPr>
            </a:p>
          </p:txBody>
        </p:sp>
      </p:grpSp>
      <p:pic>
        <p:nvPicPr>
          <p:cNvPr id="7" name="图片 6">
            <a:extLst>
              <a:ext uri="{FF2B5EF4-FFF2-40B4-BE49-F238E27FC236}">
                <a16:creationId xmlns:a16="http://schemas.microsoft.com/office/drawing/2014/main" id="{D39DE5F9-8FB5-4791-8175-BE5E6F397B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957" y="1534364"/>
            <a:ext cx="3410243" cy="2341984"/>
          </a:xfrm>
          <a:prstGeom prst="rect">
            <a:avLst/>
          </a:prstGeom>
          <a:ln>
            <a:noFill/>
          </a:ln>
          <a:effectLst>
            <a:softEdge rad="112500"/>
          </a:effectLst>
        </p:spPr>
      </p:pic>
    </p:spTree>
    <p:extLst>
      <p:ext uri="{BB962C8B-B14F-4D97-AF65-F5344CB8AC3E}">
        <p14:creationId xmlns:p14="http://schemas.microsoft.com/office/powerpoint/2010/main" val="3538371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0" y="1825625"/>
            <a:ext cx="10515600" cy="4351338"/>
          </a:xfrm>
        </p:spPr>
        <p:txBody>
          <a:bodyPr/>
          <a:lstStyle/>
          <a:p>
            <a:r>
              <a:rPr lang="zh-CN" altLang="en-US" dirty="0"/>
              <a:t>展现安徽在全国的</a:t>
            </a:r>
            <a:r>
              <a:rPr lang="en-US" altLang="zh-CN" dirty="0"/>
              <a:t>GDP</a:t>
            </a:r>
            <a:r>
              <a:rPr lang="zh-CN" altLang="en-US" dirty="0"/>
              <a:t>、人口、地理等信息</a:t>
            </a:r>
          </a:p>
        </p:txBody>
      </p:sp>
    </p:spTree>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1520</TotalTime>
  <Words>5864</Words>
  <Application>Microsoft Office PowerPoint</Application>
  <PresentationFormat>宽屏</PresentationFormat>
  <Paragraphs>782</Paragraphs>
  <Slides>83</Slides>
  <Notes>13</Notes>
  <HiddenSlides>0</HiddenSlides>
  <MMClips>2</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83</vt:i4>
      </vt:variant>
    </vt:vector>
  </HeadingPairs>
  <TitlesOfParts>
    <vt:vector size="104" baseType="lpstr">
      <vt:lpstr>Arsenal</vt:lpstr>
      <vt:lpstr>Gill Sans</vt:lpstr>
      <vt:lpstr>Lato</vt:lpstr>
      <vt:lpstr>Open Sans</vt:lpstr>
      <vt:lpstr>Open Sans Light</vt:lpstr>
      <vt:lpstr>Open Sans Semibold</vt:lpstr>
      <vt:lpstr>方正兰亭超细黑简体</vt:lpstr>
      <vt:lpstr>思源黑体 CN ExtraLight</vt:lpstr>
      <vt:lpstr>思源黑体 CN Light</vt:lpstr>
      <vt:lpstr>宋体</vt:lpstr>
      <vt:lpstr>微软雅黑</vt:lpstr>
      <vt:lpstr>Arial</vt:lpstr>
      <vt:lpstr>Arial Narrow</vt:lpstr>
      <vt:lpstr>Book Antiqua</vt:lpstr>
      <vt:lpstr>Calibri</vt:lpstr>
      <vt:lpstr>Calibri Light</vt:lpstr>
      <vt:lpstr>Franklin Gothic Medium</vt:lpstr>
      <vt:lpstr>Impact</vt:lpstr>
      <vt:lpstr>Wingdings</vt:lpstr>
      <vt:lpstr>自定义设计方案</vt:lpstr>
      <vt:lpstr>Office 主题</vt:lpstr>
      <vt:lpstr>PowerPoint 演示文稿</vt:lpstr>
      <vt:lpstr>PowerPoint 演示文稿</vt:lpstr>
      <vt:lpstr>PowerPoint 演示文稿</vt:lpstr>
      <vt:lpstr>PowerPoint 演示文稿</vt:lpstr>
      <vt:lpstr>数据</vt:lpstr>
      <vt:lpstr>PowerPoint 演示文稿</vt:lpstr>
      <vt:lpstr>数据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互联网获客- 视频营销场景案例（视频连线自助理赔、理财服务，保险课堂）</vt:lpstr>
      <vt:lpstr>PowerPoint 演示文稿</vt:lpstr>
      <vt:lpstr>人脸核身解决方案-腾讯优图的领先技术能力，错误率低于0.01%</vt:lpstr>
      <vt:lpstr>人脸核身解决方案-提供三种交互模式供客户选择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天御反欺诈平台 – 护航保险机构探索互联网金融新业态</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变革中的保险科技</dc:title>
  <dc:creator>Admin</dc:creator>
  <cp:lastModifiedBy>Irene Chen</cp:lastModifiedBy>
  <cp:revision>89</cp:revision>
  <dcterms:created xsi:type="dcterms:W3CDTF">2018-12-09T08:30:00Z</dcterms:created>
  <dcterms:modified xsi:type="dcterms:W3CDTF">2018-12-16T10:43:50Z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2052-11.1.0.8013</vt:lpwstr>
  </property>
</Properties>
</file>